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7" r:id="rId4"/>
    <p:sldId id="272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la LIM (NLB)" initials="AL(" lastIdx="11" clrIdx="0">
    <p:extLst>
      <p:ext uri="{19B8F6BF-5375-455C-9EA6-DF929625EA0E}">
        <p15:presenceInfo xmlns:p15="http://schemas.microsoft.com/office/powerpoint/2012/main" userId="S::Adela_LIM@nlb.gov.sg::728a625c-d643-415a-bf89-ab86cc4f584c" providerId="AD"/>
      </p:ext>
    </p:extLst>
  </p:cmAuthor>
  <p:cmAuthor id="2" name="Sie Sie HO (NLB)" initials="SSH(" lastIdx="7" clrIdx="1">
    <p:extLst>
      <p:ext uri="{19B8F6BF-5375-455C-9EA6-DF929625EA0E}">
        <p15:presenceInfo xmlns:p15="http://schemas.microsoft.com/office/powerpoint/2012/main" userId="S-1-5-21-1216582894-834684500-1334827815-8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E2A"/>
    <a:srgbClr val="EFEEDB"/>
    <a:srgbClr val="182542"/>
    <a:srgbClr val="DF502C"/>
    <a:srgbClr val="EFEB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0"/>
    <p:restoredTop sz="64841" autoAdjust="0"/>
  </p:normalViewPr>
  <p:slideViewPr>
    <p:cSldViewPr snapToGrid="0" snapToObjects="1">
      <p:cViewPr varScale="1">
        <p:scale>
          <a:sx n="40" d="100"/>
          <a:sy n="40" d="100"/>
        </p:scale>
        <p:origin x="17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9F0BD-7801-0E4D-96F3-BB555E04372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2A8B6-FA69-C84D-A6F9-93F82152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7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2A8B6-FA69-C84D-A6F9-93F8215213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29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WonderRead</a:t>
            </a: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an initiative by the National Library Board (NLB) to support Social Service Agencies (SSAs) in promoting reading among children aged 7 – 17 from low income households.</a:t>
            </a:r>
            <a:endParaRPr lang="en-US" b="1" i="1" dirty="0">
              <a:solidFill>
                <a:srgbClr val="DF502C"/>
              </a:solidFill>
            </a:endParaRPr>
          </a:p>
          <a:p>
            <a:endParaRPr lang="en-US" dirty="0"/>
          </a:p>
          <a:p>
            <a:r>
              <a:rPr lang="en-US" b="1" dirty="0" err="1"/>
              <a:t>ItsRainingRaincoats</a:t>
            </a: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ItsRainingRaincoats</a:t>
            </a:r>
            <a:r>
              <a:rPr lang="en-US" dirty="0"/>
              <a:t> (IRR) is an initiative that aims to improve the lives of migrant workers in Singapore, by building bridges to strengthen their integration into our community, city and country.</a:t>
            </a:r>
            <a:endParaRPr lang="en-US" b="1" i="1" dirty="0">
              <a:solidFill>
                <a:srgbClr val="DF502C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2A8B6-FA69-C84D-A6F9-93F8215213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66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385887-328C-4FB0-96E4-BA4229DC04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00EE7-8861-4D27-9609-BC1AE27370D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10327F9-AD3D-4569-8CDE-62F3F5DCE0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0C3EB8B-2970-4605-BACB-6EE4FD949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80000"/>
              </a:lnSpc>
            </a:pPr>
            <a:r>
              <a:rPr lang="en-US" altLang="en-US" sz="1000" dirty="0"/>
              <a:t>Alternatively, you can use an online countdown timer such as https://www.online-stopwatch.com/countdown/.  </a:t>
            </a:r>
          </a:p>
        </p:txBody>
      </p:sp>
    </p:spTree>
    <p:extLst>
      <p:ext uri="{BB962C8B-B14F-4D97-AF65-F5344CB8AC3E}">
        <p14:creationId xmlns:p14="http://schemas.microsoft.com/office/powerpoint/2010/main" val="306835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7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7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1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9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3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8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9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E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0A9D6-235A-CD4F-8C49-3CECAEAB7E3A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01F9-DE06-6545-B928-9DBF184B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6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82542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182542"/>
          </a:solidFill>
          <a:latin typeface="Georgia" charset="0"/>
          <a:ea typeface="Georgia" charset="0"/>
          <a:cs typeface="Georgi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182542"/>
          </a:solidFill>
          <a:latin typeface="Georgia" charset="0"/>
          <a:ea typeface="Georgia" charset="0"/>
          <a:cs typeface="Georgi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182542"/>
          </a:solidFill>
          <a:latin typeface="Georgia" charset="0"/>
          <a:ea typeface="Georgia" charset="0"/>
          <a:cs typeface="Georgi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182542"/>
          </a:solidFill>
          <a:latin typeface="Georgia" charset="0"/>
          <a:ea typeface="Georgia" charset="0"/>
          <a:cs typeface="Georgi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182542"/>
          </a:solidFill>
          <a:latin typeface="Georgia" charset="0"/>
          <a:ea typeface="Georgia" charset="0"/>
          <a:cs typeface="Georg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70693" y="1871560"/>
            <a:ext cx="5244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rPr>
              <a:t>Read for Books</a:t>
            </a:r>
            <a:br>
              <a:rPr lang="en-US" sz="4800" b="1" dirty="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4000" b="1" dirty="0">
                <a:solidFill>
                  <a:srgbClr val="DF502C"/>
                </a:solidFill>
                <a:latin typeface="Georgia" charset="0"/>
                <a:ea typeface="Georgia" charset="0"/>
                <a:cs typeface="Georgia" charset="0"/>
              </a:rPr>
              <a:t>Charity Drive</a:t>
            </a:r>
            <a:endParaRPr lang="en-US" sz="4000" b="1" dirty="0">
              <a:solidFill>
                <a:srgbClr val="DF502C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09D563-B350-499C-9471-15129A14D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4" y="108225"/>
            <a:ext cx="5820467" cy="51235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9469C5-148D-4DAA-ABBE-EEBC986154B6}"/>
              </a:ext>
            </a:extLst>
          </p:cNvPr>
          <p:cNvSpPr txBox="1"/>
          <p:nvPr/>
        </p:nvSpPr>
        <p:spPr>
          <a:xfrm>
            <a:off x="6670693" y="3373769"/>
            <a:ext cx="5244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Date/Month/Year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69A8C2-1EAF-4207-BEA3-254B452E1F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620"/>
          <a:stretch/>
        </p:blipFill>
        <p:spPr>
          <a:xfrm>
            <a:off x="0" y="5226534"/>
            <a:ext cx="12192000" cy="161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3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52E2A"/>
                </a:solidFill>
              </a:rPr>
              <a:t>Read for Books 2021 </a:t>
            </a:r>
            <a:br>
              <a:rPr lang="en-US" dirty="0"/>
            </a:br>
            <a:r>
              <a:rPr lang="en-US" sz="3600" dirty="0"/>
              <a:t>10 – 26 July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Read for Books is a book charity drive aimed at raising awareness of reading and sharing the gift of reading with the less privileged.</a:t>
            </a:r>
          </a:p>
          <a:p>
            <a:endParaRPr lang="en-US" dirty="0"/>
          </a:p>
          <a:p>
            <a:r>
              <a:rPr lang="en-US" dirty="0"/>
              <a:t>For every </a:t>
            </a:r>
            <a:r>
              <a:rPr lang="en-US" b="1" u="sng" dirty="0">
                <a:solidFill>
                  <a:srgbClr val="DF502C"/>
                </a:solidFill>
              </a:rPr>
              <a:t>10 people who read for 15 minutes</a:t>
            </a:r>
            <a:r>
              <a:rPr lang="en-US" dirty="0"/>
              <a:t>, one book will be donated to selected beneficiaries.</a:t>
            </a:r>
          </a:p>
        </p:txBody>
      </p:sp>
    </p:spTree>
    <p:extLst>
      <p:ext uri="{BB962C8B-B14F-4D97-AF65-F5344CB8AC3E}">
        <p14:creationId xmlns:p14="http://schemas.microsoft.com/office/powerpoint/2010/main" val="210364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B2B2B7-D1EF-41E2-87F6-724FA1ADABC7}"/>
              </a:ext>
            </a:extLst>
          </p:cNvPr>
          <p:cNvSpPr/>
          <p:nvPr/>
        </p:nvSpPr>
        <p:spPr>
          <a:xfrm>
            <a:off x="838200" y="1690688"/>
            <a:ext cx="4945380" cy="4927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rgbClr val="182542"/>
                </a:solidFill>
                <a:latin typeface="Georgia" panose="02040502050405020303" pitchFamily="18" charset="0"/>
              </a:rPr>
              <a:t>Sponsors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52E2A"/>
                </a:solidFill>
              </a:rPr>
              <a:t>Read for Books 2021</a:t>
            </a:r>
            <a:br>
              <a:rPr lang="en-US" dirty="0">
                <a:solidFill>
                  <a:srgbClr val="A52E2A"/>
                </a:solidFill>
              </a:rPr>
            </a:br>
            <a:r>
              <a:rPr lang="en-US" sz="3600" dirty="0"/>
              <a:t>– Sponsors &amp; Beneficiaries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26661"/>
            <a:ext cx="4945380" cy="1691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/>
              <a:t>Read for Books 2021 is supported by Scholastic Education International (Singapore) Pte Ltd, </a:t>
            </a:r>
            <a:r>
              <a:rPr lang="en-US" sz="2200" dirty="0" err="1"/>
              <a:t>Kinokuniya</a:t>
            </a:r>
            <a:r>
              <a:rPr lang="en-US" sz="2200" dirty="0"/>
              <a:t> Bookstores of Singapore Pte. Ltd, and Popular Book Co (Pte) Ltd.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429490-6464-4EA2-9A8F-00DA36D28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889" y="2654579"/>
            <a:ext cx="3976001" cy="4638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7FCC74-1512-4207-A0E2-0352804DA3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3072" y="3285899"/>
            <a:ext cx="2616872" cy="66115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AB3B000-2D27-423A-879A-4EC0BEA8AD8C}"/>
              </a:ext>
            </a:extLst>
          </p:cNvPr>
          <p:cNvSpPr/>
          <p:nvPr/>
        </p:nvSpPr>
        <p:spPr>
          <a:xfrm>
            <a:off x="6871068" y="1690688"/>
            <a:ext cx="4945380" cy="4927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rgbClr val="182542"/>
                </a:solidFill>
                <a:latin typeface="Georgia" panose="02040502050405020303" pitchFamily="18" charset="0"/>
              </a:rPr>
              <a:t>Beneficiaries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B57C4BC-1F49-454E-94CB-3303D88E5722}"/>
              </a:ext>
            </a:extLst>
          </p:cNvPr>
          <p:cNvSpPr txBox="1">
            <a:spLocks/>
          </p:cNvSpPr>
          <p:nvPr/>
        </p:nvSpPr>
        <p:spPr>
          <a:xfrm>
            <a:off x="6860331" y="3236200"/>
            <a:ext cx="4945380" cy="3189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i="1" dirty="0" err="1">
                <a:solidFill>
                  <a:srgbClr val="DF502C"/>
                </a:solidFill>
              </a:rPr>
              <a:t>WondeRead</a:t>
            </a:r>
            <a:endParaRPr lang="en-US" sz="3200" b="1" i="1" dirty="0">
              <a:solidFill>
                <a:srgbClr val="DF502C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rgbClr val="DF502C"/>
              </a:solidFill>
            </a:endParaRPr>
          </a:p>
          <a:p>
            <a:pPr marL="0" indent="0" algn="ctr">
              <a:buNone/>
            </a:pPr>
            <a:r>
              <a:rPr lang="en-US" sz="3200" b="1" i="1" dirty="0" err="1">
                <a:solidFill>
                  <a:srgbClr val="DF502C"/>
                </a:solidFill>
              </a:rPr>
              <a:t>ItsRainingRaincoats</a:t>
            </a:r>
            <a:endParaRPr lang="en-US" sz="3200" b="1" i="1" dirty="0">
              <a:solidFill>
                <a:srgbClr val="DF502C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rgbClr val="DF502C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D527CB-FBA8-4D90-843E-A6E7C21AE4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0527" t="59266" r="25789" b="8952"/>
          <a:stretch/>
        </p:blipFill>
        <p:spPr>
          <a:xfrm>
            <a:off x="1951832" y="3903184"/>
            <a:ext cx="2718112" cy="92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35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4" name="Picture 36">
            <a:extLst>
              <a:ext uri="{FF2B5EF4-FFF2-40B4-BE49-F238E27FC236}">
                <a16:creationId xmlns:a16="http://schemas.microsoft.com/office/drawing/2014/main" id="{3A6E925E-2598-468D-A1BC-01EF0A8AB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>
            <a:extLst>
              <a:ext uri="{FF2B5EF4-FFF2-40B4-BE49-F238E27FC236}">
                <a16:creationId xmlns:a16="http://schemas.microsoft.com/office/drawing/2014/main" id="{9AB753EA-631C-4724-80B3-4213E7F64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7" name="Picture 39">
            <a:extLst>
              <a:ext uri="{FF2B5EF4-FFF2-40B4-BE49-F238E27FC236}">
                <a16:creationId xmlns:a16="http://schemas.microsoft.com/office/drawing/2014/main" id="{CE050292-AF34-4046-AC7E-8583A0740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>
            <a:extLst>
              <a:ext uri="{FF2B5EF4-FFF2-40B4-BE49-F238E27FC236}">
                <a16:creationId xmlns:a16="http://schemas.microsoft.com/office/drawing/2014/main" id="{573AE402-3A2F-4C32-8D10-C4AC5479B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5" name="Picture 37">
            <a:extLst>
              <a:ext uri="{FF2B5EF4-FFF2-40B4-BE49-F238E27FC236}">
                <a16:creationId xmlns:a16="http://schemas.microsoft.com/office/drawing/2014/main" id="{0D2B1243-6AE7-4B78-B340-80CD491F0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>
            <a:extLst>
              <a:ext uri="{FF2B5EF4-FFF2-40B4-BE49-F238E27FC236}">
                <a16:creationId xmlns:a16="http://schemas.microsoft.com/office/drawing/2014/main" id="{C2022511-93D6-483C-8D23-9B7B771FC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163" y="6700"/>
            <a:ext cx="7520313" cy="481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3" name="Picture 35">
            <a:extLst>
              <a:ext uri="{FF2B5EF4-FFF2-40B4-BE49-F238E27FC236}">
                <a16:creationId xmlns:a16="http://schemas.microsoft.com/office/drawing/2014/main" id="{662DCB47-BC44-4403-89F5-5D1FFD45E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163" y="6700"/>
            <a:ext cx="7520313" cy="481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>
            <a:extLst>
              <a:ext uri="{FF2B5EF4-FFF2-40B4-BE49-F238E27FC236}">
                <a16:creationId xmlns:a16="http://schemas.microsoft.com/office/drawing/2014/main" id="{722FDC99-6E62-4ABC-8C82-50374BCE5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163" y="6700"/>
            <a:ext cx="7520313" cy="481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Picture 33">
            <a:extLst>
              <a:ext uri="{FF2B5EF4-FFF2-40B4-BE49-F238E27FC236}">
                <a16:creationId xmlns:a16="http://schemas.microsoft.com/office/drawing/2014/main" id="{24FBAB49-3737-4D06-8309-8AF2C52C1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163" y="6700"/>
            <a:ext cx="7520313" cy="481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>
            <a:extLst>
              <a:ext uri="{FF2B5EF4-FFF2-40B4-BE49-F238E27FC236}">
                <a16:creationId xmlns:a16="http://schemas.microsoft.com/office/drawing/2014/main" id="{26726B4B-8CED-4188-8493-B17E55A87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163" y="6700"/>
            <a:ext cx="7520313" cy="481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>
            <a:extLst>
              <a:ext uri="{FF2B5EF4-FFF2-40B4-BE49-F238E27FC236}">
                <a16:creationId xmlns:a16="http://schemas.microsoft.com/office/drawing/2014/main" id="{ACCB93C7-E079-4688-BF62-B2FDB5333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>
            <a:extLst>
              <a:ext uri="{FF2B5EF4-FFF2-40B4-BE49-F238E27FC236}">
                <a16:creationId xmlns:a16="http://schemas.microsoft.com/office/drawing/2014/main" id="{8B160CD0-C410-4ACF-ADAD-E7C058380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>
            <a:extLst>
              <a:ext uri="{FF2B5EF4-FFF2-40B4-BE49-F238E27FC236}">
                <a16:creationId xmlns:a16="http://schemas.microsoft.com/office/drawing/2014/main" id="{0B12833F-E8F9-4583-810D-D723565ED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>
            <a:extLst>
              <a:ext uri="{FF2B5EF4-FFF2-40B4-BE49-F238E27FC236}">
                <a16:creationId xmlns:a16="http://schemas.microsoft.com/office/drawing/2014/main" id="{0FF8470C-6DA7-4A05-B4F7-142F0790C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>
            <a:extLst>
              <a:ext uri="{FF2B5EF4-FFF2-40B4-BE49-F238E27FC236}">
                <a16:creationId xmlns:a16="http://schemas.microsoft.com/office/drawing/2014/main" id="{7564B696-D999-496E-9AC1-8C6317CB9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475" y="6700"/>
            <a:ext cx="7529940" cy="481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>
            <a:extLst>
              <a:ext uri="{FF2B5EF4-FFF2-40B4-BE49-F238E27FC236}">
                <a16:creationId xmlns:a16="http://schemas.microsoft.com/office/drawing/2014/main" id="{A7DC25B4-D032-4360-A329-0486C8ED2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475" y="6700"/>
            <a:ext cx="7529940" cy="481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>
            <a:extLst>
              <a:ext uri="{FF2B5EF4-FFF2-40B4-BE49-F238E27FC236}">
                <a16:creationId xmlns:a16="http://schemas.microsoft.com/office/drawing/2014/main" id="{6E1CE5D2-8A67-44FD-B63A-F05F4312B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35" y="6700"/>
            <a:ext cx="7531865" cy="481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2D81B54-2C50-47E7-9993-E62E0495956F}"/>
              </a:ext>
            </a:extLst>
          </p:cNvPr>
          <p:cNvSpPr txBox="1"/>
          <p:nvPr/>
        </p:nvSpPr>
        <p:spPr>
          <a:xfrm>
            <a:off x="64168" y="1017445"/>
            <a:ext cx="4501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DF502C"/>
                </a:solidFill>
                <a:latin typeface="Georgia" charset="0"/>
                <a:ea typeface="Georgia" charset="0"/>
                <a:cs typeface="Georgia" charset="0"/>
              </a:rPr>
              <a:t>Let’s get reading! </a:t>
            </a:r>
            <a:r>
              <a:rPr lang="en-US" sz="7200" b="1" dirty="0">
                <a:solidFill>
                  <a:srgbClr val="DF502C"/>
                </a:solidFill>
                <a:latin typeface="Georgia" charset="0"/>
                <a:ea typeface="Georgia" charset="0"/>
                <a:cs typeface="Georgia" charset="0"/>
                <a:sym typeface="Wingdings" panose="05000000000000000000" pitchFamily="2" charset="2"/>
              </a:rPr>
              <a:t></a:t>
            </a:r>
            <a:endParaRPr lang="en-US" sz="6000" b="1" dirty="0">
              <a:solidFill>
                <a:srgbClr val="DF502C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7AE0E72-1870-4A45-B52F-7DAE22CE9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150D91-973A-4F0B-B028-5A5BFFA1BA9D}"/>
              </a:ext>
            </a:extLst>
          </p:cNvPr>
          <p:cNvSpPr txBox="1"/>
          <p:nvPr/>
        </p:nvSpPr>
        <p:spPr>
          <a:xfrm>
            <a:off x="4654224" y="4825785"/>
            <a:ext cx="7520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rPr>
              <a:t>Note: </a:t>
            </a:r>
            <a:r>
              <a:rPr lang="en-US" sz="2000" i="1" dirty="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rPr>
              <a:t>Timer will only move in 1-minute intervals.</a:t>
            </a:r>
          </a:p>
          <a:p>
            <a:pPr algn="ctr"/>
            <a:r>
              <a:rPr lang="en-US" sz="2000" i="1" dirty="0">
                <a:solidFill>
                  <a:srgbClr val="182542"/>
                </a:solidFill>
                <a:latin typeface="Georgia" charset="0"/>
              </a:rPr>
              <a:t>Please remember to take photos of participants reading for submission purposes.</a:t>
            </a:r>
            <a:endParaRPr lang="en-US" sz="2000" i="1" dirty="0">
              <a:solidFill>
                <a:srgbClr val="1825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0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1000"/>
    </mc:Choice>
    <mc:Fallback xmlns="">
      <p:transition spd="slow" advClick="0" advTm="90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0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60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20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80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40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60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20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80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40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70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70693" y="1871560"/>
            <a:ext cx="5244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rPr>
              <a:t>Read for Books</a:t>
            </a:r>
            <a:br>
              <a:rPr lang="en-US" sz="4800" b="1" dirty="0">
                <a:solidFill>
                  <a:srgbClr val="182542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4000" b="1" dirty="0">
                <a:solidFill>
                  <a:srgbClr val="DF502C"/>
                </a:solidFill>
                <a:latin typeface="Georgia" charset="0"/>
                <a:ea typeface="Georgia" charset="0"/>
                <a:cs typeface="Georgia" charset="0"/>
              </a:rPr>
              <a:t>Charity Drive</a:t>
            </a:r>
            <a:endParaRPr lang="en-US" sz="4000" b="1" dirty="0">
              <a:solidFill>
                <a:srgbClr val="DF502C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09D563-B350-499C-9471-15129A14D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4" y="172393"/>
            <a:ext cx="5820467" cy="51235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9469C5-148D-4DAA-ABBE-EEBC986154B6}"/>
              </a:ext>
            </a:extLst>
          </p:cNvPr>
          <p:cNvSpPr txBox="1"/>
          <p:nvPr/>
        </p:nvSpPr>
        <p:spPr>
          <a:xfrm>
            <a:off x="6670693" y="3373769"/>
            <a:ext cx="5244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Date/Month/Year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28B577-2A2E-4E41-B575-62616B1A4228}"/>
              </a:ext>
            </a:extLst>
          </p:cNvPr>
          <p:cNvSpPr txBox="1"/>
          <p:nvPr/>
        </p:nvSpPr>
        <p:spPr>
          <a:xfrm>
            <a:off x="0" y="540824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A52E2A"/>
                </a:solidFill>
                <a:latin typeface="Georgia" charset="0"/>
                <a:ea typeface="Georgia" charset="0"/>
                <a:cs typeface="Georgia" charset="0"/>
              </a:rPr>
              <a:t>Thank you!</a:t>
            </a:r>
            <a:endParaRPr lang="en-US" sz="5400" b="1" dirty="0">
              <a:solidFill>
                <a:srgbClr val="A52E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0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246</Words>
  <Application>Microsoft Office PowerPoint</Application>
  <PresentationFormat>Widescreen</PresentationFormat>
  <Paragraphs>29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Office Theme</vt:lpstr>
      <vt:lpstr>PowerPoint Presentation</vt:lpstr>
      <vt:lpstr>Read for Books 2021  10 – 26 July 2021</vt:lpstr>
      <vt:lpstr>Read for Books 2021 – Sponsors &amp; Beneficiaries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 Pollyna</dc:creator>
  <cp:lastModifiedBy>Pollyna LAI (NLB)</cp:lastModifiedBy>
  <cp:revision>34</cp:revision>
  <dcterms:created xsi:type="dcterms:W3CDTF">2021-04-17T03:11:23Z</dcterms:created>
  <dcterms:modified xsi:type="dcterms:W3CDTF">2021-05-31T01:48:00Z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Adela_LIM@nlb.gov.sg</vt:lpwstr>
  </property>
  <property fmtid="{D5CDD505-2E9C-101B-9397-08002B2CF9AE}" pid="5" name="MSIP_Label_3f9331f7-95a2-472a-92bc-d73219eb516b_SetDate">
    <vt:lpwstr>2021-04-26T03:48:45.0976956Z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7e24a0f9-3aec-4d55-bba8-6d18892097c6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Adela_LIM@nlb.gov.sg</vt:lpwstr>
  </property>
  <property fmtid="{D5CDD505-2E9C-101B-9397-08002B2CF9AE}" pid="13" name="MSIP_Label_4f288355-fb4c-44cd-b9ca-40cfc2aee5f8_SetDate">
    <vt:lpwstr>2021-04-26T03:48:45.0976956Z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7e24a0f9-3aec-4d55-bba8-6d18892097c6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</Properties>
</file>