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0" r:id="rId4"/>
  </p:sldMasterIdLst>
  <p:notesMasterIdLst>
    <p:notesMasterId r:id="rId29"/>
  </p:notesMasterIdLst>
  <p:handoutMasterIdLst>
    <p:handoutMasterId r:id="rId30"/>
  </p:handoutMasterIdLst>
  <p:sldIdLst>
    <p:sldId id="377" r:id="rId5"/>
    <p:sldId id="413" r:id="rId6"/>
    <p:sldId id="1264" r:id="rId7"/>
    <p:sldId id="1266" r:id="rId8"/>
    <p:sldId id="1239" r:id="rId9"/>
    <p:sldId id="1271" r:id="rId10"/>
    <p:sldId id="1241" r:id="rId11"/>
    <p:sldId id="1275" r:id="rId12"/>
    <p:sldId id="1272" r:id="rId13"/>
    <p:sldId id="1242" r:id="rId14"/>
    <p:sldId id="1276" r:id="rId15"/>
    <p:sldId id="1278" r:id="rId16"/>
    <p:sldId id="1273" r:id="rId17"/>
    <p:sldId id="430" r:id="rId18"/>
    <p:sldId id="1269" r:id="rId19"/>
    <p:sldId id="1279" r:id="rId20"/>
    <p:sldId id="432" r:id="rId21"/>
    <p:sldId id="1270" r:id="rId22"/>
    <p:sldId id="438" r:id="rId23"/>
    <p:sldId id="439" r:id="rId24"/>
    <p:sldId id="440" r:id="rId25"/>
    <p:sldId id="441" r:id="rId26"/>
    <p:sldId id="1237" r:id="rId27"/>
    <p:sldId id="380" r:id="rId28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2">
          <p15:clr>
            <a:srgbClr val="A4A3A4"/>
          </p15:clr>
        </p15:guide>
        <p15:guide id="2" pos="76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BA7"/>
    <a:srgbClr val="035CA7"/>
    <a:srgbClr val="11559F"/>
    <a:srgbClr val="0057A4"/>
    <a:srgbClr val="09509B"/>
    <a:srgbClr val="00428A"/>
    <a:srgbClr val="0057B9"/>
    <a:srgbClr val="001A36"/>
    <a:srgbClr val="003268"/>
    <a:srgbClr val="001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9" autoAdjust="0"/>
    <p:restoredTop sz="89139" autoAdjust="0"/>
  </p:normalViewPr>
  <p:slideViewPr>
    <p:cSldViewPr snapToGrid="0" snapToObjects="1">
      <p:cViewPr varScale="1">
        <p:scale>
          <a:sx n="47" d="100"/>
          <a:sy n="47" d="100"/>
        </p:scale>
        <p:origin x="48" y="612"/>
      </p:cViewPr>
      <p:guideLst>
        <p:guide orient="horz" pos="4312"/>
        <p:guide pos="76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57C50-CCBC-2A42-B4C4-22B7CB18877D}" type="datetimeFigureOut">
              <a:rPr lang="en-US" smtClean="0">
                <a:latin typeface="Open Sans Light"/>
              </a:rPr>
              <a:t>12/3/2021</a:t>
            </a:fld>
            <a:endParaRPr lang="en-US" dirty="0">
              <a:latin typeface="Open Sans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3154-D89E-B24F-ACC1-E214AA320E62}" type="slidenum">
              <a:rPr lang="en-US" smtClean="0">
                <a:latin typeface="Open Sans Light"/>
              </a:rPr>
              <a:t>‹#›</a:t>
            </a:fld>
            <a:endParaRPr lang="en-US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19321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 Light"/>
              </a:defRPr>
            </a:lvl1pPr>
          </a:lstStyle>
          <a:p>
            <a:fld id="{4777BE1B-B234-614A-B080-4D121D4DF535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 Light"/>
              </a:defRPr>
            </a:lvl1pPr>
          </a:lstStyle>
          <a:p>
            <a:fld id="{C94E8D62-D41F-6042-BCDF-79D228EFA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44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1pPr>
    <a:lvl2pPr marL="4566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2pPr>
    <a:lvl3pPr marL="913395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3pPr>
    <a:lvl4pPr marL="1370094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4pPr>
    <a:lvl5pPr marL="18267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5pPr>
    <a:lvl6pPr marL="2283492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91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889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588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6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1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760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1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0451A5-2770-0640-A5EA-0C0D611061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" y="18603"/>
            <a:ext cx="24385589" cy="1371689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09700" y="3314500"/>
            <a:ext cx="11944350" cy="2558279"/>
          </a:xfrm>
          <a:prstGeom prst="rect">
            <a:avLst/>
          </a:prstGeom>
        </p:spPr>
        <p:txBody>
          <a:bodyPr/>
          <a:lstStyle>
            <a:lvl1pPr marL="0" marR="0" indent="0" algn="l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0" b="1" i="0" cap="all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Edit Master text styles (SEGOE UI,80)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045545"/>
            <a:ext cx="11068050" cy="85055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Name (Segoe UI, 44)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934200"/>
            <a:ext cx="11068050" cy="27051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sz="3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3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Designation (Segoe UI, 34)</a:t>
            </a:r>
          </a:p>
          <a:p>
            <a:r>
              <a:rPr lang="en-US" sz="3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Department / Division</a:t>
            </a:r>
          </a:p>
          <a:p>
            <a:r>
              <a:rPr lang="en-US" sz="3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7064CE-1EBA-E748-9EEB-21DA3BDB0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0272" y="12211050"/>
            <a:ext cx="5830981" cy="1298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F951BD-2539-4C40-BEE4-93DC7C834B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3492" y="12257345"/>
            <a:ext cx="688287" cy="116730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508B8C-2976-E845-82BC-EBAFA21F78A5}"/>
              </a:ext>
            </a:extLst>
          </p:cNvPr>
          <p:cNvCxnSpPr>
            <a:cxnSpLocks/>
          </p:cNvCxnSpPr>
          <p:nvPr userDrawn="1"/>
        </p:nvCxnSpPr>
        <p:spPr>
          <a:xfrm>
            <a:off x="16977815" y="12309765"/>
            <a:ext cx="0" cy="10624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8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2E1381-53DC-0244-87FF-5CB04DFD28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-666"/>
            <a:ext cx="24384000" cy="120523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AF1-C34F-4849-A828-0F40E3C8BAFE}" type="datetimeFigureOut">
              <a:rPr lang="en-SG" smtClean="0"/>
              <a:t>3/12/2021</a:t>
            </a:fld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F9E4-FC4D-4B2A-80DB-E5F96EBED4FA}" type="slidenum">
              <a:rPr lang="en-SG" smtClean="0"/>
              <a:t>‹#›</a:t>
            </a:fld>
            <a:endParaRPr lang="en-S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932C2F-5CC1-8245-BDD3-924A0F6784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1336" y="12528479"/>
            <a:ext cx="4843958" cy="1078430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6057900"/>
            <a:ext cx="24383999" cy="1581150"/>
          </a:xfrm>
          <a:prstGeom prst="rect">
            <a:avLst/>
          </a:prstGeom>
        </p:spPr>
        <p:txBody>
          <a:bodyPr/>
          <a:lstStyle>
            <a:lvl1pPr marL="0" marR="0" indent="0" algn="ct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200" b="1" i="0" cap="all" baseline="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marL="0" marR="0" lvl="0" indent="0" algn="ctr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Edit Master text styles (SEGOE UI,72)</a:t>
            </a:r>
          </a:p>
        </p:txBody>
      </p:sp>
    </p:spTree>
    <p:extLst>
      <p:ext uri="{BB962C8B-B14F-4D97-AF65-F5344CB8AC3E}">
        <p14:creationId xmlns:p14="http://schemas.microsoft.com/office/powerpoint/2010/main" val="419061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7038" y="1104939"/>
            <a:ext cx="20729099" cy="719111"/>
          </a:xfrm>
          <a:prstGeom prst="rect">
            <a:avLst/>
          </a:prstGeom>
        </p:spPr>
        <p:txBody>
          <a:bodyPr/>
          <a:lstStyle>
            <a:lvl1pPr algn="l">
              <a:defRPr sz="6600" b="1" i="0" cap="all" baseline="0">
                <a:solidFill>
                  <a:srgbClr val="065BA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 </a:t>
            </a:r>
            <a:r>
              <a:rPr lang="en-US" dirty="0">
                <a:ea typeface="Open Sans" charset="0"/>
              </a:rPr>
              <a:t>(Segoe UI, 66)</a:t>
            </a:r>
            <a:br>
              <a:rPr lang="en-US" dirty="0">
                <a:ea typeface="Open Sans" charset="0"/>
              </a:rPr>
            </a:b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51842" y="2571750"/>
            <a:ext cx="21331908" cy="9448800"/>
          </a:xfrm>
          <a:prstGeom prst="rect">
            <a:avLst/>
          </a:prstGeom>
        </p:spPr>
        <p:txBody>
          <a:bodyPr/>
          <a:lstStyle>
            <a:lvl1pPr marL="571500" marR="0" indent="-5715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SG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SG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SG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SG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SG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SG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en-SG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(Segoe UI, 36)</a:t>
            </a:r>
          </a:p>
          <a:p>
            <a:pPr marL="571500" marR="0" lvl="0" indent="-5715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sit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571500" marR="0" lvl="0" indent="-5715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nostrud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exercitation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ullamco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laboris</a:t>
            </a:r>
            <a:r>
              <a:rPr lang="en-SG" sz="3600" dirty="0">
                <a:latin typeface="Segoe UI" panose="020B0502040204020203" pitchFamily="34" charset="0"/>
                <a:cs typeface="Segoe UI" panose="020B0502040204020203" pitchFamily="34" charset="0"/>
              </a:rPr>
              <a:t> nisi </a:t>
            </a:r>
            <a:r>
              <a:rPr lang="en-SG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SG" sz="3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aliquip</a:t>
            </a:r>
            <a:r>
              <a:rPr lang="en-SG" sz="3600" dirty="0">
                <a:latin typeface="Segoe UI" panose="020B0502040204020203" pitchFamily="34" charset="0"/>
                <a:cs typeface="Segoe UI" panose="020B0502040204020203" pitchFamily="34" charset="0"/>
              </a:rPr>
              <a:t> ex </a:t>
            </a:r>
            <a:r>
              <a:rPr lang="en-SG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ea</a:t>
            </a:r>
            <a:r>
              <a:rPr lang="en-SG" sz="3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sit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</a:p>
          <a:p>
            <a:pPr marL="571500" marR="0" lvl="0" indent="-5715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(Segoe UI, 36)</a:t>
            </a:r>
          </a:p>
          <a:p>
            <a:pPr marL="571500" marR="0" lvl="0" indent="-5715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SG" sz="36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SG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SG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SG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SG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SG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SG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en-SG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(Segoe UI, 36)</a:t>
            </a:r>
          </a:p>
          <a:p>
            <a:pPr marL="571500" marR="0" lvl="0" indent="-5715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sit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571500" marR="0" lvl="0" indent="-5715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nostrud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exercitation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ullamco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laboris</a:t>
            </a:r>
            <a:r>
              <a:rPr lang="en-SG" sz="3600" dirty="0">
                <a:latin typeface="Segoe UI" panose="020B0502040204020203" pitchFamily="34" charset="0"/>
                <a:cs typeface="Segoe UI" panose="020B0502040204020203" pitchFamily="34" charset="0"/>
              </a:rPr>
              <a:t> nisi </a:t>
            </a:r>
            <a:r>
              <a:rPr lang="en-SG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SG" sz="3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aliquip</a:t>
            </a:r>
            <a:r>
              <a:rPr lang="en-SG" sz="3600" dirty="0">
                <a:latin typeface="Segoe UI" panose="020B0502040204020203" pitchFamily="34" charset="0"/>
                <a:cs typeface="Segoe UI" panose="020B0502040204020203" pitchFamily="34" charset="0"/>
              </a:rPr>
              <a:t> ex </a:t>
            </a:r>
            <a:r>
              <a:rPr lang="en-SG" sz="3600" dirty="0" err="1">
                <a:latin typeface="Segoe UI" panose="020B0502040204020203" pitchFamily="34" charset="0"/>
                <a:cs typeface="Segoe UI" panose="020B0502040204020203" pitchFamily="34" charset="0"/>
              </a:rPr>
              <a:t>ea</a:t>
            </a:r>
            <a:r>
              <a:rPr lang="en-SG" sz="3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sit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</a:p>
          <a:p>
            <a:pPr marL="571500" marR="0" lvl="0" indent="-5715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SG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SG" sz="36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(Segoe UI, 36)</a:t>
            </a:r>
          </a:p>
          <a:p>
            <a:pPr marL="571500" marR="0" lvl="0" indent="-5715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SG" sz="36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SG" sz="36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SG" sz="36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sz="36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5061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66BD5E-DEE8-9C42-B4D5-CADE6336E1A6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9F0925-447B-4749-A1CE-9DA74E678736}"/>
              </a:ext>
            </a:extLst>
          </p:cNvPr>
          <p:cNvSpPr txBox="1"/>
          <p:nvPr userDrawn="1"/>
        </p:nvSpPr>
        <p:spPr>
          <a:xfrm>
            <a:off x="1" y="4501750"/>
            <a:ext cx="24387174" cy="3323999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20000" b="1" dirty="0">
                <a:solidFill>
                  <a:srgbClr val="065BA7"/>
                </a:solidFill>
                <a:latin typeface="Segoe UI" panose="020B0502040204020203" pitchFamily="34" charset="0"/>
                <a:ea typeface="Open Sans" charset="0"/>
                <a:cs typeface="Segoe UI" panose="020B0502040204020203" pitchFamily="34" charset="0"/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F4408-C48A-4841-8675-F1FD924A91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8228704"/>
            <a:ext cx="7010400" cy="156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36AF1-C34F-4849-A828-0F40E3C8BAFE}" type="datetimeFigureOut">
              <a:rPr lang="en-SG" smtClean="0"/>
              <a:t>3/12/2021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F9E4-FC4D-4B2A-80DB-E5F96EBED4FA}" type="slidenum">
              <a:rPr lang="en-SG" smtClean="0"/>
              <a:t>‹#›</a:t>
            </a:fld>
            <a:endParaRPr lang="en-SG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DC5F6F-280A-49EA-A13C-30308F205D86}"/>
              </a:ext>
            </a:extLst>
          </p:cNvPr>
          <p:cNvSpPr/>
          <p:nvPr userDrawn="1"/>
        </p:nvSpPr>
        <p:spPr>
          <a:xfrm>
            <a:off x="0" y="13623525"/>
            <a:ext cx="24387175" cy="95520"/>
          </a:xfrm>
          <a:prstGeom prst="rect">
            <a:avLst/>
          </a:prstGeom>
          <a:solidFill>
            <a:srgbClr val="065B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2AA9297C-7B08-46F2-9B36-6D8323BA1D06}"/>
              </a:ext>
            </a:extLst>
          </p:cNvPr>
          <p:cNvSpPr txBox="1">
            <a:spLocks/>
          </p:cNvSpPr>
          <p:nvPr userDrawn="1"/>
        </p:nvSpPr>
        <p:spPr>
          <a:xfrm>
            <a:off x="1394065" y="12691383"/>
            <a:ext cx="1176775" cy="4890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8744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7444" algn="l" defTabSz="108744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4887" algn="l" defTabSz="108744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2338" algn="l" defTabSz="108744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49779" algn="l" defTabSz="108744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37225" algn="l" defTabSz="108744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4671" algn="l" defTabSz="108744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2115" algn="l" defTabSz="108744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99558" algn="l" defTabSz="108744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EB59E2-90B9-4CD3-AC74-D672227E13C3}" type="slidenum">
              <a:rPr lang="en-US" smtClean="0">
                <a:solidFill>
                  <a:srgbClr val="065BA7"/>
                </a:solidFill>
              </a:rPr>
              <a:pPr/>
              <a:t>‹#›</a:t>
            </a:fld>
            <a:endParaRPr lang="en-US" dirty="0">
              <a:solidFill>
                <a:srgbClr val="065BA7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01EA5C-9C13-485E-9982-9BF4C4A9BC81}"/>
              </a:ext>
            </a:extLst>
          </p:cNvPr>
          <p:cNvCxnSpPr>
            <a:cxnSpLocks/>
          </p:cNvCxnSpPr>
          <p:nvPr userDrawn="1"/>
        </p:nvCxnSpPr>
        <p:spPr>
          <a:xfrm>
            <a:off x="2181168" y="12739238"/>
            <a:ext cx="4378" cy="654579"/>
          </a:xfrm>
          <a:prstGeom prst="line">
            <a:avLst/>
          </a:prstGeom>
          <a:ln w="6350">
            <a:solidFill>
              <a:srgbClr val="04A6E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C445C8F-147D-4367-A187-7B5E0DEFB54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7295" y="12545095"/>
            <a:ext cx="4843958" cy="10784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80A545-2B3F-4470-8FAE-9028E7AC2A3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4652" y="12645128"/>
            <a:ext cx="502369" cy="85199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34151F-A07D-49C5-9C6C-85A785743749}"/>
              </a:ext>
            </a:extLst>
          </p:cNvPr>
          <p:cNvCxnSpPr>
            <a:cxnSpLocks/>
          </p:cNvCxnSpPr>
          <p:nvPr userDrawn="1"/>
        </p:nvCxnSpPr>
        <p:spPr>
          <a:xfrm>
            <a:off x="18088051" y="12712701"/>
            <a:ext cx="1" cy="743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34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10" r:id="rId3"/>
    <p:sldLayoutId id="2147483817" r:id="rId4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re.nlb.gov.sg/infographic/4-Ways-of-SURE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orldnewsdailyreport.com/taiwan-mh370-pilot-mysteriously-resurfaces-almost-2-years-after-his-flight-vanished-over-china-se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JNFnPqTTPIc?feature=oembed" TargetMode="External"/><Relationship Id="rId4" Type="http://schemas.openxmlformats.org/officeDocument/2006/relationships/hyperlink" Target="https://youtu.be/JNFnPqTTPI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h.gov.sg/docs/librariesprovider5/vaccination-matter/moh_vaccine_brochure_eng_(3-feb).pdf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re.nlb.gov.sg/infographic/4-Ways-of-SURE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09700" y="5482009"/>
            <a:ext cx="11944350" cy="1238329"/>
          </a:xfrm>
        </p:spPr>
        <p:txBody>
          <a:bodyPr>
            <a:normAutofit/>
          </a:bodyPr>
          <a:lstStyle/>
          <a:p>
            <a:r>
              <a:rPr lang="en-SG" sz="6000" dirty="0"/>
              <a:t>Be a smart fact-checker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C306B06-8EBB-416A-8848-8633F9E66D78}"/>
              </a:ext>
            </a:extLst>
          </p:cNvPr>
          <p:cNvSpPr txBox="1">
            <a:spLocks/>
          </p:cNvSpPr>
          <p:nvPr/>
        </p:nvSpPr>
        <p:spPr>
          <a:xfrm>
            <a:off x="1409700" y="4396080"/>
            <a:ext cx="11944350" cy="1238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0" b="1" i="0" kern="1200" cap="all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6000" dirty="0" err="1"/>
              <a:t>s.u.r.e</a:t>
            </a:r>
            <a:r>
              <a:rPr lang="en-SG" sz="6000" dirty="0"/>
              <a:t>. skill series: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84818FE-C1E3-4DF5-B6EA-B5EAEE55C038}"/>
              </a:ext>
            </a:extLst>
          </p:cNvPr>
          <p:cNvSpPr txBox="1">
            <a:spLocks/>
          </p:cNvSpPr>
          <p:nvPr/>
        </p:nvSpPr>
        <p:spPr>
          <a:xfrm>
            <a:off x="1409700" y="7361609"/>
            <a:ext cx="11944350" cy="2574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087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0" b="1" i="0" kern="1200" cap="all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3600" b="0" cap="none" dirty="0"/>
              <a:t>This deck is for sharing purposes only. Please do not distribute without permission.</a:t>
            </a:r>
            <a:br>
              <a:rPr lang="en-SG" sz="3600" b="0" cap="none" dirty="0"/>
            </a:br>
            <a:br>
              <a:rPr lang="en-SG" sz="3600" b="0" cap="none" dirty="0"/>
            </a:br>
            <a:r>
              <a:rPr lang="en-SG" sz="3600" b="0" cap="none" dirty="0"/>
              <a:t>For enquiries, please e-mail </a:t>
            </a:r>
            <a:r>
              <a:rPr lang="en-SG" sz="3600" cap="none" dirty="0"/>
              <a:t>sure@nlb.gov.sg </a:t>
            </a:r>
          </a:p>
        </p:txBody>
      </p:sp>
    </p:spTree>
    <p:extLst>
      <p:ext uri="{BB962C8B-B14F-4D97-AF65-F5344CB8AC3E}">
        <p14:creationId xmlns:p14="http://schemas.microsoft.com/office/powerpoint/2010/main" val="112380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8" y="0"/>
            <a:ext cx="24381079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lying on the floor with their feet up&#10;&#10;Description automatically generated with low confidence">
            <a:extLst>
              <a:ext uri="{FF2B5EF4-FFF2-40B4-BE49-F238E27FC236}">
                <a16:creationId xmlns:a16="http://schemas.microsoft.com/office/drawing/2014/main" id="{6BB8F3F0-CF79-41B6-803A-E5C2F136D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72"/>
          <a:stretch/>
        </p:blipFill>
        <p:spPr>
          <a:xfrm>
            <a:off x="5045368" y="10"/>
            <a:ext cx="19341802" cy="1371599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4782450" cy="13716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1C3293-3777-4C78-874C-791D59BD86AA}"/>
              </a:ext>
            </a:extLst>
          </p:cNvPr>
          <p:cNvSpPr txBox="1">
            <a:spLocks/>
          </p:cNvSpPr>
          <p:nvPr/>
        </p:nvSpPr>
        <p:spPr>
          <a:xfrm>
            <a:off x="1328291" y="744883"/>
            <a:ext cx="8342025" cy="3799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baseline="0">
                <a:solidFill>
                  <a:srgbClr val="065BA7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defTabSz="914400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sz="8000" dirty="0"/>
              <a:t>Guidelines for fact-checking</a:t>
            </a:r>
            <a:endParaRPr kumimoji="0" lang="en-US" sz="8000" b="1" i="0" u="none" strike="noStrike" cap="all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37EC0F9-B2FC-4431-9E0C-A3ABD344129D}"/>
              </a:ext>
            </a:extLst>
          </p:cNvPr>
          <p:cNvSpPr/>
          <p:nvPr/>
        </p:nvSpPr>
        <p:spPr>
          <a:xfrm>
            <a:off x="762218" y="4544707"/>
            <a:ext cx="8908098" cy="7485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Keep an open mind. Fact-checking is about gathering evidence, so keep your personal beliefs and opinions aside</a:t>
            </a:r>
          </a:p>
          <a:p>
            <a:pPr marL="685800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Read and analyze the information you receive thoroughly</a:t>
            </a:r>
          </a:p>
          <a:p>
            <a:pPr marL="1143000" lvl="1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85800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Be prepared to always do quick-checks. They only require a small amount of time, and can develop you into a better fact-checker</a:t>
            </a:r>
          </a:p>
          <a:p>
            <a:pPr lvl="1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3100" dirty="0"/>
          </a:p>
          <a:p>
            <a:pPr marL="685800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3100" dirty="0"/>
          </a:p>
          <a:p>
            <a:pPr marL="685800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3100" dirty="0"/>
          </a:p>
        </p:txBody>
      </p:sp>
    </p:spTree>
    <p:extLst>
      <p:ext uri="{BB962C8B-B14F-4D97-AF65-F5344CB8AC3E}">
        <p14:creationId xmlns:p14="http://schemas.microsoft.com/office/powerpoint/2010/main" val="76797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865594-0C95-45E9-8D5B-AB4105C0E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101" y="2904397"/>
            <a:ext cx="21812972" cy="7907203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862A57F-0059-4314-8E1C-74D834A853DC}"/>
              </a:ext>
            </a:extLst>
          </p:cNvPr>
          <p:cNvSpPr txBox="1">
            <a:spLocks/>
          </p:cNvSpPr>
          <p:nvPr/>
        </p:nvSpPr>
        <p:spPr>
          <a:xfrm>
            <a:off x="2185378" y="737926"/>
            <a:ext cx="20016418" cy="1632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baseline="0">
                <a:solidFill>
                  <a:srgbClr val="065BA7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sz="8000" dirty="0"/>
              <a:t>Guidelines for fact-checking</a:t>
            </a:r>
            <a:endParaRPr kumimoji="0" lang="en-US" sz="8000" b="1" i="0" u="none" strike="noStrike" cap="all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86CA86-D3D3-43DB-93F6-CD8E6606CF3D}"/>
              </a:ext>
            </a:extLst>
          </p:cNvPr>
          <p:cNvSpPr txBox="1"/>
          <p:nvPr/>
        </p:nvSpPr>
        <p:spPr>
          <a:xfrm>
            <a:off x="8728859" y="10993120"/>
            <a:ext cx="664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latin typeface="Segoe UI" panose="020B0502040204020203" pitchFamily="34" charset="0"/>
                <a:cs typeface="Segoe UI" panose="020B0502040204020203" pitchFamily="34" charset="0"/>
              </a:rPr>
              <a:t>Click </a:t>
            </a:r>
            <a:r>
              <a:rPr lang="en-SG" sz="2800" b="1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here</a:t>
            </a:r>
            <a:r>
              <a:rPr lang="en-SG" sz="2800" dirty="0">
                <a:latin typeface="Segoe UI" panose="020B0502040204020203" pitchFamily="34" charset="0"/>
                <a:cs typeface="Segoe UI" panose="020B0502040204020203" pitchFamily="34" charset="0"/>
              </a:rPr>
              <a:t> for infographic</a:t>
            </a:r>
          </a:p>
        </p:txBody>
      </p:sp>
    </p:spTree>
    <p:extLst>
      <p:ext uri="{BB962C8B-B14F-4D97-AF65-F5344CB8AC3E}">
        <p14:creationId xmlns:p14="http://schemas.microsoft.com/office/powerpoint/2010/main" val="2419435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2C15300-E6E1-447E-9283-4A7473CE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90" t="3124" r="49830" b="6152"/>
          <a:stretch/>
        </p:blipFill>
        <p:spPr>
          <a:xfrm>
            <a:off x="3503706" y="357355"/>
            <a:ext cx="7750839" cy="1263553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221B26-FB30-491F-B131-76DDD9347C84}"/>
              </a:ext>
            </a:extLst>
          </p:cNvPr>
          <p:cNvSpPr/>
          <p:nvPr/>
        </p:nvSpPr>
        <p:spPr>
          <a:xfrm>
            <a:off x="7379125" y="357355"/>
            <a:ext cx="2719915" cy="90248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F4BF843-040E-4EB3-B056-56A5C7444D19}"/>
              </a:ext>
            </a:extLst>
          </p:cNvPr>
          <p:cNvSpPr/>
          <p:nvPr/>
        </p:nvSpPr>
        <p:spPr>
          <a:xfrm>
            <a:off x="10119360" y="438635"/>
            <a:ext cx="3637280" cy="6908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5812EB6-2A49-402A-9F02-372064E64CF8}"/>
              </a:ext>
            </a:extLst>
          </p:cNvPr>
          <p:cNvSpPr/>
          <p:nvPr/>
        </p:nvSpPr>
        <p:spPr>
          <a:xfrm>
            <a:off x="13776960" y="171935"/>
            <a:ext cx="6423695" cy="21758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Suspicious extension to website ‘sg-giftcard.com’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0DB841-4506-4B68-91C3-B6E76554A6C8}"/>
              </a:ext>
            </a:extLst>
          </p:cNvPr>
          <p:cNvSpPr/>
          <p:nvPr/>
        </p:nvSpPr>
        <p:spPr>
          <a:xfrm>
            <a:off x="3395187" y="12309032"/>
            <a:ext cx="6417028" cy="90248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3AED3F9-3184-4A7C-B336-09B78A0A7A7F}"/>
              </a:ext>
            </a:extLst>
          </p:cNvPr>
          <p:cNvSpPr/>
          <p:nvPr/>
        </p:nvSpPr>
        <p:spPr>
          <a:xfrm rot="20588047">
            <a:off x="11127673" y="7789943"/>
            <a:ext cx="3763730" cy="6908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684F5AF-BC0B-4FFD-8CBC-4CEAE67081C1}"/>
              </a:ext>
            </a:extLst>
          </p:cNvPr>
          <p:cNvSpPr/>
          <p:nvPr/>
        </p:nvSpPr>
        <p:spPr>
          <a:xfrm>
            <a:off x="13461144" y="10133222"/>
            <a:ext cx="6937010" cy="21758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Call to ‘Inform 15 </a:t>
            </a:r>
            <a:r>
              <a:rPr lang="en-SG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Whatsapp</a:t>
            </a:r>
            <a:r>
              <a:rPr lang="en-SG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friends about this promotion’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D274000-DBB6-4BEA-B204-C0E56F512722}"/>
              </a:ext>
            </a:extLst>
          </p:cNvPr>
          <p:cNvSpPr/>
          <p:nvPr/>
        </p:nvSpPr>
        <p:spPr>
          <a:xfrm>
            <a:off x="7785480" y="8527040"/>
            <a:ext cx="3469065" cy="90248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B7F4378-1AE8-4219-8201-4DB3E3C8918D}"/>
              </a:ext>
            </a:extLst>
          </p:cNvPr>
          <p:cNvSpPr/>
          <p:nvPr/>
        </p:nvSpPr>
        <p:spPr>
          <a:xfrm rot="20480544">
            <a:off x="9698578" y="11660853"/>
            <a:ext cx="3907120" cy="6908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BA5B9ED-1427-45AB-86AE-59103B8DE87D}"/>
              </a:ext>
            </a:extLst>
          </p:cNvPr>
          <p:cNvSpPr/>
          <p:nvPr/>
        </p:nvSpPr>
        <p:spPr>
          <a:xfrm>
            <a:off x="14910681" y="6457189"/>
            <a:ext cx="6423695" cy="21758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Retailers or supermarkets do not give out gift cards without purchases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06B98A-8A75-4198-9583-C436DDECE9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3" r="32935"/>
          <a:stretch/>
        </p:blipFill>
        <p:spPr>
          <a:xfrm>
            <a:off x="4330680" y="2575954"/>
            <a:ext cx="5574353" cy="37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3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2BF606-1446-46D9-AD9B-77D6291C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F9E4-FC4D-4B2A-80DB-E5F96EBED4FA}" type="slidenum">
              <a:rPr lang="en-SG" smtClean="0"/>
              <a:t>13</a:t>
            </a:fld>
            <a:endParaRPr lang="en-SG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AFEC397-7298-4C7D-AC86-08B8581D5314}"/>
              </a:ext>
            </a:extLst>
          </p:cNvPr>
          <p:cNvSpPr txBox="1">
            <a:spLocks/>
          </p:cNvSpPr>
          <p:nvPr/>
        </p:nvSpPr>
        <p:spPr>
          <a:xfrm>
            <a:off x="3215700" y="6212458"/>
            <a:ext cx="17411700" cy="1291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4) Fact-checking websites</a:t>
            </a:r>
            <a:endParaRPr lang="en-SG" sz="8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56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B7C93-3CD1-4C04-97E0-46D7B373D2D8}"/>
              </a:ext>
            </a:extLst>
          </p:cNvPr>
          <p:cNvSpPr txBox="1">
            <a:spLocks/>
          </p:cNvSpPr>
          <p:nvPr/>
        </p:nvSpPr>
        <p:spPr>
          <a:xfrm>
            <a:off x="1067038" y="701527"/>
            <a:ext cx="21316712" cy="1221867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baseline="0">
                <a:solidFill>
                  <a:srgbClr val="065BA7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ctr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6600" b="1" i="0" u="none" strike="noStrike" kern="1200" cap="all" spc="0" normalizeH="0" baseline="0" noProof="0" dirty="0">
                <a:ln>
                  <a:noFill/>
                </a:ln>
                <a:solidFill>
                  <a:srgbClr val="065BA7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Snopes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4AB330-3188-4EB1-BC0B-E45A5C301EA1}"/>
              </a:ext>
            </a:extLst>
          </p:cNvPr>
          <p:cNvSpPr/>
          <p:nvPr/>
        </p:nvSpPr>
        <p:spPr>
          <a:xfrm>
            <a:off x="3904735" y="9306273"/>
            <a:ext cx="166417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Established fact-checking site with a wide database of fake news cases from past and present</a:t>
            </a:r>
          </a:p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Good for </a:t>
            </a:r>
            <a:r>
              <a:rPr lang="en-GB" altLang="en-US" sz="4800" dirty="0">
                <a:solidFill>
                  <a:srgbClr val="FF0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international or western-based articles</a:t>
            </a:r>
          </a:p>
          <a:p>
            <a:pPr marL="1600200" lvl="1" indent="-6858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Limited cases from Singapore and Southeast-Asia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4F56C9-8276-4A58-A67B-1FF6886BA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400" y="1923393"/>
            <a:ext cx="14866373" cy="73637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7835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D28ECAE-B95A-4D25-9C35-B3F598053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2153" y="1258536"/>
            <a:ext cx="13174697" cy="2572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9600" dirty="0"/>
              <a:t>activity</a:t>
            </a:r>
            <a:endParaRPr lang="en-US" sz="7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2E4CD8-3A87-46C6-A498-CF95E1E6A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27" y="7694743"/>
            <a:ext cx="9856131" cy="1911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627465-D05D-48F7-A74E-438A9C3CD363}"/>
              </a:ext>
            </a:extLst>
          </p:cNvPr>
          <p:cNvSpPr/>
          <p:nvPr/>
        </p:nvSpPr>
        <p:spPr>
          <a:xfrm>
            <a:off x="10398711" y="3383280"/>
            <a:ext cx="13503578" cy="632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lvl="1" indent="-914400" defTabSz="914400"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altLang="en-US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Type in ‘snopes.com’ in browser</a:t>
            </a:r>
          </a:p>
          <a:p>
            <a:pPr marL="1143000" lvl="1" indent="-914400" defTabSz="914400"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altLang="en-US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Select search icon at top of screen</a:t>
            </a:r>
          </a:p>
          <a:p>
            <a:pPr marL="1143000" lvl="1" indent="-914400" defTabSz="914400"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altLang="en-US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Enter ‘mh370’ in search bar</a:t>
            </a:r>
            <a:br>
              <a:rPr lang="en-US" altLang="en-US" sz="4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altLang="en-US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lvl="1" algn="ctr" defTabSz="914400">
              <a:spcBef>
                <a:spcPct val="0"/>
              </a:spcBef>
              <a:spcAft>
                <a:spcPts val="600"/>
              </a:spcAft>
            </a:pPr>
            <a:endParaRPr lang="en-US" altLang="en-US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lvl="1"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alt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Share the article titles in the chat. </a:t>
            </a:r>
            <a:endParaRPr lang="en-US" altLang="en-US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113356-EAB0-4F23-8CB3-5704C7C49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869"/>
          <a:stretch/>
        </p:blipFill>
        <p:spPr>
          <a:xfrm>
            <a:off x="1212333" y="4521736"/>
            <a:ext cx="8719820" cy="25723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BCE2ECE-4DF1-434E-BBB7-FA7C35E8F943}"/>
              </a:ext>
            </a:extLst>
          </p:cNvPr>
          <p:cNvSpPr/>
          <p:nvPr/>
        </p:nvSpPr>
        <p:spPr>
          <a:xfrm>
            <a:off x="8002810" y="4579304"/>
            <a:ext cx="1246459" cy="12082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B4CC651-AE49-467B-B0AB-97F9A8A59E93}"/>
              </a:ext>
            </a:extLst>
          </p:cNvPr>
          <p:cNvSpPr/>
          <p:nvPr/>
        </p:nvSpPr>
        <p:spPr>
          <a:xfrm>
            <a:off x="8165493" y="5787576"/>
            <a:ext cx="921092" cy="21025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14" name="Graphic 13" descr="Two speech bubbles">
            <a:extLst>
              <a:ext uri="{FF2B5EF4-FFF2-40B4-BE49-F238E27FC236}">
                <a16:creationId xmlns:a16="http://schemas.microsoft.com/office/drawing/2014/main" id="{BB925769-DE37-41E0-B830-45DB06A496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3491" t="19726" r="11450" b="20482"/>
          <a:stretch/>
        </p:blipFill>
        <p:spPr>
          <a:xfrm>
            <a:off x="14630401" y="7965441"/>
            <a:ext cx="4795520" cy="382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33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90857C-6EF1-4288-9ED8-2FBBF771D77C}"/>
              </a:ext>
            </a:extLst>
          </p:cNvPr>
          <p:cNvSpPr txBox="1">
            <a:spLocks/>
          </p:cNvSpPr>
          <p:nvPr/>
        </p:nvSpPr>
        <p:spPr>
          <a:xfrm>
            <a:off x="1067038" y="701527"/>
            <a:ext cx="21316712" cy="1221867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baseline="0">
                <a:solidFill>
                  <a:srgbClr val="065BA7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ctr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6600" b="1" i="0" u="none" strike="noStrike" kern="1200" cap="all" spc="0" normalizeH="0" baseline="0" noProof="0" dirty="0">
                <a:ln>
                  <a:noFill/>
                </a:ln>
                <a:solidFill>
                  <a:srgbClr val="065BA7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Snopes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E2C5DC-E681-4D7B-B079-3F2AB1956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508" y="1923394"/>
            <a:ext cx="13750519" cy="105512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E0256E-CE41-435E-8B30-16A1EF065CEC}"/>
              </a:ext>
            </a:extLst>
          </p:cNvPr>
          <p:cNvSpPr/>
          <p:nvPr/>
        </p:nvSpPr>
        <p:spPr>
          <a:xfrm>
            <a:off x="15180497" y="3487168"/>
            <a:ext cx="774984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44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Multiple fake articles or posts can be created about unsolved mysteries or tragedies</a:t>
            </a:r>
          </a:p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44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44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It is important to not let emotions take over when coming across such articles or posts</a:t>
            </a:r>
          </a:p>
        </p:txBody>
      </p:sp>
    </p:spTree>
    <p:extLst>
      <p:ext uri="{BB962C8B-B14F-4D97-AF65-F5344CB8AC3E}">
        <p14:creationId xmlns:p14="http://schemas.microsoft.com/office/powerpoint/2010/main" val="943534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6332-3884-4FB0-B56F-5C83DF3F2E1D}"/>
              </a:ext>
            </a:extLst>
          </p:cNvPr>
          <p:cNvSpPr txBox="1">
            <a:spLocks/>
          </p:cNvSpPr>
          <p:nvPr/>
        </p:nvSpPr>
        <p:spPr>
          <a:xfrm>
            <a:off x="1067038" y="701527"/>
            <a:ext cx="21316712" cy="1221867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baseline="0">
                <a:solidFill>
                  <a:srgbClr val="065BA7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ctr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6600" b="1" i="0" u="none" strike="noStrike" kern="1200" cap="all" spc="0" normalizeH="0" baseline="0" noProof="0" dirty="0">
                <a:ln>
                  <a:noFill/>
                </a:ln>
                <a:solidFill>
                  <a:srgbClr val="065BA7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Black dot research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88F388-BDD0-4640-A692-E183B77DAC0B}"/>
              </a:ext>
            </a:extLst>
          </p:cNvPr>
          <p:cNvSpPr/>
          <p:nvPr/>
        </p:nvSpPr>
        <p:spPr>
          <a:xfrm>
            <a:off x="2953074" y="10027554"/>
            <a:ext cx="175120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4000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FactCheck</a:t>
            </a:r>
            <a:r>
              <a:rPr lang="en-GB" altLang="en-US" sz="40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section covers several recent cases of online misinformation in Singapore </a:t>
            </a:r>
          </a:p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6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40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Each article shows the original message or news being spread, and breaks it down with research to arrive at the verdict (True or false)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528D43-F4A6-41F7-9D21-5D62F8D7E5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894" y="1817439"/>
            <a:ext cx="9969693" cy="8196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9F2BC2-59DA-4ED2-8D86-25149C135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9790" y="1838516"/>
            <a:ext cx="8632965" cy="817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3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D28ECAE-B95A-4D25-9C35-B3F598053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8711" y="712946"/>
            <a:ext cx="13174697" cy="2572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9600" dirty="0"/>
              <a:t>activity</a:t>
            </a:r>
            <a:endParaRPr lang="en-US" sz="7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627465-D05D-48F7-A74E-438A9C3CD363}"/>
              </a:ext>
            </a:extLst>
          </p:cNvPr>
          <p:cNvSpPr/>
          <p:nvPr/>
        </p:nvSpPr>
        <p:spPr>
          <a:xfrm>
            <a:off x="10865269" y="2837690"/>
            <a:ext cx="11613796" cy="8660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lvl="1" indent="-914400" defTabSz="914400"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altLang="en-US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Type in ‘blackdotresearch.sg’ in browser</a:t>
            </a:r>
          </a:p>
          <a:p>
            <a:pPr marL="1143000" lvl="1" indent="-914400" defTabSz="914400"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altLang="en-US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Close the pop-up survey</a:t>
            </a:r>
          </a:p>
          <a:p>
            <a:pPr marL="1143000" lvl="1" indent="-914400" defTabSz="914400"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altLang="en-US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Select ‘Are thieves in Johor Bahru waiting outside City Square for victims?’</a:t>
            </a:r>
          </a:p>
          <a:p>
            <a:pPr marL="1143000" lvl="1" indent="-914400" defTabSz="914400"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altLang="en-US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What is the verdict of that article?</a:t>
            </a:r>
            <a:br>
              <a:rPr lang="en-US" altLang="en-US" sz="4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altLang="en-US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lvl="1"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alt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Share your answer in the chat. </a:t>
            </a:r>
            <a:endParaRPr lang="en-US" altLang="en-US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E08263-EFDB-4EC8-9E62-C43E798A5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765" y="747951"/>
            <a:ext cx="6436383" cy="605119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7B9E72A-3269-4C50-A321-8B1BFE8D6D90}"/>
              </a:ext>
            </a:extLst>
          </p:cNvPr>
          <p:cNvSpPr/>
          <p:nvPr/>
        </p:nvSpPr>
        <p:spPr>
          <a:xfrm>
            <a:off x="7255259" y="431960"/>
            <a:ext cx="1118367" cy="11721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14E534-F37A-446F-9AC7-0FFE0847E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764" y="7611795"/>
            <a:ext cx="6436382" cy="5672245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BA18D665-503D-4551-B13D-40DF2847B398}"/>
              </a:ext>
            </a:extLst>
          </p:cNvPr>
          <p:cNvSpPr/>
          <p:nvPr/>
        </p:nvSpPr>
        <p:spPr>
          <a:xfrm>
            <a:off x="4379409" y="6913757"/>
            <a:ext cx="921092" cy="10928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14" name="Graphic 13" descr="Two speech bubbles">
            <a:extLst>
              <a:ext uri="{FF2B5EF4-FFF2-40B4-BE49-F238E27FC236}">
                <a16:creationId xmlns:a16="http://schemas.microsoft.com/office/drawing/2014/main" id="{E75943B4-7796-4474-8DF8-353EB1741E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3491" t="19726" r="11450" b="20482"/>
          <a:stretch/>
        </p:blipFill>
        <p:spPr>
          <a:xfrm>
            <a:off x="15104709" y="9538893"/>
            <a:ext cx="3965218" cy="315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34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EC7D5F3-41E6-48A7-A97D-629B8C22F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84" y="2684765"/>
            <a:ext cx="14689632" cy="1505085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4B25BA-5EC0-4AC4-88C0-8D01C1422159}"/>
              </a:ext>
            </a:extLst>
          </p:cNvPr>
          <p:cNvCxnSpPr>
            <a:cxnSpLocks/>
          </p:cNvCxnSpPr>
          <p:nvPr/>
        </p:nvCxnSpPr>
        <p:spPr>
          <a:xfrm flipV="1">
            <a:off x="12970066" y="7753350"/>
            <a:ext cx="1928775" cy="1179116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2F047B37-09CE-41B6-861E-DB398BE95742}"/>
              </a:ext>
            </a:extLst>
          </p:cNvPr>
          <p:cNvSpPr/>
          <p:nvPr/>
        </p:nvSpPr>
        <p:spPr>
          <a:xfrm>
            <a:off x="14966766" y="6975935"/>
            <a:ext cx="5767504" cy="1881938"/>
          </a:xfrm>
          <a:custGeom>
            <a:avLst/>
            <a:gdLst>
              <a:gd name="connsiteX0" fmla="*/ 0 w 3248900"/>
              <a:gd name="connsiteY0" fmla="*/ 94097 h 940969"/>
              <a:gd name="connsiteX1" fmla="*/ 94097 w 3248900"/>
              <a:gd name="connsiteY1" fmla="*/ 0 h 940969"/>
              <a:gd name="connsiteX2" fmla="*/ 3154803 w 3248900"/>
              <a:gd name="connsiteY2" fmla="*/ 0 h 940969"/>
              <a:gd name="connsiteX3" fmla="*/ 3248900 w 3248900"/>
              <a:gd name="connsiteY3" fmla="*/ 94097 h 940969"/>
              <a:gd name="connsiteX4" fmla="*/ 3248900 w 3248900"/>
              <a:gd name="connsiteY4" fmla="*/ 846872 h 940969"/>
              <a:gd name="connsiteX5" fmla="*/ 3154803 w 3248900"/>
              <a:gd name="connsiteY5" fmla="*/ 940969 h 940969"/>
              <a:gd name="connsiteX6" fmla="*/ 94097 w 3248900"/>
              <a:gd name="connsiteY6" fmla="*/ 940969 h 940969"/>
              <a:gd name="connsiteX7" fmla="*/ 0 w 3248900"/>
              <a:gd name="connsiteY7" fmla="*/ 846872 h 940969"/>
              <a:gd name="connsiteX8" fmla="*/ 0 w 3248900"/>
              <a:gd name="connsiteY8" fmla="*/ 94097 h 94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8900" h="940969">
                <a:moveTo>
                  <a:pt x="0" y="94097"/>
                </a:moveTo>
                <a:cubicBezTo>
                  <a:pt x="0" y="42129"/>
                  <a:pt x="42129" y="0"/>
                  <a:pt x="94097" y="0"/>
                </a:cubicBezTo>
                <a:lnTo>
                  <a:pt x="3154803" y="0"/>
                </a:lnTo>
                <a:cubicBezTo>
                  <a:pt x="3206771" y="0"/>
                  <a:pt x="3248900" y="42129"/>
                  <a:pt x="3248900" y="94097"/>
                </a:cubicBezTo>
                <a:lnTo>
                  <a:pt x="3248900" y="846872"/>
                </a:lnTo>
                <a:cubicBezTo>
                  <a:pt x="3248900" y="898840"/>
                  <a:pt x="3206771" y="940969"/>
                  <a:pt x="3154803" y="940969"/>
                </a:cubicBezTo>
                <a:lnTo>
                  <a:pt x="94097" y="940969"/>
                </a:lnTo>
                <a:cubicBezTo>
                  <a:pt x="42129" y="940969"/>
                  <a:pt x="0" y="898840"/>
                  <a:pt x="0" y="846872"/>
                </a:cubicBezTo>
                <a:lnTo>
                  <a:pt x="0" y="94097"/>
                </a:lnTo>
                <a:close/>
              </a:path>
            </a:pathLst>
          </a:cu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19050" cap="flat" cmpd="sng" algn="ctr">
            <a:solidFill>
              <a:sysClr val="windowText" lastClr="000000">
                <a:shade val="80000"/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156720" tIns="131320" rIns="156720" bIns="131320" numCol="1" spcCol="1270" anchor="ctr" anchorCtr="0">
            <a:noAutofit/>
          </a:bodyPr>
          <a:lstStyle/>
          <a:p>
            <a:pPr marL="0" marR="0" lvl="0" indent="0" algn="ctr" defTabSz="1778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Save the suspicious image into your phone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4" name="Picture 2" descr="Inline image">
            <a:extLst>
              <a:ext uri="{FF2B5EF4-FFF2-40B4-BE49-F238E27FC236}">
                <a16:creationId xmlns:a16="http://schemas.microsoft.com/office/drawing/2014/main" id="{EE07B73F-B590-46A5-837C-FCC4EACF8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01870" y="4362450"/>
            <a:ext cx="6136121" cy="893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0B541B-BAC3-4C60-8601-DD38D9B7688E}"/>
              </a:ext>
            </a:extLst>
          </p:cNvPr>
          <p:cNvSpPr txBox="1"/>
          <p:nvPr/>
        </p:nvSpPr>
        <p:spPr>
          <a:xfrm>
            <a:off x="1219438" y="10154431"/>
            <a:ext cx="4993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SG" sz="2400" dirty="0">
                <a:solidFill>
                  <a:prstClr val="black"/>
                </a:solidFill>
                <a:latin typeface="Segoe UI"/>
                <a:hlinkClick r:id="rId4"/>
              </a:rPr>
              <a:t>Taiwan: MH370 Pilot mysteriously resurfaces almost 2 years after his </a:t>
            </a:r>
            <a:r>
              <a:rPr lang="en-SG" sz="2400" dirty="0" err="1">
                <a:solidFill>
                  <a:prstClr val="black"/>
                </a:solidFill>
                <a:latin typeface="Segoe UI"/>
                <a:hlinkClick r:id="rId4"/>
              </a:rPr>
              <a:t>flght</a:t>
            </a:r>
            <a:r>
              <a:rPr lang="en-SG" sz="2400" dirty="0">
                <a:solidFill>
                  <a:prstClr val="black"/>
                </a:solidFill>
                <a:latin typeface="Segoe UI"/>
                <a:hlinkClick r:id="rId4"/>
              </a:rPr>
              <a:t> vanished over China Sea</a:t>
            </a:r>
            <a:r>
              <a:rPr lang="en-SG" sz="2400" dirty="0">
                <a:solidFill>
                  <a:prstClr val="black"/>
                </a:solidFill>
                <a:latin typeface="Segoe UI"/>
              </a:rPr>
              <a:t>, World News Daily Report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6E919E3-1CA5-4A59-A009-6F6254E44F62}"/>
              </a:ext>
            </a:extLst>
          </p:cNvPr>
          <p:cNvSpPr txBox="1">
            <a:spLocks/>
          </p:cNvSpPr>
          <p:nvPr/>
        </p:nvSpPr>
        <p:spPr>
          <a:xfrm>
            <a:off x="1219438" y="670031"/>
            <a:ext cx="21316712" cy="1856625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baseline="0">
                <a:solidFill>
                  <a:srgbClr val="065BA7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SG" dirty="0">
                <a:solidFill>
                  <a:srgbClr val="0070C0"/>
                </a:solidFill>
                <a:latin typeface="Berlin Sans FB Demi" panose="020E0802020502020306" pitchFamily="34" charset="0"/>
              </a:rPr>
              <a:t>Reverse image searching (smartphone)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C8A0128-4FF2-42AF-BC87-8ADB8C6DADA8}"/>
              </a:ext>
            </a:extLst>
          </p:cNvPr>
          <p:cNvSpPr txBox="1">
            <a:spLocks/>
          </p:cNvSpPr>
          <p:nvPr/>
        </p:nvSpPr>
        <p:spPr>
          <a:xfrm>
            <a:off x="1067038" y="1799638"/>
            <a:ext cx="21331908" cy="995345"/>
          </a:xfrm>
          <a:prstGeom prst="rect">
            <a:avLst/>
          </a:prstGeom>
        </p:spPr>
        <p:txBody>
          <a:bodyPr/>
          <a:lstStyle>
            <a:lvl1pPr marL="571500" marR="0" indent="-5715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Open Sans" charset="0"/>
                <a:cs typeface="Segoe UI" pitchFamily="34" charset="0"/>
              </a:rPr>
              <a:t>1) When you receive or see a suspicious image on your smartphone, save it to your phone first</a:t>
            </a:r>
          </a:p>
          <a:p>
            <a:pPr marL="571500" marR="0" lvl="0" indent="-5715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SG" sz="4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571500" marR="0" lvl="0" indent="-5715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21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A4EF7E-3ABB-453C-A661-3A831F05C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F9E4-FC4D-4B2A-80DB-E5F96EBED4FA}" type="slidenum">
              <a:rPr lang="en-SG" smtClean="0"/>
              <a:t>2</a:t>
            </a:fld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8CB02-7C03-4011-8051-31EEDCF1E7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0006" y="3349473"/>
            <a:ext cx="18023696" cy="6319460"/>
          </a:xfrm>
        </p:spPr>
        <p:txBody>
          <a:bodyPr>
            <a:normAutofit/>
          </a:bodyPr>
          <a:lstStyle/>
          <a:p>
            <a:pPr algn="l"/>
            <a:r>
              <a:rPr lang="en-US" sz="6000" u="sng" dirty="0">
                <a:latin typeface="Segoe UI" panose="020B0502040204020203" pitchFamily="34" charset="0"/>
              </a:rPr>
              <a:t>Learning points</a:t>
            </a:r>
          </a:p>
          <a:p>
            <a:pPr algn="l"/>
            <a:endParaRPr lang="en-US" sz="6000" b="0" cap="none" dirty="0">
              <a:latin typeface="Segoe UI" panose="020B0502040204020203" pitchFamily="34" charset="0"/>
            </a:endParaRPr>
          </a:p>
          <a:p>
            <a:pPr marL="1143000" indent="-1143000" algn="l">
              <a:buAutoNum type="arabicParenR"/>
            </a:pPr>
            <a:r>
              <a:rPr lang="en-US" sz="6000" b="0" cap="none" dirty="0">
                <a:latin typeface="Segoe UI" panose="020B0502040204020203" pitchFamily="34" charset="0"/>
              </a:rPr>
              <a:t>What is fact-checking?</a:t>
            </a:r>
          </a:p>
          <a:p>
            <a:pPr marL="1143000" indent="-1143000" algn="l">
              <a:buAutoNum type="arabicParenR"/>
            </a:pPr>
            <a:r>
              <a:rPr lang="en-US" sz="6000" b="0" cap="none" dirty="0">
                <a:latin typeface="Segoe UI" panose="020B0502040204020203" pitchFamily="34" charset="0"/>
              </a:rPr>
              <a:t>Facts versus opinions</a:t>
            </a:r>
          </a:p>
          <a:p>
            <a:pPr marL="1143000" indent="-1143000" algn="l">
              <a:buAutoNum type="arabicParenR"/>
            </a:pPr>
            <a:r>
              <a:rPr lang="en-US" sz="6000" b="0" cap="none" dirty="0">
                <a:latin typeface="Segoe UI" panose="020B0502040204020203" pitchFamily="34" charset="0"/>
              </a:rPr>
              <a:t>Guidelines for fact-checking</a:t>
            </a:r>
          </a:p>
          <a:p>
            <a:pPr marL="1143000" indent="-1143000" algn="l">
              <a:buAutoNum type="arabicParenR"/>
            </a:pPr>
            <a:r>
              <a:rPr lang="en-US" sz="6000" b="0" cap="none" dirty="0">
                <a:latin typeface="Segoe UI" panose="020B0502040204020203" pitchFamily="34" charset="0"/>
              </a:rPr>
              <a:t>Fact-checking Websites</a:t>
            </a:r>
          </a:p>
          <a:p>
            <a:pPr marL="1143000" indent="-1143000" algn="l">
              <a:buAutoNum type="arabicParenR"/>
            </a:pPr>
            <a:endParaRPr lang="en-US" sz="6000" b="0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16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1D6C2E-9FDC-4EC0-A759-8C05E760D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332" y="4164001"/>
            <a:ext cx="13871476" cy="142125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A93C203-C5CF-40A8-912F-34CB9C51BDA5}"/>
              </a:ext>
            </a:extLst>
          </p:cNvPr>
          <p:cNvSpPr txBox="1">
            <a:spLocks/>
          </p:cNvSpPr>
          <p:nvPr/>
        </p:nvSpPr>
        <p:spPr>
          <a:xfrm>
            <a:off x="1067038" y="1104939"/>
            <a:ext cx="21316712" cy="1856625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baseline="0">
                <a:solidFill>
                  <a:srgbClr val="065BA7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SG">
                <a:solidFill>
                  <a:srgbClr val="0070C0"/>
                </a:solidFill>
                <a:latin typeface="Berlin Sans FB Demi" panose="020E0802020502020306" pitchFamily="34" charset="0"/>
              </a:rPr>
              <a:t>Reverse image searching (smartphone)</a:t>
            </a:r>
            <a:endParaRPr lang="en-SG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473F3E9-8940-4F6B-ADEF-95AC2EAD6091}"/>
              </a:ext>
            </a:extLst>
          </p:cNvPr>
          <p:cNvSpPr txBox="1">
            <a:spLocks/>
          </p:cNvSpPr>
          <p:nvPr/>
        </p:nvSpPr>
        <p:spPr>
          <a:xfrm>
            <a:off x="1067038" y="2445712"/>
            <a:ext cx="21331908" cy="1409442"/>
          </a:xfrm>
          <a:prstGeom prst="rect">
            <a:avLst/>
          </a:prstGeom>
        </p:spPr>
        <p:txBody>
          <a:bodyPr/>
          <a:lstStyle>
            <a:lvl1pPr marL="571500" marR="0" indent="-5715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SG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Open Sans" charset="0"/>
                <a:cs typeface="Segoe UI" pitchFamily="34" charset="0"/>
              </a:rPr>
              <a:t>2) Open your phone browser and access ‘</a:t>
            </a:r>
            <a:r>
              <a:rPr kumimoji="0" lang="en-SG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Open Sans" charset="0"/>
                <a:cs typeface="Segoe UI" pitchFamily="34" charset="0"/>
              </a:rPr>
              <a:t>reverse.photos</a:t>
            </a:r>
            <a:r>
              <a:rPr kumimoji="0" lang="en-SG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Open Sans" charset="0"/>
                <a:cs typeface="Segoe UI" pitchFamily="34" charset="0"/>
              </a:rPr>
              <a:t>’ 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SG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Open Sans" charset="0"/>
                <a:cs typeface="Segoe UI" pitchFamily="34" charset="0"/>
              </a:rPr>
              <a:t>3) Tap ‘Upload Image’ and select the photo from your phone gallery</a:t>
            </a: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571500" marR="0" lvl="0" indent="-5715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FB3B90-350B-48DB-AC0C-821DB1D44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503" y="6609652"/>
            <a:ext cx="5767504" cy="745751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7F6163B-C7E8-435B-B813-D79EE5D9717F}"/>
              </a:ext>
            </a:extLst>
          </p:cNvPr>
          <p:cNvSpPr txBox="1">
            <a:spLocks/>
          </p:cNvSpPr>
          <p:nvPr/>
        </p:nvSpPr>
        <p:spPr bwMode="auto">
          <a:xfrm>
            <a:off x="9091503" y="5721688"/>
            <a:ext cx="5647176" cy="88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/>
            <a:r>
              <a:rPr lang="en-SG" sz="4800" b="1" dirty="0">
                <a:solidFill>
                  <a:srgbClr val="C00000"/>
                </a:solidFill>
                <a:latin typeface="Gotham Black" pitchFamily="50" charset="0"/>
              </a:rPr>
              <a:t>reverse.photos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6ACF04-D257-410B-85E8-AC32ACD817D5}"/>
              </a:ext>
            </a:extLst>
          </p:cNvPr>
          <p:cNvSpPr/>
          <p:nvPr/>
        </p:nvSpPr>
        <p:spPr>
          <a:xfrm>
            <a:off x="9091503" y="10402132"/>
            <a:ext cx="3201968" cy="115212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11CBB1-2DA5-459C-B692-FB2BA377C694}"/>
              </a:ext>
            </a:extLst>
          </p:cNvPr>
          <p:cNvCxnSpPr>
            <a:cxnSpLocks/>
            <a:stCxn id="15" idx="6"/>
          </p:cNvCxnSpPr>
          <p:nvPr/>
        </p:nvCxnSpPr>
        <p:spPr>
          <a:xfrm flipV="1">
            <a:off x="12293471" y="7845659"/>
            <a:ext cx="3624839" cy="3132537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918F3858-DEEB-4C36-BEE3-1DBD60A4523B}"/>
              </a:ext>
            </a:extLst>
          </p:cNvPr>
          <p:cNvSpPr/>
          <p:nvPr/>
        </p:nvSpPr>
        <p:spPr>
          <a:xfrm>
            <a:off x="16050422" y="6944126"/>
            <a:ext cx="5767504" cy="1881938"/>
          </a:xfrm>
          <a:custGeom>
            <a:avLst/>
            <a:gdLst>
              <a:gd name="connsiteX0" fmla="*/ 0 w 3248900"/>
              <a:gd name="connsiteY0" fmla="*/ 94097 h 940969"/>
              <a:gd name="connsiteX1" fmla="*/ 94097 w 3248900"/>
              <a:gd name="connsiteY1" fmla="*/ 0 h 940969"/>
              <a:gd name="connsiteX2" fmla="*/ 3154803 w 3248900"/>
              <a:gd name="connsiteY2" fmla="*/ 0 h 940969"/>
              <a:gd name="connsiteX3" fmla="*/ 3248900 w 3248900"/>
              <a:gd name="connsiteY3" fmla="*/ 94097 h 940969"/>
              <a:gd name="connsiteX4" fmla="*/ 3248900 w 3248900"/>
              <a:gd name="connsiteY4" fmla="*/ 846872 h 940969"/>
              <a:gd name="connsiteX5" fmla="*/ 3154803 w 3248900"/>
              <a:gd name="connsiteY5" fmla="*/ 940969 h 940969"/>
              <a:gd name="connsiteX6" fmla="*/ 94097 w 3248900"/>
              <a:gd name="connsiteY6" fmla="*/ 940969 h 940969"/>
              <a:gd name="connsiteX7" fmla="*/ 0 w 3248900"/>
              <a:gd name="connsiteY7" fmla="*/ 846872 h 940969"/>
              <a:gd name="connsiteX8" fmla="*/ 0 w 3248900"/>
              <a:gd name="connsiteY8" fmla="*/ 94097 h 94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8900" h="940969">
                <a:moveTo>
                  <a:pt x="0" y="94097"/>
                </a:moveTo>
                <a:cubicBezTo>
                  <a:pt x="0" y="42129"/>
                  <a:pt x="42129" y="0"/>
                  <a:pt x="94097" y="0"/>
                </a:cubicBezTo>
                <a:lnTo>
                  <a:pt x="3154803" y="0"/>
                </a:lnTo>
                <a:cubicBezTo>
                  <a:pt x="3206771" y="0"/>
                  <a:pt x="3248900" y="42129"/>
                  <a:pt x="3248900" y="94097"/>
                </a:cubicBezTo>
                <a:lnTo>
                  <a:pt x="3248900" y="846872"/>
                </a:lnTo>
                <a:cubicBezTo>
                  <a:pt x="3248900" y="898840"/>
                  <a:pt x="3206771" y="940969"/>
                  <a:pt x="3154803" y="940969"/>
                </a:cubicBezTo>
                <a:lnTo>
                  <a:pt x="94097" y="940969"/>
                </a:lnTo>
                <a:cubicBezTo>
                  <a:pt x="42129" y="940969"/>
                  <a:pt x="0" y="898840"/>
                  <a:pt x="0" y="846872"/>
                </a:cubicBezTo>
                <a:lnTo>
                  <a:pt x="0" y="94097"/>
                </a:lnTo>
                <a:close/>
              </a:path>
            </a:pathLst>
          </a:cu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19050" cap="flat" cmpd="sng" algn="ctr">
            <a:solidFill>
              <a:sysClr val="windowText" lastClr="000000">
                <a:shade val="80000"/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156720" tIns="131320" rIns="156720" bIns="131320" numCol="1" spcCol="1270" anchor="ctr" anchorCtr="0">
            <a:noAutofit/>
          </a:bodyPr>
          <a:lstStyle/>
          <a:p>
            <a:pPr marL="0" marR="0" lvl="0" indent="0" algn="ctr" defTabSz="1778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Upload picture from your phone gallery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68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D6907F-752A-4492-815E-7EDABFC76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332" y="6713985"/>
            <a:ext cx="6400800" cy="77914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B2DB32-7987-42AA-AAF7-2D663DD1B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92" y="3977681"/>
            <a:ext cx="14689632" cy="15050850"/>
          </a:xfrm>
          <a:prstGeom prst="rect">
            <a:avLst/>
          </a:prstGeom>
        </p:spPr>
      </p:pic>
      <p:sp>
        <p:nvSpPr>
          <p:cNvPr id="3" name="Rectangle: Rounded Corners 9">
            <a:extLst>
              <a:ext uri="{FF2B5EF4-FFF2-40B4-BE49-F238E27FC236}">
                <a16:creationId xmlns:a16="http://schemas.microsoft.com/office/drawing/2014/main" id="{62A53E1F-881B-4E15-93D4-829EC30B9347}"/>
              </a:ext>
            </a:extLst>
          </p:cNvPr>
          <p:cNvSpPr/>
          <p:nvPr/>
        </p:nvSpPr>
        <p:spPr>
          <a:xfrm>
            <a:off x="8365476" y="10746432"/>
            <a:ext cx="3744416" cy="100208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3600" dirty="0">
              <a:latin typeface="Open Sans Light"/>
            </a:endParaRPr>
          </a:p>
        </p:txBody>
      </p:sp>
      <p:sp>
        <p:nvSpPr>
          <p:cNvPr id="4" name="Freeform: Shape 10">
            <a:extLst>
              <a:ext uri="{FF2B5EF4-FFF2-40B4-BE49-F238E27FC236}">
                <a16:creationId xmlns:a16="http://schemas.microsoft.com/office/drawing/2014/main" id="{CD575381-0675-453D-A830-953B9A00F1ED}"/>
              </a:ext>
            </a:extLst>
          </p:cNvPr>
          <p:cNvSpPr/>
          <p:nvPr/>
        </p:nvSpPr>
        <p:spPr>
          <a:xfrm>
            <a:off x="14270132" y="7578081"/>
            <a:ext cx="6645424" cy="1881938"/>
          </a:xfrm>
          <a:custGeom>
            <a:avLst/>
            <a:gdLst>
              <a:gd name="connsiteX0" fmla="*/ 0 w 3248900"/>
              <a:gd name="connsiteY0" fmla="*/ 94097 h 940969"/>
              <a:gd name="connsiteX1" fmla="*/ 94097 w 3248900"/>
              <a:gd name="connsiteY1" fmla="*/ 0 h 940969"/>
              <a:gd name="connsiteX2" fmla="*/ 3154803 w 3248900"/>
              <a:gd name="connsiteY2" fmla="*/ 0 h 940969"/>
              <a:gd name="connsiteX3" fmla="*/ 3248900 w 3248900"/>
              <a:gd name="connsiteY3" fmla="*/ 94097 h 940969"/>
              <a:gd name="connsiteX4" fmla="*/ 3248900 w 3248900"/>
              <a:gd name="connsiteY4" fmla="*/ 846872 h 940969"/>
              <a:gd name="connsiteX5" fmla="*/ 3154803 w 3248900"/>
              <a:gd name="connsiteY5" fmla="*/ 940969 h 940969"/>
              <a:gd name="connsiteX6" fmla="*/ 94097 w 3248900"/>
              <a:gd name="connsiteY6" fmla="*/ 940969 h 940969"/>
              <a:gd name="connsiteX7" fmla="*/ 0 w 3248900"/>
              <a:gd name="connsiteY7" fmla="*/ 846872 h 940969"/>
              <a:gd name="connsiteX8" fmla="*/ 0 w 3248900"/>
              <a:gd name="connsiteY8" fmla="*/ 94097 h 94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8900" h="940969">
                <a:moveTo>
                  <a:pt x="0" y="94097"/>
                </a:moveTo>
                <a:cubicBezTo>
                  <a:pt x="0" y="42129"/>
                  <a:pt x="42129" y="0"/>
                  <a:pt x="94097" y="0"/>
                </a:cubicBezTo>
                <a:lnTo>
                  <a:pt x="3154803" y="0"/>
                </a:lnTo>
                <a:cubicBezTo>
                  <a:pt x="3206771" y="0"/>
                  <a:pt x="3248900" y="42129"/>
                  <a:pt x="3248900" y="94097"/>
                </a:cubicBezTo>
                <a:lnTo>
                  <a:pt x="3248900" y="846872"/>
                </a:lnTo>
                <a:cubicBezTo>
                  <a:pt x="3248900" y="898840"/>
                  <a:pt x="3206771" y="940969"/>
                  <a:pt x="3154803" y="940969"/>
                </a:cubicBezTo>
                <a:lnTo>
                  <a:pt x="94097" y="940969"/>
                </a:lnTo>
                <a:cubicBezTo>
                  <a:pt x="42129" y="940969"/>
                  <a:pt x="0" y="898840"/>
                  <a:pt x="0" y="846872"/>
                </a:cubicBezTo>
                <a:lnTo>
                  <a:pt x="0" y="94097"/>
                </a:lnTo>
                <a:close/>
              </a:path>
            </a:pathLst>
          </a:custGeom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720" tIns="131320" rIns="156720" bIns="131320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SG" sz="4000" dirty="0">
                <a:latin typeface="Segoe UI" panose="020B0502040204020203" pitchFamily="34" charset="0"/>
                <a:cs typeface="Segoe UI" panose="020B0502040204020203" pitchFamily="34" charset="0"/>
              </a:rPr>
              <a:t>See all image-match results to draw conclusion</a:t>
            </a:r>
            <a:endParaRPr lang="en-US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774190-01E5-4458-9DA1-F8C00B82266C}"/>
              </a:ext>
            </a:extLst>
          </p:cNvPr>
          <p:cNvSpPr txBox="1">
            <a:spLocks/>
          </p:cNvSpPr>
          <p:nvPr/>
        </p:nvSpPr>
        <p:spPr>
          <a:xfrm>
            <a:off x="1219438" y="1257339"/>
            <a:ext cx="21316712" cy="1856625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baseline="0">
                <a:solidFill>
                  <a:srgbClr val="065BA7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SG" dirty="0">
                <a:solidFill>
                  <a:srgbClr val="0070C0"/>
                </a:solidFill>
                <a:latin typeface="Berlin Sans FB Demi" panose="020E0802020502020306" pitchFamily="34" charset="0"/>
              </a:rPr>
              <a:t>Reverse image searching (smartphone)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F43C350-B42E-4AB8-8460-D26A776373E3}"/>
              </a:ext>
            </a:extLst>
          </p:cNvPr>
          <p:cNvSpPr txBox="1">
            <a:spLocks/>
          </p:cNvSpPr>
          <p:nvPr/>
        </p:nvSpPr>
        <p:spPr>
          <a:xfrm>
            <a:off x="1067038" y="2749269"/>
            <a:ext cx="21331908" cy="1409442"/>
          </a:xfrm>
          <a:prstGeom prst="rect">
            <a:avLst/>
          </a:prstGeom>
        </p:spPr>
        <p:txBody>
          <a:bodyPr/>
          <a:lstStyle>
            <a:lvl1pPr marL="571500" marR="0" indent="-5715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SG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Open Sans" charset="0"/>
                <a:cs typeface="Segoe UI" pitchFamily="34" charset="0"/>
              </a:rPr>
              <a:t>4) Tap ‘Show Matches’ to see all image-match results</a:t>
            </a: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571500" marR="0" lvl="0" indent="-5715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9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4F2CAF-A7DC-4063-8771-160407C80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92" y="3977681"/>
            <a:ext cx="14689632" cy="15050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4F75D-277C-4CC2-944F-1815AF730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287" y="5621570"/>
            <a:ext cx="6244382" cy="809443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09AE7E6-D133-45E4-8D04-E12408C01302}"/>
              </a:ext>
            </a:extLst>
          </p:cNvPr>
          <p:cNvSpPr txBox="1">
            <a:spLocks/>
          </p:cNvSpPr>
          <p:nvPr/>
        </p:nvSpPr>
        <p:spPr>
          <a:xfrm>
            <a:off x="1219438" y="1257339"/>
            <a:ext cx="21316712" cy="1856625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baseline="0">
                <a:solidFill>
                  <a:srgbClr val="065BA7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SG" dirty="0">
                <a:solidFill>
                  <a:srgbClr val="0070C0"/>
                </a:solidFill>
                <a:latin typeface="Berlin Sans FB Demi" panose="020E0802020502020306" pitchFamily="34" charset="0"/>
              </a:rPr>
              <a:t>Reverse image searching (smartphone)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1B72F82-6E3C-4437-94B3-DF935F18E1A2}"/>
              </a:ext>
            </a:extLst>
          </p:cNvPr>
          <p:cNvSpPr txBox="1">
            <a:spLocks/>
          </p:cNvSpPr>
          <p:nvPr/>
        </p:nvSpPr>
        <p:spPr>
          <a:xfrm>
            <a:off x="1067038" y="2568239"/>
            <a:ext cx="21331908" cy="1409442"/>
          </a:xfrm>
          <a:prstGeom prst="rect">
            <a:avLst/>
          </a:prstGeom>
        </p:spPr>
        <p:txBody>
          <a:bodyPr/>
          <a:lstStyle>
            <a:lvl1pPr marL="571500" marR="0" indent="-5715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SG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Open Sans" charset="0"/>
                <a:cs typeface="Segoe UI" pitchFamily="34" charset="0"/>
              </a:rPr>
              <a:t>5) </a:t>
            </a:r>
            <a:r>
              <a:rPr kumimoji="0" lang="en-SG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Open Sans" charset="0"/>
                <a:cs typeface="Segoe UI" pitchFamily="34" charset="0"/>
              </a:rPr>
              <a:t>Analyze</a:t>
            </a:r>
            <a:r>
              <a:rPr lang="en-SG" sz="4400" dirty="0">
                <a:solidFill>
                  <a:sysClr val="windowText" lastClr="000000"/>
                </a:solidFill>
                <a:latin typeface="Segoe UI" pitchFamily="34" charset="0"/>
                <a:ea typeface="Open Sans" charset="0"/>
                <a:cs typeface="Segoe UI" pitchFamily="34" charset="0"/>
              </a:rPr>
              <a:t> the different website matches to check if the photo has been duplicated and used in separate articles</a:t>
            </a: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571500" marR="0" lvl="0" indent="-5715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0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2BF606-1446-46D9-AD9B-77D6291C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F9E4-FC4D-4B2A-80DB-E5F96EBED4FA}" type="slidenum">
              <a:rPr lang="en-SG" smtClean="0"/>
              <a:t>23</a:t>
            </a:fld>
            <a:endParaRPr lang="en-SG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8D77F92-C703-4DC6-93D6-56728850BC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55300" y="4831336"/>
            <a:ext cx="18277490" cy="6063106"/>
          </a:xfrm>
        </p:spPr>
        <p:txBody>
          <a:bodyPr>
            <a:normAutofit/>
          </a:bodyPr>
          <a:lstStyle/>
          <a:p>
            <a:pPr marL="685800" lvl="1" indent="-685800">
              <a:lnSpc>
                <a:spcPct val="150000"/>
              </a:lnSpc>
            </a:pPr>
            <a:r>
              <a:rPr lang="en-SG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Fact-checking focuses on evidence, not personal opinions</a:t>
            </a:r>
          </a:p>
          <a:p>
            <a:pPr marL="685800" lvl="1" indent="-685800">
              <a:lnSpc>
                <a:spcPct val="150000"/>
              </a:lnSpc>
            </a:pPr>
            <a:endParaRPr lang="en-SG" sz="1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lvl="1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SG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Keep an open mind and take active steps in checking the information we receive</a:t>
            </a:r>
          </a:p>
          <a:p>
            <a:pPr marL="571500" lvl="1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SG" sz="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lvl="1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SG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Keep yourself updated on the latest fake news cases from fact-checking websites</a:t>
            </a:r>
          </a:p>
          <a:p>
            <a:pPr marL="5715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SG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SG" sz="4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AFEC397-7298-4C7D-AC86-08B8581D5314}"/>
              </a:ext>
            </a:extLst>
          </p:cNvPr>
          <p:cNvSpPr txBox="1">
            <a:spLocks/>
          </p:cNvSpPr>
          <p:nvPr/>
        </p:nvSpPr>
        <p:spPr>
          <a:xfrm>
            <a:off x="2555300" y="3276665"/>
            <a:ext cx="17411700" cy="1291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LESSON RECAP</a:t>
            </a:r>
            <a:endParaRPr lang="en-SG" sz="8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16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73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91C3293-3777-4C78-874C-791D59BD86AA}"/>
              </a:ext>
            </a:extLst>
          </p:cNvPr>
          <p:cNvSpPr txBox="1">
            <a:spLocks/>
          </p:cNvSpPr>
          <p:nvPr/>
        </p:nvSpPr>
        <p:spPr>
          <a:xfrm>
            <a:off x="1449659" y="523239"/>
            <a:ext cx="20740469" cy="1221867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baseline="0">
                <a:solidFill>
                  <a:srgbClr val="065BA7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ctr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/>
              <a:t>What is </a:t>
            </a:r>
            <a:r>
              <a:rPr lang="en-SG" dirty="0" err="1"/>
              <a:t>s.u.r.e</a:t>
            </a:r>
            <a:r>
              <a:rPr lang="en-SG" dirty="0"/>
              <a:t>.?</a:t>
            </a:r>
            <a:endParaRPr kumimoji="0" lang="en-SG" b="1" i="0" u="none" strike="noStrike" kern="1200" cap="all" spc="0" normalizeH="0" baseline="0" noProof="0" dirty="0">
              <a:ln>
                <a:noFill/>
              </a:ln>
              <a:solidFill>
                <a:srgbClr val="065BA7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pic>
        <p:nvPicPr>
          <p:cNvPr id="2" name="Online Media 1" title="How to be S.U.R.E. before you share">
            <a:hlinkClick r:id="" action="ppaction://media"/>
            <a:extLst>
              <a:ext uri="{FF2B5EF4-FFF2-40B4-BE49-F238E27FC236}">
                <a16:creationId xmlns:a16="http://schemas.microsoft.com/office/drawing/2014/main" id="{2D327347-54BE-4802-B831-7F17C3F2C5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82000" y="1745106"/>
            <a:ext cx="17675785" cy="9986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0A8187-493D-4D6C-8FB9-194DC39D92D7}"/>
              </a:ext>
            </a:extLst>
          </p:cNvPr>
          <p:cNvSpPr txBox="1"/>
          <p:nvPr/>
        </p:nvSpPr>
        <p:spPr>
          <a:xfrm>
            <a:off x="8864039" y="11968324"/>
            <a:ext cx="59117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hlinkClick r:id="rId4"/>
              </a:rPr>
              <a:t>https://youtu.be/JNFnPqTTPIc</a:t>
            </a:r>
            <a:endParaRPr lang="en-SG" sz="2800" dirty="0"/>
          </a:p>
          <a:p>
            <a:pPr algn="ctr"/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4543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2BF606-1446-46D9-AD9B-77D6291C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F9E4-FC4D-4B2A-80DB-E5F96EBED4FA}" type="slidenum">
              <a:rPr lang="en-SG" smtClean="0"/>
              <a:t>4</a:t>
            </a:fld>
            <a:endParaRPr lang="en-SG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AFEC397-7298-4C7D-AC86-08B8581D5314}"/>
              </a:ext>
            </a:extLst>
          </p:cNvPr>
          <p:cNvSpPr txBox="1">
            <a:spLocks/>
          </p:cNvSpPr>
          <p:nvPr/>
        </p:nvSpPr>
        <p:spPr>
          <a:xfrm>
            <a:off x="3215700" y="6212458"/>
            <a:ext cx="17411700" cy="1291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1) WHAT IS FACT-CHECKING?</a:t>
            </a:r>
            <a:endParaRPr lang="en-SG" sz="8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65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91C3293-3777-4C78-874C-791D59BD86AA}"/>
              </a:ext>
            </a:extLst>
          </p:cNvPr>
          <p:cNvSpPr txBox="1">
            <a:spLocks/>
          </p:cNvSpPr>
          <p:nvPr/>
        </p:nvSpPr>
        <p:spPr>
          <a:xfrm>
            <a:off x="6495639" y="793454"/>
            <a:ext cx="11395895" cy="1221867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baseline="0">
                <a:solidFill>
                  <a:srgbClr val="065BA7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ctr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b="1" i="0" u="none" strike="noStrike" kern="1200" cap="all" spc="0" normalizeH="0" baseline="0" noProof="0">
                <a:ln>
                  <a:noFill/>
                </a:ln>
                <a:solidFill>
                  <a:srgbClr val="065BA7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What is fact-checking?</a:t>
            </a:r>
            <a:endParaRPr kumimoji="0" lang="en-SG" b="1" i="0" u="none" strike="noStrike" kern="1200" cap="all" spc="0" normalizeH="0" baseline="0" noProof="0" dirty="0">
              <a:ln>
                <a:noFill/>
              </a:ln>
              <a:solidFill>
                <a:srgbClr val="065BA7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pic>
        <p:nvPicPr>
          <p:cNvPr id="3" name="Picture 2" descr="A picture containing text, electronics, keyboard&#10;&#10;Description automatically generated">
            <a:extLst>
              <a:ext uri="{FF2B5EF4-FFF2-40B4-BE49-F238E27FC236}">
                <a16:creationId xmlns:a16="http://schemas.microsoft.com/office/drawing/2014/main" id="{2694A243-07FF-445D-8ACF-AEDEEB70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4789" y="3198648"/>
            <a:ext cx="11253490" cy="7318703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37EC0F9-B2FC-4431-9E0C-A3ABD344129D}"/>
              </a:ext>
            </a:extLst>
          </p:cNvPr>
          <p:cNvSpPr/>
          <p:nvPr/>
        </p:nvSpPr>
        <p:spPr>
          <a:xfrm>
            <a:off x="797691" y="3198648"/>
            <a:ext cx="1125348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 process of verifying the information you receive to ensure that they are accurate</a:t>
            </a:r>
          </a:p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48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Information can be from:</a:t>
            </a:r>
          </a:p>
          <a:p>
            <a:pPr marL="1143000" lvl="1" indent="-6858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Online articles</a:t>
            </a:r>
          </a:p>
          <a:p>
            <a:pPr marL="1143000" lvl="1" indent="-6858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Social media posts</a:t>
            </a:r>
          </a:p>
          <a:p>
            <a:pPr marL="1143000" lvl="1" indent="-6858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Forwarded messages </a:t>
            </a:r>
          </a:p>
          <a:p>
            <a:pPr marL="1143000" lvl="1" indent="-6858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Hearsay from people</a:t>
            </a:r>
          </a:p>
          <a:p>
            <a:pPr marL="1143000" lvl="1" indent="-685800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GB" altLang="en-US" sz="48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5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2BF606-1446-46D9-AD9B-77D6291C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F9E4-FC4D-4B2A-80DB-E5F96EBED4FA}" type="slidenum">
              <a:rPr lang="en-SG" smtClean="0"/>
              <a:t>6</a:t>
            </a:fld>
            <a:endParaRPr lang="en-SG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AFEC397-7298-4C7D-AC86-08B8581D5314}"/>
              </a:ext>
            </a:extLst>
          </p:cNvPr>
          <p:cNvSpPr txBox="1">
            <a:spLocks/>
          </p:cNvSpPr>
          <p:nvPr/>
        </p:nvSpPr>
        <p:spPr>
          <a:xfrm>
            <a:off x="3215700" y="6212458"/>
            <a:ext cx="17411700" cy="1291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2) Facts versus Opinions</a:t>
            </a:r>
            <a:endParaRPr lang="en-SG" sz="8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3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91C3293-3777-4C78-874C-791D59BD86AA}"/>
              </a:ext>
            </a:extLst>
          </p:cNvPr>
          <p:cNvSpPr txBox="1">
            <a:spLocks/>
          </p:cNvSpPr>
          <p:nvPr/>
        </p:nvSpPr>
        <p:spPr>
          <a:xfrm>
            <a:off x="4663279" y="793454"/>
            <a:ext cx="14775801" cy="1221867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baseline="0">
                <a:solidFill>
                  <a:srgbClr val="065BA7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ctr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/>
              <a:t>Know the difference between facts and opinions</a:t>
            </a:r>
            <a:endParaRPr kumimoji="0" lang="en-SG" b="1" i="0" u="none" strike="noStrike" kern="1200" cap="all" spc="0" normalizeH="0" baseline="0" noProof="0" dirty="0">
              <a:ln>
                <a:noFill/>
              </a:ln>
              <a:solidFill>
                <a:srgbClr val="065BA7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37EC0F9-B2FC-4431-9E0C-A3ABD344129D}"/>
              </a:ext>
            </a:extLst>
          </p:cNvPr>
          <p:cNvSpPr/>
          <p:nvPr/>
        </p:nvSpPr>
        <p:spPr>
          <a:xfrm>
            <a:off x="2074334" y="3012381"/>
            <a:ext cx="198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48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Knowing how to distinguish between facts and opinions helps us discern the information surrounding us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098614-BBDA-4587-A69B-8078180C79A7}"/>
              </a:ext>
            </a:extLst>
          </p:cNvPr>
          <p:cNvCxnSpPr>
            <a:cxnSpLocks/>
          </p:cNvCxnSpPr>
          <p:nvPr/>
        </p:nvCxnSpPr>
        <p:spPr>
          <a:xfrm flipH="1">
            <a:off x="12005734" y="5164667"/>
            <a:ext cx="8466" cy="76538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7">
            <a:extLst>
              <a:ext uri="{FF2B5EF4-FFF2-40B4-BE49-F238E27FC236}">
                <a16:creationId xmlns:a16="http://schemas.microsoft.com/office/drawing/2014/main" id="{4EA665BF-5648-4C96-A3EB-F9986D5E2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1900" y="5015534"/>
            <a:ext cx="4646347" cy="1127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6000" dirty="0"/>
              <a:t>facts</a:t>
            </a:r>
            <a:endParaRPr lang="en-US" sz="4400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0C0AA5E9-2D61-41B5-8458-E12346DA9B31}"/>
              </a:ext>
            </a:extLst>
          </p:cNvPr>
          <p:cNvSpPr txBox="1">
            <a:spLocks/>
          </p:cNvSpPr>
          <p:nvPr/>
        </p:nvSpPr>
        <p:spPr>
          <a:xfrm>
            <a:off x="15721685" y="5015534"/>
            <a:ext cx="4646347" cy="1127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baseline="0">
                <a:solidFill>
                  <a:srgbClr val="065BA7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 defTabSz="914400"/>
            <a:r>
              <a:rPr lang="en-US" sz="6000" dirty="0"/>
              <a:t>opinions</a:t>
            </a:r>
            <a:endParaRPr lang="en-US" sz="4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5B6C40-5147-47E8-97ED-4279B451F212}"/>
              </a:ext>
            </a:extLst>
          </p:cNvPr>
          <p:cNvSpPr/>
          <p:nvPr/>
        </p:nvSpPr>
        <p:spPr>
          <a:xfrm>
            <a:off x="815377" y="6166969"/>
            <a:ext cx="1031939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44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 thing or statement that is known or proven to be true</a:t>
            </a:r>
          </a:p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44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44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E.g. The COVID-19 vaccine is safe for use in Singapore as it meets safety and efficacy standards with benefits outweighing known risks</a:t>
            </a:r>
          </a:p>
          <a:p>
            <a:pPr algn="r">
              <a:spcBef>
                <a:spcPct val="0"/>
              </a:spcBef>
            </a:pPr>
            <a:r>
              <a:rPr lang="en-GB" altLang="en-US" sz="44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    </a:t>
            </a:r>
            <a:r>
              <a:rPr lang="en-GB" altLang="en-US" sz="24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Source: Ministry of Health (</a:t>
            </a:r>
            <a:r>
              <a:rPr lang="en-GB" altLang="en-US" sz="24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hlinkClick r:id="rId2"/>
              </a:rPr>
              <a:t>link</a:t>
            </a:r>
            <a:r>
              <a:rPr lang="en-GB" altLang="en-US" sz="24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)</a:t>
            </a:r>
            <a:endParaRPr lang="en-GB" altLang="en-US" sz="44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B9B676-2DC2-4E98-B982-4164EF9BA883}"/>
              </a:ext>
            </a:extLst>
          </p:cNvPr>
          <p:cNvSpPr/>
          <p:nvPr/>
        </p:nvSpPr>
        <p:spPr>
          <a:xfrm>
            <a:off x="12885162" y="6142668"/>
            <a:ext cx="1031939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44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An expression based on personal beliefs or views</a:t>
            </a:r>
          </a:p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44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44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E.g. “I believe that the vaccine will give me a heart attack! I read it on </a:t>
            </a:r>
            <a:r>
              <a:rPr lang="en-GB" altLang="en-US" sz="4400" dirty="0" err="1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Whatsapp</a:t>
            </a:r>
            <a:r>
              <a:rPr lang="en-GB" altLang="en-US" sz="44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.” </a:t>
            </a:r>
          </a:p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44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44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An opinion or personal belief is much harder to change in a person</a:t>
            </a:r>
          </a:p>
        </p:txBody>
      </p:sp>
    </p:spTree>
    <p:extLst>
      <p:ext uri="{BB962C8B-B14F-4D97-AF65-F5344CB8AC3E}">
        <p14:creationId xmlns:p14="http://schemas.microsoft.com/office/powerpoint/2010/main" val="419461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91516C-736A-4DE1-B07C-179E80442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101" y="2877132"/>
            <a:ext cx="21812972" cy="79617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3FD444E-C37C-4513-B5AA-6244519C3AE0}"/>
              </a:ext>
            </a:extLst>
          </p:cNvPr>
          <p:cNvSpPr txBox="1">
            <a:spLocks/>
          </p:cNvSpPr>
          <p:nvPr/>
        </p:nvSpPr>
        <p:spPr>
          <a:xfrm>
            <a:off x="4663279" y="793454"/>
            <a:ext cx="14775801" cy="1221867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 cap="all" baseline="0">
                <a:solidFill>
                  <a:srgbClr val="065BA7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ctr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/>
              <a:t>Know the difference between facts and opinions</a:t>
            </a:r>
            <a:endParaRPr kumimoji="0" lang="en-SG" b="1" i="0" u="none" strike="noStrike" kern="1200" cap="all" spc="0" normalizeH="0" baseline="0" noProof="0" dirty="0">
              <a:ln>
                <a:noFill/>
              </a:ln>
              <a:solidFill>
                <a:srgbClr val="065BA7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01F59-FC81-46F3-BC27-AAB431228C7D}"/>
              </a:ext>
            </a:extLst>
          </p:cNvPr>
          <p:cNvSpPr txBox="1"/>
          <p:nvPr/>
        </p:nvSpPr>
        <p:spPr>
          <a:xfrm>
            <a:off x="8728859" y="10993120"/>
            <a:ext cx="664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dirty="0">
                <a:latin typeface="Segoe UI" panose="020B0502040204020203" pitchFamily="34" charset="0"/>
                <a:cs typeface="Segoe UI" panose="020B0502040204020203" pitchFamily="34" charset="0"/>
              </a:rPr>
              <a:t>Click </a:t>
            </a:r>
            <a:r>
              <a:rPr lang="en-SG" sz="2800" b="1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here</a:t>
            </a:r>
            <a:r>
              <a:rPr lang="en-SG" sz="2800" dirty="0">
                <a:latin typeface="Segoe UI" panose="020B0502040204020203" pitchFamily="34" charset="0"/>
                <a:cs typeface="Segoe UI" panose="020B0502040204020203" pitchFamily="34" charset="0"/>
              </a:rPr>
              <a:t> for infographic</a:t>
            </a:r>
          </a:p>
        </p:txBody>
      </p:sp>
    </p:spTree>
    <p:extLst>
      <p:ext uri="{BB962C8B-B14F-4D97-AF65-F5344CB8AC3E}">
        <p14:creationId xmlns:p14="http://schemas.microsoft.com/office/powerpoint/2010/main" val="3324593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2BF606-1446-46D9-AD9B-77D6291C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F9E4-FC4D-4B2A-80DB-E5F96EBED4FA}" type="slidenum">
              <a:rPr lang="en-SG" smtClean="0"/>
              <a:t>9</a:t>
            </a:fld>
            <a:endParaRPr lang="en-SG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AFEC397-7298-4C7D-AC86-08B8581D5314}"/>
              </a:ext>
            </a:extLst>
          </p:cNvPr>
          <p:cNvSpPr txBox="1">
            <a:spLocks/>
          </p:cNvSpPr>
          <p:nvPr/>
        </p:nvSpPr>
        <p:spPr>
          <a:xfrm>
            <a:off x="3215700" y="6212458"/>
            <a:ext cx="17411700" cy="1291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3) Guidelines for Fact-checking</a:t>
            </a:r>
            <a:endParaRPr lang="en-SG" sz="8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3269"/>
      </p:ext>
    </p:extLst>
  </p:cSld>
  <p:clrMapOvr>
    <a:masterClrMapping/>
  </p:clrMapOvr>
</p:sld>
</file>

<file path=ppt/theme/theme1.xml><?xml version="1.0" encoding="utf-8"?>
<a:theme xmlns:a="http://schemas.openxmlformats.org/drawingml/2006/main" name="NLB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BDB18F7BF6B146A7F993ED7B92DE4E" ma:contentTypeVersion="2" ma:contentTypeDescription="Create a new document." ma:contentTypeScope="" ma:versionID="46c0b405d1a99806928478c0f2a607b1">
  <xsd:schema xmlns:xsd="http://www.w3.org/2001/XMLSchema" xmlns:xs="http://www.w3.org/2001/XMLSchema" xmlns:p="http://schemas.microsoft.com/office/2006/metadata/properties" xmlns:ns2="1acf5032-32e1-4936-9629-7551b9c06bd4" targetNamespace="http://schemas.microsoft.com/office/2006/metadata/properties" ma:root="true" ma:fieldsID="76c57ef922bc1d694e5acbc7e4c90f68" ns2:_="">
    <xsd:import namespace="1acf5032-32e1-4936-9629-7551b9c06bd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cf5032-32e1-4936-9629-7551b9c06bd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345552-FCAE-4D4C-9CA9-7D7A165306EA}"/>
</file>

<file path=customXml/itemProps2.xml><?xml version="1.0" encoding="utf-8"?>
<ds:datastoreItem xmlns:ds="http://schemas.openxmlformats.org/officeDocument/2006/customXml" ds:itemID="{89EF4FEF-3DEF-4318-8DA4-C3FDCCD8D7A2}"/>
</file>

<file path=customXml/itemProps3.xml><?xml version="1.0" encoding="utf-8"?>
<ds:datastoreItem xmlns:ds="http://schemas.openxmlformats.org/officeDocument/2006/customXml" ds:itemID="{6B936CB9-8D65-49E9-8B2D-7C1CFEB13EE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1121</TotalTime>
  <Words>715</Words>
  <Application>Microsoft Office PowerPoint</Application>
  <PresentationFormat>Custom</PresentationFormat>
  <Paragraphs>104</Paragraphs>
  <Slides>24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Gotham Black</vt:lpstr>
      <vt:lpstr>Arial</vt:lpstr>
      <vt:lpstr>Berlin Sans FB Demi</vt:lpstr>
      <vt:lpstr>Calibri</vt:lpstr>
      <vt:lpstr>Calibri Light</vt:lpstr>
      <vt:lpstr>Courier New</vt:lpstr>
      <vt:lpstr>Open Sans Light</vt:lpstr>
      <vt:lpstr>Segoe UI</vt:lpstr>
      <vt:lpstr>NLB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</vt:lpstr>
      <vt:lpstr>PowerPoint Presentation</vt:lpstr>
      <vt:lpstr>PowerPoint Presentation</vt:lpstr>
      <vt:lpstr>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WOG ICT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NLB Corporate PPT Slides Template</dc:title>
  <dc:subject/>
  <dc:creator>Suhaimi ALI (NLB)</dc:creator>
  <cp:keywords/>
  <dc:description/>
  <cp:lastModifiedBy>Mervin Ang</cp:lastModifiedBy>
  <cp:revision>154</cp:revision>
  <dcterms:created xsi:type="dcterms:W3CDTF">2018-07-04T07:56:04Z</dcterms:created>
  <dcterms:modified xsi:type="dcterms:W3CDTF">2021-12-03T08:29:16Z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0x010100D8BDB18F7BF6B146A7F993ED7B92DE4E</vt:lpwstr>
  </property>
  <property fmtid="{D5CDD505-2E9C-101B-9397-08002B2CF9AE}" pid="3" name="Division">
    <vt:lpwstr>224;#Corporate Communications Division (CCD)|bcdf5b40-d445-4045-a6f0-22e6dffdcd6c</vt:lpwstr>
  </property>
  <property fmtid="{D5CDD505-2E9C-101B-9397-08002B2CF9AE}" pid="4" name="NLB Enterprise Keywords">
    <vt:lpwstr/>
  </property>
  <property fmtid="{D5CDD505-2E9C-101B-9397-08002B2CF9AE}" pid="5" name="TaxKeyword">
    <vt:lpwstr/>
  </property>
  <property fmtid="{D5CDD505-2E9C-101B-9397-08002B2CF9AE}" pid="6" name="Topic">
    <vt:lpwstr>26;#Corporate Templates|b1fb1f3e-45c2-4495-b3a4-9c1ac5e6d240</vt:lpwstr>
  </property>
  <property fmtid="{D5CDD505-2E9C-101B-9397-08002B2CF9AE}" pid="7" name="Category">
    <vt:lpwstr/>
  </property>
  <property fmtid="{D5CDD505-2E9C-101B-9397-08002B2CF9AE}" pid="8" name="URL">
    <vt:lpwstr/>
  </property>
  <property fmtid="{D5CDD505-2E9C-101B-9397-08002B2CF9AE}" pid="9" name="MSIP_Label_cb51e0fc-1c37-41ff-9297-afacea94f5a0_Enabled">
    <vt:lpwstr>True</vt:lpwstr>
  </property>
  <property fmtid="{D5CDD505-2E9C-101B-9397-08002B2CF9AE}" pid="10" name="MSIP_Label_cb51e0fc-1c37-41ff-9297-afacea94f5a0_SiteId">
    <vt:lpwstr>0b11c524-9a1c-4e1b-84cb-6336aefc2243</vt:lpwstr>
  </property>
  <property fmtid="{D5CDD505-2E9C-101B-9397-08002B2CF9AE}" pid="11" name="MSIP_Label_cb51e0fc-1c37-41ff-9297-afacea94f5a0_Owner">
    <vt:lpwstr>Mervin_ANG@nlb.gov.sg</vt:lpwstr>
  </property>
  <property fmtid="{D5CDD505-2E9C-101B-9397-08002B2CF9AE}" pid="12" name="MSIP_Label_cb51e0fc-1c37-41ff-9297-afacea94f5a0_SetDate">
    <vt:lpwstr>2021-05-21T08:18:38.7340289Z</vt:lpwstr>
  </property>
  <property fmtid="{D5CDD505-2E9C-101B-9397-08002B2CF9AE}" pid="13" name="MSIP_Label_cb51e0fc-1c37-41ff-9297-afacea94f5a0_Name">
    <vt:lpwstr>RESTRICTED</vt:lpwstr>
  </property>
  <property fmtid="{D5CDD505-2E9C-101B-9397-08002B2CF9AE}" pid="14" name="MSIP_Label_cb51e0fc-1c37-41ff-9297-afacea94f5a0_Application">
    <vt:lpwstr>Microsoft Azure Information Protection</vt:lpwstr>
  </property>
  <property fmtid="{D5CDD505-2E9C-101B-9397-08002B2CF9AE}" pid="15" name="MSIP_Label_cb51e0fc-1c37-41ff-9297-afacea94f5a0_ActionId">
    <vt:lpwstr>64d9abd9-044a-45ed-acca-c4c97bfb6f42</vt:lpwstr>
  </property>
  <property fmtid="{D5CDD505-2E9C-101B-9397-08002B2CF9AE}" pid="16" name="MSIP_Label_cb51e0fc-1c37-41ff-9297-afacea94f5a0_Extended_MSFT_Method">
    <vt:lpwstr>Manual</vt:lpwstr>
  </property>
  <property fmtid="{D5CDD505-2E9C-101B-9397-08002B2CF9AE}" pid="17" name="MSIP_Label_153db910-0838-4c35-bb3a-1ee21aa199ac_Enabled">
    <vt:lpwstr>True</vt:lpwstr>
  </property>
  <property fmtid="{D5CDD505-2E9C-101B-9397-08002B2CF9AE}" pid="18" name="MSIP_Label_153db910-0838-4c35-bb3a-1ee21aa199ac_SiteId">
    <vt:lpwstr>0b11c524-9a1c-4e1b-84cb-6336aefc2243</vt:lpwstr>
  </property>
  <property fmtid="{D5CDD505-2E9C-101B-9397-08002B2CF9AE}" pid="19" name="MSIP_Label_153db910-0838-4c35-bb3a-1ee21aa199ac_Owner">
    <vt:lpwstr>Mervin_ANG@nlb.gov.sg</vt:lpwstr>
  </property>
  <property fmtid="{D5CDD505-2E9C-101B-9397-08002B2CF9AE}" pid="20" name="MSIP_Label_153db910-0838-4c35-bb3a-1ee21aa199ac_SetDate">
    <vt:lpwstr>2021-05-21T08:18:38.7340289Z</vt:lpwstr>
  </property>
  <property fmtid="{D5CDD505-2E9C-101B-9397-08002B2CF9AE}" pid="21" name="MSIP_Label_153db910-0838-4c35-bb3a-1ee21aa199ac_Name">
    <vt:lpwstr>SENSITIVE NORMAL</vt:lpwstr>
  </property>
  <property fmtid="{D5CDD505-2E9C-101B-9397-08002B2CF9AE}" pid="22" name="MSIP_Label_153db910-0838-4c35-bb3a-1ee21aa199ac_Application">
    <vt:lpwstr>Microsoft Azure Information Protection</vt:lpwstr>
  </property>
  <property fmtid="{D5CDD505-2E9C-101B-9397-08002B2CF9AE}" pid="23" name="MSIP_Label_153db910-0838-4c35-bb3a-1ee21aa199ac_ActionId">
    <vt:lpwstr>64d9abd9-044a-45ed-acca-c4c97bfb6f42</vt:lpwstr>
  </property>
  <property fmtid="{D5CDD505-2E9C-101B-9397-08002B2CF9AE}" pid="24" name="MSIP_Label_153db910-0838-4c35-bb3a-1ee21aa199ac_Parent">
    <vt:lpwstr>cb51e0fc-1c37-41ff-9297-afacea94f5a0</vt:lpwstr>
  </property>
  <property fmtid="{D5CDD505-2E9C-101B-9397-08002B2CF9AE}" pid="25" name="MSIP_Label_153db910-0838-4c35-bb3a-1ee21aa199ac_Extended_MSFT_Method">
    <vt:lpwstr>Manual</vt:lpwstr>
  </property>
  <property fmtid="{D5CDD505-2E9C-101B-9397-08002B2CF9AE}" pid="26" name="Sensitivity">
    <vt:lpwstr>RESTRICTED SENSITIVE NORMAL</vt:lpwstr>
  </property>
</Properties>
</file>