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6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ert Your Slides Here" id="{036593AF-F30C-4269-AEA5-8C0D6D7D4422}">
          <p14:sldIdLst>
            <p14:sldId id="367"/>
          </p14:sldIdLst>
        </p14:section>
        <p14:section name="Closing" id="{68F98230-E9A3-49B3-A7E2-9A3EF76CBD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 Li-Cheng" initials="T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C"/>
    <a:srgbClr val="FF6969"/>
    <a:srgbClr val="FF8181"/>
    <a:srgbClr val="335BA3"/>
    <a:srgbClr val="FF7171"/>
    <a:srgbClr val="4472FA"/>
    <a:srgbClr val="FFA3A3"/>
    <a:srgbClr val="FF4F4F"/>
    <a:srgbClr val="FF5757"/>
    <a:srgbClr val="AE77D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33" autoAdjust="0"/>
    <p:restoredTop sz="89207" autoAdjust="0"/>
  </p:normalViewPr>
  <p:slideViewPr>
    <p:cSldViewPr snapToGrid="0" showGuides="1">
      <p:cViewPr varScale="1">
        <p:scale>
          <a:sx n="63" d="100"/>
          <a:sy n="63" d="100"/>
        </p:scale>
        <p:origin x="67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1CAD-D57D-4459-AFE8-1F407C03086A}" type="datetimeFigureOut">
              <a:rPr lang="en-SG" smtClean="0"/>
              <a:t>9/9/2019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D60F9-D50E-48A8-97CD-EFEBF994D93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492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D60F9-D50E-48A8-97CD-EFEBF994D939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83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CD6F-5539-4ED5-9948-C1C1035BF01E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DF5-2815-4970-BC9B-1416A390D2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65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A397-5953-4534-8D37-4CCB39615054}" type="datetime1">
              <a:rPr lang="en-SG" smtClean="0"/>
              <a:t>9/9/2019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488260"/>
            <a:ext cx="3887787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800810"/>
            <a:ext cx="5801091" cy="83961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sample of laying out 3 elements on a page</a:t>
            </a:r>
          </a:p>
        </p:txBody>
      </p:sp>
      <p:sp>
        <p:nvSpPr>
          <p:cNvPr id="97" name="Text Placeholder 94"/>
          <p:cNvSpPr>
            <a:spLocks noGrp="1"/>
          </p:cNvSpPr>
          <p:nvPr>
            <p:ph type="body" sz="quarter" idx="16" hasCustomPrompt="1"/>
          </p:nvPr>
        </p:nvSpPr>
        <p:spPr>
          <a:xfrm>
            <a:off x="704496" y="5253317"/>
            <a:ext cx="2408592" cy="9474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point can go here. Text can be stretched to a maximum of 4 lines or so. Make the most of it.</a:t>
            </a:r>
          </a:p>
        </p:txBody>
      </p:sp>
      <p:sp>
        <p:nvSpPr>
          <p:cNvPr id="112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04496" y="2667000"/>
            <a:ext cx="2408592" cy="216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IMAGE/ ICON HERE</a:t>
            </a:r>
            <a:endParaRPr lang="en-SG" dirty="0"/>
          </a:p>
        </p:txBody>
      </p:sp>
      <p:sp>
        <p:nvSpPr>
          <p:cNvPr id="28" name="Text Placeholder 94"/>
          <p:cNvSpPr>
            <a:spLocks noGrp="1"/>
          </p:cNvSpPr>
          <p:nvPr>
            <p:ph type="body" sz="quarter" idx="25" hasCustomPrompt="1"/>
          </p:nvPr>
        </p:nvSpPr>
        <p:spPr>
          <a:xfrm>
            <a:off x="704496" y="4991956"/>
            <a:ext cx="2408592" cy="2115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29" name="Text Placeholder 94"/>
          <p:cNvSpPr>
            <a:spLocks noGrp="1"/>
          </p:cNvSpPr>
          <p:nvPr>
            <p:ph type="body" sz="quarter" idx="26" hasCustomPrompt="1"/>
          </p:nvPr>
        </p:nvSpPr>
        <p:spPr>
          <a:xfrm>
            <a:off x="3340119" y="5253317"/>
            <a:ext cx="2408592" cy="9474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Try to keep all 3 columns pretty similar in height (</a:t>
            </a:r>
            <a:r>
              <a:rPr lang="en-US" dirty="0" err="1"/>
              <a:t>ie</a:t>
            </a:r>
            <a:r>
              <a:rPr lang="en-US" dirty="0"/>
              <a:t>. 4 lines) so that it looks even across the columns.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3340119" y="2667000"/>
            <a:ext cx="2408592" cy="216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IMAGE/ ICON HERE</a:t>
            </a:r>
            <a:endParaRPr lang="en-SG" dirty="0"/>
          </a:p>
        </p:txBody>
      </p:sp>
      <p:sp>
        <p:nvSpPr>
          <p:cNvPr id="31" name="Text Placeholder 94"/>
          <p:cNvSpPr>
            <a:spLocks noGrp="1"/>
          </p:cNvSpPr>
          <p:nvPr>
            <p:ph type="body" sz="quarter" idx="28" hasCustomPrompt="1"/>
          </p:nvPr>
        </p:nvSpPr>
        <p:spPr>
          <a:xfrm>
            <a:off x="3340119" y="4991956"/>
            <a:ext cx="2408592" cy="2115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2" name="Text Placeholder 94"/>
          <p:cNvSpPr>
            <a:spLocks noGrp="1"/>
          </p:cNvSpPr>
          <p:nvPr>
            <p:ph type="body" sz="quarter" idx="29" hasCustomPrompt="1"/>
          </p:nvPr>
        </p:nvSpPr>
        <p:spPr>
          <a:xfrm>
            <a:off x="6040288" y="5253317"/>
            <a:ext cx="2408592" cy="9474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Last point goes here. Similarly, 4 lines of text to describe the context above. Nice and even 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6040288" y="2667000"/>
            <a:ext cx="2408592" cy="216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IMAGE/ ICON HERE</a:t>
            </a:r>
            <a:endParaRPr lang="en-SG" dirty="0"/>
          </a:p>
        </p:txBody>
      </p:sp>
      <p:sp>
        <p:nvSpPr>
          <p:cNvPr id="34" name="Text Placeholder 94"/>
          <p:cNvSpPr>
            <a:spLocks noGrp="1"/>
          </p:cNvSpPr>
          <p:nvPr>
            <p:ph type="body" sz="quarter" idx="31" hasCustomPrompt="1"/>
          </p:nvPr>
        </p:nvSpPr>
        <p:spPr>
          <a:xfrm>
            <a:off x="6040288" y="4991956"/>
            <a:ext cx="2408592" cy="2115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04850" y="2067759"/>
            <a:ext cx="5780454" cy="3857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To do that, we are strengthening these areas:</a:t>
            </a:r>
          </a:p>
        </p:txBody>
      </p:sp>
    </p:spTree>
    <p:extLst>
      <p:ext uri="{BB962C8B-B14F-4D97-AF65-F5344CB8AC3E}">
        <p14:creationId xmlns:p14="http://schemas.microsoft.com/office/powerpoint/2010/main" val="329840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A397-5953-4534-8D37-4CCB39615054}" type="datetime1">
              <a:rPr lang="en-SG" smtClean="0"/>
              <a:t>9/9/2019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488260"/>
            <a:ext cx="3887787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800810"/>
            <a:ext cx="5801091" cy="83961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gives a sense of how 4 elements can be laid out</a:t>
            </a:r>
          </a:p>
          <a:p>
            <a:pPr lvl="0"/>
            <a:endParaRPr lang="en-US" dirty="0"/>
          </a:p>
        </p:txBody>
      </p:sp>
      <p:sp>
        <p:nvSpPr>
          <p:cNvPr id="97" name="Text Placeholder 94"/>
          <p:cNvSpPr>
            <a:spLocks noGrp="1"/>
          </p:cNvSpPr>
          <p:nvPr>
            <p:ph type="body" sz="quarter" idx="16" hasCustomPrompt="1"/>
          </p:nvPr>
        </p:nvSpPr>
        <p:spPr>
          <a:xfrm>
            <a:off x="2182813" y="2414588"/>
            <a:ext cx="2001837" cy="130937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A short description will work here. The key is to ensure each description is roughly the same length</a:t>
            </a:r>
          </a:p>
        </p:txBody>
      </p:sp>
      <p:sp>
        <p:nvSpPr>
          <p:cNvPr id="98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04496" y="4006720"/>
            <a:ext cx="1310400" cy="130937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HERE</a:t>
            </a:r>
            <a:endParaRPr lang="en-SG" dirty="0"/>
          </a:p>
        </p:txBody>
      </p:sp>
      <p:sp>
        <p:nvSpPr>
          <p:cNvPr id="100" name="Text Placeholder 94"/>
          <p:cNvSpPr>
            <a:spLocks noGrp="1"/>
          </p:cNvSpPr>
          <p:nvPr>
            <p:ph type="body" sz="quarter" idx="18" hasCustomPrompt="1"/>
          </p:nvPr>
        </p:nvSpPr>
        <p:spPr>
          <a:xfrm>
            <a:off x="2182813" y="4006720"/>
            <a:ext cx="2001837" cy="130937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A short description will work here. The key is to ensure each description is roughly the same length</a:t>
            </a:r>
          </a:p>
        </p:txBody>
      </p:sp>
      <p:sp>
        <p:nvSpPr>
          <p:cNvPr id="106" name="Text Placeholder 94"/>
          <p:cNvSpPr>
            <a:spLocks noGrp="1"/>
          </p:cNvSpPr>
          <p:nvPr>
            <p:ph type="body" sz="quarter" idx="20" hasCustomPrompt="1"/>
          </p:nvPr>
        </p:nvSpPr>
        <p:spPr>
          <a:xfrm>
            <a:off x="6485872" y="2414588"/>
            <a:ext cx="2001837" cy="130937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A short description will work here. The key is to ensure each description is roughly the same length</a:t>
            </a:r>
          </a:p>
        </p:txBody>
      </p:sp>
      <p:sp>
        <p:nvSpPr>
          <p:cNvPr id="107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4996797" y="4006720"/>
            <a:ext cx="1310400" cy="130937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HERE</a:t>
            </a:r>
            <a:endParaRPr lang="en-SG" dirty="0"/>
          </a:p>
        </p:txBody>
      </p:sp>
      <p:sp>
        <p:nvSpPr>
          <p:cNvPr id="108" name="Text Placeholder 94"/>
          <p:cNvSpPr>
            <a:spLocks noGrp="1"/>
          </p:cNvSpPr>
          <p:nvPr>
            <p:ph type="body" sz="quarter" idx="22" hasCustomPrompt="1"/>
          </p:nvPr>
        </p:nvSpPr>
        <p:spPr>
          <a:xfrm>
            <a:off x="6485872" y="4006720"/>
            <a:ext cx="2001837" cy="130937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A short description will work here. The key is to ensure each description is roughly the same length</a:t>
            </a:r>
          </a:p>
        </p:txBody>
      </p:sp>
      <p:sp>
        <p:nvSpPr>
          <p:cNvPr id="109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4996797" y="2414588"/>
            <a:ext cx="1310400" cy="130937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HERE</a:t>
            </a:r>
            <a:endParaRPr lang="en-SG" dirty="0"/>
          </a:p>
        </p:txBody>
      </p:sp>
      <p:sp>
        <p:nvSpPr>
          <p:cNvPr id="112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704496" y="2414588"/>
            <a:ext cx="1310400" cy="130937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HERE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4186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712B-ECFD-4B0A-AED6-95CCE05751FE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97125" y="1109149"/>
            <a:ext cx="4445000" cy="73501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Thank you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02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912" y="-12491"/>
            <a:ext cx="5816088" cy="68829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C83F-8E1F-4AFE-9057-EF129D4A576B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84213" y="5831443"/>
            <a:ext cx="27909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 PRESENTATION BY</a:t>
            </a:r>
            <a:br>
              <a:rPr lang="en-US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MINISTRY OF EDUCATION, SINGAPORE</a:t>
            </a:r>
            <a:endParaRPr lang="en-SG" sz="12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4213" y="1840072"/>
            <a:ext cx="6577012" cy="230269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rgbClr val="335BA3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solidFill>
                  <a:schemeClr val="accent1"/>
                </a:solidFill>
                <a:latin typeface="Arial Black" panose="020B0A04020102020204" pitchFamily="34" charset="0"/>
                <a:ea typeface="Adobe Gothic Std B" panose="020B0800000000000000" pitchFamily="34" charset="-128"/>
                <a:cs typeface="Aharoni" panose="02010803020104030203" pitchFamily="2" charset="-79"/>
              </a:rPr>
              <a:t>HERE’S A REALLY LONG HEADLINE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4277260"/>
            <a:ext cx="6577012" cy="344488"/>
          </a:xfrm>
        </p:spPr>
        <p:txBody>
          <a:bodyPr lIns="72000" tIns="0" rIns="0" bIns="0">
            <a:noAutofit/>
          </a:bodyPr>
          <a:lstStyle>
            <a:lvl1pPr marL="0" indent="0">
              <a:buNone/>
              <a:defRPr sz="1600" b="1" spc="200" baseline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  <a:latin typeface="+mn-lt"/>
              </a:defRPr>
            </a:lvl2pPr>
            <a:lvl3pPr>
              <a:defRPr sz="1600">
                <a:solidFill>
                  <a:schemeClr val="accent2"/>
                </a:solidFill>
                <a:latin typeface="+mn-lt"/>
              </a:defRPr>
            </a:lvl3pPr>
            <a:lvl4pP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subheader</a:t>
            </a:r>
            <a:r>
              <a:rPr lang="en-US" dirty="0"/>
              <a:t> goes here, preferably a one-liner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1346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0" y="2788921"/>
            <a:ext cx="9144000" cy="40690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C83F-8E1F-4AFE-9057-EF129D4A576B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1973817"/>
            <a:ext cx="5694816" cy="2626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kern="1200" spc="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2pPr>
            <a:lvl3pPr marL="91440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3pPr>
            <a:lvl4pPr marL="137160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4pPr>
            <a:lvl5pPr marL="182880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5pPr>
          </a:lstStyle>
          <a:p>
            <a:r>
              <a:rPr lang="en-US" sz="1600" b="1" spc="200" dirty="0">
                <a:solidFill>
                  <a:srgbClr val="FF4F4F"/>
                </a:solidFill>
              </a:rPr>
              <a:t>Venue here | Date &amp; Time </a:t>
            </a:r>
            <a:endParaRPr lang="en-SG" sz="1600" b="1" spc="200" dirty="0">
              <a:solidFill>
                <a:srgbClr val="FF4F4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667841"/>
            <a:ext cx="6826930" cy="1096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40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4000">
                <a:latin typeface="+mj-lt"/>
              </a:defRPr>
            </a:lvl4pPr>
            <a:lvl5pPr marL="1828800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A HEADLINE THAT SPANS 2 LINES</a:t>
            </a:r>
            <a:endParaRPr lang="en-S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219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73" y="657225"/>
            <a:ext cx="768890" cy="6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05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657225"/>
            <a:ext cx="3440113" cy="827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3200" dirty="0" err="1">
                <a:solidFill>
                  <a:schemeClr val="accent1"/>
                </a:solidFill>
                <a:latin typeface="Arial Bold" panose="020B0704020202020204" pitchFamily="34" charset="0"/>
                <a:ea typeface="Segoe UI Black" panose="020B0A02040204020203" pitchFamily="34" charset="0"/>
                <a:cs typeface="Arial Bold" panose="020B0704020202020204" pitchFamily="34" charset="0"/>
              </a:rPr>
              <a:t>Programme</a:t>
            </a:r>
            <a:r>
              <a:rPr lang="en-US" sz="3200" dirty="0">
                <a:solidFill>
                  <a:schemeClr val="accent1"/>
                </a:solidFill>
                <a:latin typeface="Arial Bold" panose="020B0704020202020204" pitchFamily="34" charset="0"/>
                <a:ea typeface="Segoe UI Black" panose="020B0A02040204020203" pitchFamily="34" charset="0"/>
                <a:cs typeface="Arial Bold" panose="020B0704020202020204" pitchFamily="34" charset="0"/>
              </a:rPr>
              <a:t> Outline</a:t>
            </a:r>
            <a:endParaRPr lang="en-SG" sz="3200" dirty="0">
              <a:solidFill>
                <a:schemeClr val="accent1"/>
              </a:solidFill>
              <a:latin typeface="Arial Bold" panose="020B0704020202020204" pitchFamily="34" charset="0"/>
              <a:ea typeface="Segoe UI Black" panose="020B0A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77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BG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712B-ECFD-4B0A-AED6-95CCE05751FE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03263" y="657225"/>
            <a:ext cx="6149358" cy="2462213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section divider with a background image. </a:t>
            </a:r>
          </a:p>
        </p:txBody>
      </p:sp>
    </p:spTree>
    <p:extLst>
      <p:ext uri="{BB962C8B-B14F-4D97-AF65-F5344CB8AC3E}">
        <p14:creationId xmlns:p14="http://schemas.microsoft.com/office/powerpoint/2010/main" val="412116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lai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872748"/>
            <a:ext cx="6326187" cy="12187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buNone/>
              <a:defRPr sz="4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Here is a plain section divider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4175410"/>
            <a:ext cx="6326187" cy="3619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And a line of subtitles, generally shorter than the title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860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ivider with Image BG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 userDrawn="1"/>
        </p:nvSpPr>
        <p:spPr>
          <a:xfrm>
            <a:off x="260350" y="657225"/>
            <a:ext cx="3683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3999" cy="6858000"/>
          </a:xfrm>
          <a:custGeom>
            <a:avLst/>
            <a:gdLst>
              <a:gd name="connsiteX0" fmla="*/ 554689 w 9143999"/>
              <a:gd name="connsiteY0" fmla="*/ 704631 h 6858000"/>
              <a:gd name="connsiteX1" fmla="*/ 475185 w 9143999"/>
              <a:gd name="connsiteY1" fmla="*/ 761252 h 6858000"/>
              <a:gd name="connsiteX2" fmla="*/ 444087 w 9143999"/>
              <a:gd name="connsiteY2" fmla="*/ 839877 h 6858000"/>
              <a:gd name="connsiteX3" fmla="*/ 443794 w 9143999"/>
              <a:gd name="connsiteY3" fmla="*/ 968375 h 6858000"/>
              <a:gd name="connsiteX4" fmla="*/ 584320 w 9143999"/>
              <a:gd name="connsiteY4" fmla="*/ 968082 h 6858000"/>
              <a:gd name="connsiteX5" fmla="*/ 585787 w 9143999"/>
              <a:gd name="connsiteY5" fmla="*/ 836356 h 6858000"/>
              <a:gd name="connsiteX6" fmla="*/ 523592 w 9143999"/>
              <a:gd name="connsiteY6" fmla="*/ 836650 h 6858000"/>
              <a:gd name="connsiteX7" fmla="*/ 537380 w 9143999"/>
              <a:gd name="connsiteY7" fmla="*/ 791177 h 6858000"/>
              <a:gd name="connsiteX8" fmla="*/ 584320 w 9143999"/>
              <a:gd name="connsiteY8" fmla="*/ 765360 h 6858000"/>
              <a:gd name="connsiteX9" fmla="*/ 383945 w 9143999"/>
              <a:gd name="connsiteY9" fmla="*/ 704631 h 6858000"/>
              <a:gd name="connsiteX10" fmla="*/ 304441 w 9143999"/>
              <a:gd name="connsiteY10" fmla="*/ 761252 h 6858000"/>
              <a:gd name="connsiteX11" fmla="*/ 273343 w 9143999"/>
              <a:gd name="connsiteY11" fmla="*/ 839877 h 6858000"/>
              <a:gd name="connsiteX12" fmla="*/ 273050 w 9143999"/>
              <a:gd name="connsiteY12" fmla="*/ 968375 h 6858000"/>
              <a:gd name="connsiteX13" fmla="*/ 413576 w 9143999"/>
              <a:gd name="connsiteY13" fmla="*/ 968082 h 6858000"/>
              <a:gd name="connsiteX14" fmla="*/ 415043 w 9143999"/>
              <a:gd name="connsiteY14" fmla="*/ 836356 h 6858000"/>
              <a:gd name="connsiteX15" fmla="*/ 352848 w 9143999"/>
              <a:gd name="connsiteY15" fmla="*/ 836650 h 6858000"/>
              <a:gd name="connsiteX16" fmla="*/ 366636 w 9143999"/>
              <a:gd name="connsiteY16" fmla="*/ 791177 h 6858000"/>
              <a:gd name="connsiteX17" fmla="*/ 413576 w 9143999"/>
              <a:gd name="connsiteY17" fmla="*/ 765360 h 6858000"/>
              <a:gd name="connsiteX18" fmla="*/ 0 w 9143999"/>
              <a:gd name="connsiteY18" fmla="*/ 0 h 6858000"/>
              <a:gd name="connsiteX19" fmla="*/ 9143999 w 9143999"/>
              <a:gd name="connsiteY19" fmla="*/ 0 h 6858000"/>
              <a:gd name="connsiteX20" fmla="*/ 9143999 w 9143999"/>
              <a:gd name="connsiteY20" fmla="*/ 6858000 h 6858000"/>
              <a:gd name="connsiteX21" fmla="*/ 0 w 9143999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3999" h="6858000">
                <a:moveTo>
                  <a:pt x="554689" y="704631"/>
                </a:moveTo>
                <a:cubicBezTo>
                  <a:pt x="528286" y="716953"/>
                  <a:pt x="505109" y="728981"/>
                  <a:pt x="475185" y="761252"/>
                </a:cubicBezTo>
                <a:cubicBezTo>
                  <a:pt x="446434" y="797631"/>
                  <a:pt x="444381" y="820514"/>
                  <a:pt x="444087" y="839877"/>
                </a:cubicBezTo>
                <a:cubicBezTo>
                  <a:pt x="443990" y="882710"/>
                  <a:pt x="443892" y="925542"/>
                  <a:pt x="443794" y="968375"/>
                </a:cubicBezTo>
                <a:lnTo>
                  <a:pt x="584320" y="968082"/>
                </a:lnTo>
                <a:lnTo>
                  <a:pt x="585787" y="836356"/>
                </a:lnTo>
                <a:lnTo>
                  <a:pt x="523592" y="836650"/>
                </a:lnTo>
                <a:cubicBezTo>
                  <a:pt x="523592" y="820221"/>
                  <a:pt x="521831" y="810246"/>
                  <a:pt x="537380" y="791177"/>
                </a:cubicBezTo>
                <a:cubicBezTo>
                  <a:pt x="554689" y="777975"/>
                  <a:pt x="570238" y="774161"/>
                  <a:pt x="584320" y="765360"/>
                </a:cubicBezTo>
                <a:close/>
                <a:moveTo>
                  <a:pt x="383945" y="704631"/>
                </a:moveTo>
                <a:cubicBezTo>
                  <a:pt x="357542" y="716953"/>
                  <a:pt x="334365" y="728981"/>
                  <a:pt x="304441" y="761252"/>
                </a:cubicBezTo>
                <a:cubicBezTo>
                  <a:pt x="275690" y="797631"/>
                  <a:pt x="273637" y="820514"/>
                  <a:pt x="273343" y="839877"/>
                </a:cubicBezTo>
                <a:cubicBezTo>
                  <a:pt x="273246" y="882710"/>
                  <a:pt x="273148" y="925542"/>
                  <a:pt x="273050" y="968375"/>
                </a:cubicBezTo>
                <a:lnTo>
                  <a:pt x="413576" y="968082"/>
                </a:lnTo>
                <a:lnTo>
                  <a:pt x="415043" y="836356"/>
                </a:lnTo>
                <a:lnTo>
                  <a:pt x="352848" y="836650"/>
                </a:lnTo>
                <a:cubicBezTo>
                  <a:pt x="352848" y="820221"/>
                  <a:pt x="351087" y="810246"/>
                  <a:pt x="366636" y="791177"/>
                </a:cubicBezTo>
                <a:cubicBezTo>
                  <a:pt x="383945" y="777975"/>
                  <a:pt x="399494" y="774161"/>
                  <a:pt x="413576" y="765360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712B-ECFD-4B0A-AED6-95CCE05751FE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03263" y="657225"/>
            <a:ext cx="6149358" cy="3092834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can also be used for a quote, but remember to still keep it concise.”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96913" y="5606599"/>
            <a:ext cx="5705475" cy="2529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 of the quote,</a:t>
            </a:r>
            <a:endParaRPr lang="en-SG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5934053"/>
            <a:ext cx="5705475" cy="2529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His/her designation or </a:t>
            </a:r>
            <a:r>
              <a:rPr lang="en-US" dirty="0" err="1"/>
              <a:t>organisation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94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A397-5953-4534-8D37-4CCB39615054}" type="datetime1">
              <a:rPr lang="en-SG" smtClean="0"/>
              <a:t>9/9/2019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488260"/>
            <a:ext cx="3887787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800810"/>
            <a:ext cx="5801091" cy="83961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full-page blank layout with space for content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7" hasCustomPrompt="1"/>
          </p:nvPr>
        </p:nvSpPr>
        <p:spPr>
          <a:xfrm>
            <a:off x="684213" y="2076226"/>
            <a:ext cx="7804150" cy="3845149"/>
          </a:xfrm>
        </p:spPr>
        <p:txBody>
          <a:bodyPr lIns="0" tIns="0" rIns="0" bIns="0">
            <a:normAutofit/>
          </a:bodyPr>
          <a:lstStyle>
            <a:lvl1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You can insert content here – be it text, images, videos or tables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95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A397-5953-4534-8D37-4CCB39615054}" type="datetime1">
              <a:rPr lang="en-SG" smtClean="0"/>
              <a:t>9/9/2019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488260"/>
            <a:ext cx="3887787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 sz="12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4" y="800810"/>
            <a:ext cx="3651118" cy="83961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80000"/>
              </a:lnSpc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half-page layout with images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6558" y="2076450"/>
            <a:ext cx="3651250" cy="3844925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54038" indent="-28575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Point 1 goes here (1 line)</a:t>
            </a:r>
          </a:p>
          <a:p>
            <a:pPr lvl="0"/>
            <a:r>
              <a:rPr lang="en-US" dirty="0"/>
              <a:t>Point 2 goes here (1 line)</a:t>
            </a:r>
          </a:p>
          <a:p>
            <a:pPr lvl="1"/>
            <a:r>
              <a:rPr lang="en-US" dirty="0"/>
              <a:t>Sub-point 1 goes here (1 line) </a:t>
            </a:r>
          </a:p>
          <a:p>
            <a:pPr lvl="1"/>
            <a:r>
              <a:rPr lang="en-US" dirty="0"/>
              <a:t>Sub-point 2 goes here, (1 line)</a:t>
            </a:r>
          </a:p>
        </p:txBody>
      </p:sp>
    </p:spTree>
    <p:extLst>
      <p:ext uri="{BB962C8B-B14F-4D97-AF65-F5344CB8AC3E}">
        <p14:creationId xmlns:p14="http://schemas.microsoft.com/office/powerpoint/2010/main" val="8472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A397-5953-4534-8D37-4CCB39615054}" type="datetime1">
              <a:rPr lang="en-SG" smtClean="0"/>
              <a:t>9/9/2019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E0A5-64B3-45B0-B3A7-E8EEA08501DA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40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81" r:id="rId3"/>
    <p:sldLayoutId id="2147483668" r:id="rId4"/>
    <p:sldLayoutId id="2147483662" r:id="rId5"/>
    <p:sldLayoutId id="2147483672" r:id="rId6"/>
    <p:sldLayoutId id="2147483675" r:id="rId7"/>
    <p:sldLayoutId id="2147483676" r:id="rId8"/>
    <p:sldLayoutId id="2147483677" r:id="rId9"/>
    <p:sldLayoutId id="2147483679" r:id="rId10"/>
    <p:sldLayoutId id="2147483678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pos="1961" userDrawn="1">
          <p15:clr>
            <a:srgbClr val="5ACBF0"/>
          </p15:clr>
        </p15:guide>
        <p15:guide id="3" pos="2098" userDrawn="1">
          <p15:clr>
            <a:srgbClr val="5ACBF0"/>
          </p15:clr>
        </p15:guide>
        <p15:guide id="4" pos="3646" userDrawn="1">
          <p15:clr>
            <a:srgbClr val="5ACBF0"/>
          </p15:clr>
        </p15:guide>
        <p15:guide id="5" pos="3799" userDrawn="1">
          <p15:clr>
            <a:srgbClr val="5ACBF0"/>
          </p15:clr>
        </p15:guide>
        <p15:guide id="6" pos="5347" userDrawn="1">
          <p15:clr>
            <a:srgbClr val="F26B43"/>
          </p15:clr>
        </p15:guide>
        <p15:guide id="7" orient="horz" pos="414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mailto:zhenghua_ps@moe.edu.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C71BCA-496E-094E-A839-C83101491217}"/>
              </a:ext>
            </a:extLst>
          </p:cNvPr>
          <p:cNvSpPr txBox="1"/>
          <p:nvPr/>
        </p:nvSpPr>
        <p:spPr>
          <a:xfrm>
            <a:off x="1580937" y="343438"/>
            <a:ext cx="594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77"/>
                <a:cs typeface="Al Bayan Plain" pitchFamily="2" charset="-78"/>
              </a:rPr>
              <a:t>CAN’T LOG IN TO SLS?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5943BC-0C5D-1D43-8CD2-5C4315D2232C}"/>
              </a:ext>
            </a:extLst>
          </p:cNvPr>
          <p:cNvGrpSpPr/>
          <p:nvPr/>
        </p:nvGrpSpPr>
        <p:grpSpPr>
          <a:xfrm>
            <a:off x="573314" y="1127738"/>
            <a:ext cx="7941251" cy="4848239"/>
            <a:chOff x="573314" y="1465941"/>
            <a:chExt cx="7046686" cy="46010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C02AB2-C32E-FC46-98B1-070F76B32DE4}"/>
                </a:ext>
              </a:extLst>
            </p:cNvPr>
            <p:cNvSpPr/>
            <p:nvPr/>
          </p:nvSpPr>
          <p:spPr>
            <a:xfrm>
              <a:off x="3018971" y="1465941"/>
              <a:ext cx="2155372" cy="460103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BA72D4-76DB-D548-A062-D3EB01A545C1}"/>
                </a:ext>
              </a:extLst>
            </p:cNvPr>
            <p:cNvSpPr/>
            <p:nvPr/>
          </p:nvSpPr>
          <p:spPr>
            <a:xfrm>
              <a:off x="573314" y="1465941"/>
              <a:ext cx="2155372" cy="460103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endParaRPr lang="en-US" sz="1600" dirty="0">
                <a:cs typeface="Arial Bold" panose="020B0704020202020204" pitchFamily="34" charset="0"/>
              </a:endParaRPr>
            </a:p>
            <a:p>
              <a:pPr algn="ctr"/>
              <a:r>
                <a:rPr lang="en-US" sz="1600" dirty="0">
                  <a:latin typeface="Century Gothic" panose="020B0502020202020204" pitchFamily="34" charset="0"/>
                  <a:cs typeface="Arial Bold" panose="020B0704020202020204" pitchFamily="34" charset="0"/>
                </a:rPr>
                <a:t>FORGOT YOUR USERNAME?</a:t>
              </a:r>
            </a:p>
            <a:p>
              <a:pPr algn="ctr"/>
              <a:endParaRPr lang="en-US" sz="1200" b="1" dirty="0">
                <a:cs typeface="Arial Bold" panose="020B0704020202020204" pitchFamily="34" charset="0"/>
              </a:endParaRPr>
            </a:p>
            <a:p>
              <a:pPr algn="ctr"/>
              <a:r>
                <a:rPr lang="en-US" sz="1050" dirty="0">
                  <a:cs typeface="Arial Bold" panose="020B0704020202020204" pitchFamily="34" charset="0"/>
                </a:rPr>
                <a:t>A student’s SLS username comprises the first 5 characters of his/her name, followed by the last 5 characters of his/her NRIC/FIN/BC ID. (e.g. </a:t>
              </a:r>
              <a:r>
                <a:rPr lang="en-US" sz="1050" smtClean="0">
                  <a:cs typeface="Arial Bold" panose="020B0704020202020204" pitchFamily="34" charset="0"/>
                </a:rPr>
                <a:t>ADAMB4567Z</a:t>
              </a:r>
              <a:r>
                <a:rPr lang="en-US" sz="1050" dirty="0">
                  <a:cs typeface="Arial Bold" panose="020B0704020202020204" pitchFamily="34" charset="0"/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F784C6-2D00-E540-8E1D-9E62A0A5BF97}"/>
                </a:ext>
              </a:extLst>
            </p:cNvPr>
            <p:cNvSpPr/>
            <p:nvPr/>
          </p:nvSpPr>
          <p:spPr>
            <a:xfrm>
              <a:off x="5464628" y="1465941"/>
              <a:ext cx="2155372" cy="460103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52B465B-DBEC-C949-91B5-879088CC77FA}"/>
              </a:ext>
            </a:extLst>
          </p:cNvPr>
          <p:cNvSpPr/>
          <p:nvPr/>
        </p:nvSpPr>
        <p:spPr>
          <a:xfrm>
            <a:off x="3632404" y="2824095"/>
            <a:ext cx="1041196" cy="3202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218173-EBA9-1E4D-A127-249093CF932D}"/>
              </a:ext>
            </a:extLst>
          </p:cNvPr>
          <p:cNvSpPr/>
          <p:nvPr/>
        </p:nvSpPr>
        <p:spPr>
          <a:xfrm>
            <a:off x="3427692" y="4064780"/>
            <a:ext cx="2270369" cy="3323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7C3EF1A-F2A9-8946-8DB3-78BF309B5C1F}"/>
              </a:ext>
            </a:extLst>
          </p:cNvPr>
          <p:cNvSpPr/>
          <p:nvPr/>
        </p:nvSpPr>
        <p:spPr>
          <a:xfrm>
            <a:off x="3419407" y="4503462"/>
            <a:ext cx="2270369" cy="2475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514341-8AAE-634B-B618-4AB75011279A}"/>
              </a:ext>
            </a:extLst>
          </p:cNvPr>
          <p:cNvGrpSpPr/>
          <p:nvPr/>
        </p:nvGrpSpPr>
        <p:grpSpPr>
          <a:xfrm>
            <a:off x="570387" y="1119302"/>
            <a:ext cx="7944177" cy="2271489"/>
            <a:chOff x="573314" y="1465941"/>
            <a:chExt cx="7046686" cy="4601030"/>
          </a:xfrm>
          <a:solidFill>
            <a:schemeClr val="bg1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AFAB5-A03F-2749-8259-5B813E18639E}"/>
                </a:ext>
              </a:extLst>
            </p:cNvPr>
            <p:cNvSpPr/>
            <p:nvPr/>
          </p:nvSpPr>
          <p:spPr>
            <a:xfrm>
              <a:off x="3018971" y="1465941"/>
              <a:ext cx="2155372" cy="460103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5CD787-291A-F74E-8165-3BABB62147DA}"/>
                </a:ext>
              </a:extLst>
            </p:cNvPr>
            <p:cNvSpPr/>
            <p:nvPr/>
          </p:nvSpPr>
          <p:spPr>
            <a:xfrm>
              <a:off x="573314" y="1465941"/>
              <a:ext cx="2155372" cy="460103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EEAB36-1C30-DA4E-89FC-A002D80C5831}"/>
                </a:ext>
              </a:extLst>
            </p:cNvPr>
            <p:cNvSpPr/>
            <p:nvPr/>
          </p:nvSpPr>
          <p:spPr>
            <a:xfrm>
              <a:off x="5464628" y="1465941"/>
              <a:ext cx="2155372" cy="460103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6111979-8686-8C47-96F6-C8ECA24FE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04" y="1317332"/>
            <a:ext cx="1823855" cy="189230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F08818C-621A-644A-B850-2B96481D9270}"/>
              </a:ext>
            </a:extLst>
          </p:cNvPr>
          <p:cNvSpPr/>
          <p:nvPr/>
        </p:nvSpPr>
        <p:spPr>
          <a:xfrm>
            <a:off x="3419229" y="4835773"/>
            <a:ext cx="2270369" cy="2475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44E5D1B-EDD9-8D4A-AB57-A806E849D4CC}"/>
              </a:ext>
            </a:extLst>
          </p:cNvPr>
          <p:cNvSpPr/>
          <p:nvPr/>
        </p:nvSpPr>
        <p:spPr>
          <a:xfrm>
            <a:off x="3419228" y="5160269"/>
            <a:ext cx="2270369" cy="2475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A04A60-A0AE-DE46-A16E-8729E3A1F123}"/>
              </a:ext>
            </a:extLst>
          </p:cNvPr>
          <p:cNvGrpSpPr/>
          <p:nvPr/>
        </p:nvGrpSpPr>
        <p:grpSpPr>
          <a:xfrm>
            <a:off x="980735" y="1684634"/>
            <a:ext cx="1784415" cy="1151468"/>
            <a:chOff x="873530" y="1901321"/>
            <a:chExt cx="1784415" cy="11514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572B90-882A-6842-BCCA-7B435B81C35C}"/>
                </a:ext>
              </a:extLst>
            </p:cNvPr>
            <p:cNvSpPr txBox="1"/>
            <p:nvPr/>
          </p:nvSpPr>
          <p:spPr>
            <a:xfrm>
              <a:off x="873530" y="1901321"/>
              <a:ext cx="173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77"/>
                </a:rPr>
                <a:t>ADAM BOY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2A01C1-FBE8-844B-A084-A2987DD7C978}"/>
                </a:ext>
              </a:extLst>
            </p:cNvPr>
            <p:cNvSpPr txBox="1"/>
            <p:nvPr/>
          </p:nvSpPr>
          <p:spPr>
            <a:xfrm>
              <a:off x="920705" y="2683457"/>
              <a:ext cx="173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77"/>
                </a:rPr>
                <a:t>T1234567Z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0EF5B3-0A47-2848-8598-0625481A373E}"/>
                </a:ext>
              </a:extLst>
            </p:cNvPr>
            <p:cNvSpPr/>
            <p:nvPr/>
          </p:nvSpPr>
          <p:spPr>
            <a:xfrm>
              <a:off x="920705" y="1926971"/>
              <a:ext cx="960433" cy="32022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93D788-4F55-7449-8035-8AEEDB163E0C}"/>
                </a:ext>
              </a:extLst>
            </p:cNvPr>
            <p:cNvSpPr/>
            <p:nvPr/>
          </p:nvSpPr>
          <p:spPr>
            <a:xfrm>
              <a:off x="1560124" y="2712874"/>
              <a:ext cx="888631" cy="32022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AC05BA-3BED-3E42-8ADA-33B365572017}"/>
                </a:ext>
              </a:extLst>
            </p:cNvPr>
            <p:cNvSpPr txBox="1"/>
            <p:nvPr/>
          </p:nvSpPr>
          <p:spPr>
            <a:xfrm>
              <a:off x="1460036" y="2131859"/>
              <a:ext cx="3956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 Rounded MT Bold" panose="020F0704030504030204" pitchFamily="34" charset="77"/>
                </a:rPr>
                <a:t>+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676D31F-59D6-4948-A6CC-5DEC4DA47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984" y="1317332"/>
            <a:ext cx="1899497" cy="1886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0B8E7-0430-B94C-89DF-BA61CAEC7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126">
            <a:off x="6871551" y="1766034"/>
            <a:ext cx="898781" cy="898781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E6EC9C9-954C-E64F-9654-5CF4EB8F0D6A}"/>
              </a:ext>
            </a:extLst>
          </p:cNvPr>
          <p:cNvSpPr/>
          <p:nvPr/>
        </p:nvSpPr>
        <p:spPr>
          <a:xfrm>
            <a:off x="6163791" y="4412654"/>
            <a:ext cx="2270369" cy="2392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F8F3FF-F972-AA4B-BDB3-FCEBB5E0A06A}"/>
              </a:ext>
            </a:extLst>
          </p:cNvPr>
          <p:cNvGrpSpPr/>
          <p:nvPr/>
        </p:nvGrpSpPr>
        <p:grpSpPr>
          <a:xfrm>
            <a:off x="291470" y="6426124"/>
            <a:ext cx="8142689" cy="461665"/>
            <a:chOff x="570387" y="6493745"/>
            <a:chExt cx="814268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158591-6AAC-DB4E-9543-ACC34788F440}"/>
                </a:ext>
              </a:extLst>
            </p:cNvPr>
            <p:cNvSpPr/>
            <p:nvPr/>
          </p:nvSpPr>
          <p:spPr>
            <a:xfrm>
              <a:off x="570387" y="6493745"/>
              <a:ext cx="81426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SLS Helpdesk</a:t>
              </a:r>
              <a:r>
                <a:rPr lang="en-US" sz="1200" dirty="0"/>
                <a:t>:              </a:t>
              </a:r>
              <a:r>
                <a:rPr lang="en-US" sz="1200" dirty="0" smtClean="0"/>
                <a:t>       </a:t>
              </a:r>
              <a:r>
                <a:rPr lang="en-US" sz="1200" dirty="0"/>
                <a:t>6702 6513                                                          helpdesk@sls.ufinity.com                      go.gov.sg/</a:t>
              </a:r>
              <a:r>
                <a:rPr lang="en-US" sz="1200" dirty="0" err="1"/>
                <a:t>loginissues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/>
                <a:t>                               </a:t>
              </a:r>
              <a:r>
                <a:rPr lang="en-US" sz="1200" dirty="0" smtClean="0"/>
                <a:t>              </a:t>
              </a:r>
              <a:r>
                <a:rPr lang="en-US" sz="1200" dirty="0"/>
                <a:t>(Mon-Fri: 9am-9pm, Sat: 9am-3pm)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4B088B-ADA4-164E-A1A3-69A972610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3051" y="6565940"/>
              <a:ext cx="250432" cy="2504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F0FAF9-8A45-384D-B82F-068DED79E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9204" y="6539861"/>
              <a:ext cx="302589" cy="3025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6E13A9-64C0-D542-8560-A7A5CE7E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7057" y="6506918"/>
              <a:ext cx="300457" cy="300457"/>
            </a:xfrm>
            <a:prstGeom prst="rect">
              <a:avLst/>
            </a:prstGeom>
          </p:spPr>
        </p:pic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44E5D1B-EDD9-8D4A-AB57-A806E849D4CC}"/>
              </a:ext>
            </a:extLst>
          </p:cNvPr>
          <p:cNvSpPr/>
          <p:nvPr/>
        </p:nvSpPr>
        <p:spPr>
          <a:xfrm>
            <a:off x="3402295" y="5473536"/>
            <a:ext cx="2270369" cy="2475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0AFEED-E231-6847-96FB-4C4ADC9CBA27}"/>
              </a:ext>
            </a:extLst>
          </p:cNvPr>
          <p:cNvSpPr/>
          <p:nvPr/>
        </p:nvSpPr>
        <p:spPr>
          <a:xfrm>
            <a:off x="3321116" y="1122367"/>
            <a:ext cx="2429233" cy="4717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200" b="1" dirty="0">
              <a:cs typeface="Mangal" panose="02040503050203030202" pitchFamily="18" charset="0"/>
            </a:endParaRPr>
          </a:p>
          <a:p>
            <a:pPr algn="ctr"/>
            <a:endParaRPr lang="en-US" sz="1600" dirty="0">
              <a:cs typeface="Mangal" panose="02040503050203030202" pitchFamily="18" charset="0"/>
            </a:endParaRPr>
          </a:p>
          <a:p>
            <a:pPr algn="ctr"/>
            <a:endParaRPr lang="en-US" sz="1600" dirty="0">
              <a:cs typeface="Mangal" panose="02040503050203030202" pitchFamily="18" charset="0"/>
            </a:endParaRPr>
          </a:p>
          <a:p>
            <a:pPr algn="ctr"/>
            <a:endParaRPr lang="en-US" sz="1600" dirty="0" smtClean="0">
              <a:cs typeface="Mangal" panose="02040503050203030202" pitchFamily="18" charset="0"/>
            </a:endParaRP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  <a:cs typeface="Mangal" panose="02040503050203030202" pitchFamily="18" charset="0"/>
              </a:rPr>
              <a:t>FORGOT </a:t>
            </a:r>
            <a:r>
              <a:rPr lang="en-US" sz="1600" dirty="0">
                <a:latin typeface="Century Gothic" panose="020B0502020202020204" pitchFamily="34" charset="0"/>
                <a:cs typeface="Mangal" panose="02040503050203030202" pitchFamily="18" charset="0"/>
              </a:rPr>
              <a:t>PASSWORD</a:t>
            </a:r>
            <a:r>
              <a:rPr lang="en-US" sz="1600" dirty="0" smtClean="0">
                <a:latin typeface="Century Gothic" panose="020B0502020202020204" pitchFamily="34" charset="0"/>
                <a:cs typeface="Mangal" panose="02040503050203030202" pitchFamily="18" charset="0"/>
              </a:rPr>
              <a:t>?</a:t>
            </a:r>
          </a:p>
          <a:p>
            <a:pPr algn="ctr"/>
            <a:endParaRPr lang="en-US" sz="1000" b="1" dirty="0" smtClean="0">
              <a:cs typeface="Mangal" panose="02040503050203030202" pitchFamily="18" charset="0"/>
            </a:endParaRPr>
          </a:p>
          <a:p>
            <a:pPr algn="ctr"/>
            <a:r>
              <a:rPr lang="en-US" sz="1050" dirty="0" smtClean="0">
                <a:cs typeface="Mangal" panose="02040503050203030202" pitchFamily="18" charset="0"/>
              </a:rPr>
              <a:t>Use </a:t>
            </a:r>
            <a:r>
              <a:rPr lang="en-US" sz="1050" dirty="0">
                <a:cs typeface="Mangal" panose="02040503050203030202" pitchFamily="18" charset="0"/>
              </a:rPr>
              <a:t>email to reset </a:t>
            </a:r>
          </a:p>
          <a:p>
            <a:pPr algn="ctr"/>
            <a:r>
              <a:rPr lang="en-US" sz="1050" dirty="0" smtClean="0">
                <a:cs typeface="Mangal" panose="02040503050203030202" pitchFamily="18" charset="0"/>
              </a:rPr>
              <a:t>(ensure </a:t>
            </a:r>
            <a:r>
              <a:rPr lang="en-US" sz="1050" dirty="0">
                <a:cs typeface="Mangal" panose="02040503050203030202" pitchFamily="18" charset="0"/>
              </a:rPr>
              <a:t>you set it up first)</a:t>
            </a:r>
          </a:p>
          <a:p>
            <a:pPr algn="ctr"/>
            <a:endParaRPr lang="en-US" sz="1050" dirty="0">
              <a:cs typeface="Mangal" panose="02040503050203030202" pitchFamily="18" charset="0"/>
            </a:endParaRPr>
          </a:p>
          <a:p>
            <a:pPr algn="ctr"/>
            <a:r>
              <a:rPr lang="en-US" sz="1050" dirty="0">
                <a:cs typeface="Mangal" panose="02040503050203030202" pitchFamily="18" charset="0"/>
              </a:rPr>
              <a:t>Answer security questions</a:t>
            </a:r>
          </a:p>
          <a:p>
            <a:pPr algn="ctr"/>
            <a:endParaRPr lang="en-US" sz="1050" dirty="0">
              <a:cs typeface="Mangal" panose="02040503050203030202" pitchFamily="18" charset="0"/>
            </a:endParaRPr>
          </a:p>
          <a:p>
            <a:pPr algn="ctr"/>
            <a:r>
              <a:rPr lang="en-US" sz="1050" dirty="0">
                <a:cs typeface="Mangal" panose="02040503050203030202" pitchFamily="18" charset="0"/>
              </a:rPr>
              <a:t>Ask your teacher to </a:t>
            </a:r>
            <a:r>
              <a:rPr lang="en-US" sz="1050" dirty="0" smtClean="0">
                <a:cs typeface="Mangal" panose="02040503050203030202" pitchFamily="18" charset="0"/>
              </a:rPr>
              <a:t>reset</a:t>
            </a:r>
          </a:p>
          <a:p>
            <a:pPr algn="ctr"/>
            <a:endParaRPr lang="en-US" sz="1050" dirty="0">
              <a:cs typeface="Mangal" panose="02040503050203030202" pitchFamily="18" charset="0"/>
            </a:endParaRPr>
          </a:p>
          <a:p>
            <a:pPr algn="ctr"/>
            <a:r>
              <a:rPr lang="en-US" sz="1050" dirty="0" smtClean="0">
                <a:cs typeface="Mangal" panose="02040503050203030202" pitchFamily="18" charset="0"/>
              </a:rPr>
              <a:t>Contact the school helpline</a:t>
            </a:r>
            <a:endParaRPr lang="en-US" sz="1050" dirty="0">
              <a:cs typeface="Mangal" panose="02040503050203030202" pitchFamily="18" charset="0"/>
            </a:endParaRPr>
          </a:p>
          <a:p>
            <a:pPr algn="ctr"/>
            <a:endParaRPr lang="en-US" sz="1050" dirty="0">
              <a:cs typeface="Mangal" panose="02040503050203030202" pitchFamily="18" charset="0"/>
            </a:endParaRPr>
          </a:p>
          <a:p>
            <a:pPr algn="ctr"/>
            <a:r>
              <a:rPr lang="en-US" sz="1050" dirty="0">
                <a:cs typeface="Mangal" panose="02040503050203030202" pitchFamily="18" charset="0"/>
              </a:rPr>
              <a:t>Call/email the helpdesk</a:t>
            </a:r>
            <a:r>
              <a:rPr lang="en-US" sz="1050" baseline="30000" dirty="0">
                <a:cs typeface="Mangal" panose="02040503050203030202" pitchFamily="18" charset="0"/>
              </a:rPr>
              <a:t>*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8B56ED8-AB12-254F-A41F-A4A33CB14076}"/>
              </a:ext>
            </a:extLst>
          </p:cNvPr>
          <p:cNvSpPr/>
          <p:nvPr/>
        </p:nvSpPr>
        <p:spPr>
          <a:xfrm>
            <a:off x="6163791" y="4886333"/>
            <a:ext cx="2270369" cy="2323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A4DBE-464C-3D49-B061-60C717676BC7}"/>
              </a:ext>
            </a:extLst>
          </p:cNvPr>
          <p:cNvSpPr/>
          <p:nvPr/>
        </p:nvSpPr>
        <p:spPr>
          <a:xfrm>
            <a:off x="6196266" y="3544766"/>
            <a:ext cx="218440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Mangal" panose="02040503050203030202" pitchFamily="18" charset="0"/>
              </a:rPr>
              <a:t>ACCOUNT LOCKED?</a:t>
            </a:r>
          </a:p>
          <a:p>
            <a:pPr algn="ctr"/>
            <a:endParaRPr lang="en-US" sz="12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cs typeface="Mangal" panose="02040503050203030202" pitchFamily="18" charset="0"/>
              </a:rPr>
              <a:t> Contact </a:t>
            </a:r>
            <a:r>
              <a:rPr lang="en-US" sz="1050" dirty="0">
                <a:solidFill>
                  <a:schemeClr val="bg1"/>
                </a:solidFill>
                <a:cs typeface="Mangal" panose="02040503050203030202" pitchFamily="18" charset="0"/>
              </a:rPr>
              <a:t>the </a:t>
            </a:r>
            <a:r>
              <a:rPr lang="en-US" sz="1050" dirty="0" smtClean="0">
                <a:solidFill>
                  <a:schemeClr val="bg1"/>
                </a:solidFill>
                <a:cs typeface="Mangal" panose="02040503050203030202" pitchFamily="18" charset="0"/>
              </a:rPr>
              <a:t>school helpline</a:t>
            </a:r>
            <a:endParaRPr lang="en-US" sz="1050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1050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1050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cs typeface="Mangal" panose="02040503050203030202" pitchFamily="18" charset="0"/>
              </a:rPr>
              <a:t>Call/email </a:t>
            </a:r>
            <a:r>
              <a:rPr lang="en-US" sz="1050" dirty="0">
                <a:solidFill>
                  <a:schemeClr val="bg1"/>
                </a:solidFill>
                <a:cs typeface="Mangal" panose="02040503050203030202" pitchFamily="18" charset="0"/>
              </a:rPr>
              <a:t>the helpdesk</a:t>
            </a:r>
            <a:r>
              <a:rPr lang="en-US" sz="1050" baseline="30000" dirty="0">
                <a:solidFill>
                  <a:schemeClr val="bg1"/>
                </a:solidFill>
                <a:cs typeface="Mangal" panose="02040503050203030202" pitchFamily="18" charset="0"/>
              </a:rPr>
              <a:t>*</a:t>
            </a:r>
            <a:endParaRPr lang="en-US" sz="1050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369795" y="4125701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3371030" y="4507825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71265" y="4863318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69795" y="5169685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70030" y="5482843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7065" y="4425284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6147381" y="4904354"/>
            <a:ext cx="245704" cy="2143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158591-6AAC-DB4E-9543-ACC34788F440}"/>
              </a:ext>
            </a:extLst>
          </p:cNvPr>
          <p:cNvSpPr/>
          <p:nvPr/>
        </p:nvSpPr>
        <p:spPr>
          <a:xfrm>
            <a:off x="291471" y="6021089"/>
            <a:ext cx="8142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School Helpline:     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hlinkClick r:id="rId9"/>
              </a:rPr>
              <a:t>zhenghua_ps@moe.edu.sg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85957"/>
      </p:ext>
    </p:extLst>
  </p:cSld>
  <p:clrMapOvr>
    <a:masterClrMapping/>
  </p:clrMapOvr>
</p:sld>
</file>

<file path=ppt/theme/theme1.xml><?xml version="1.0" encoding="utf-8"?>
<a:theme xmlns:a="http://schemas.openxmlformats.org/drawingml/2006/main" name="MOE Corporate Master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5BA3"/>
      </a:accent1>
      <a:accent2>
        <a:srgbClr val="FF7575"/>
      </a:accent2>
      <a:accent3>
        <a:srgbClr val="AEABAB"/>
      </a:accent3>
      <a:accent4>
        <a:srgbClr val="FFC000"/>
      </a:accent4>
      <a:accent5>
        <a:srgbClr val="73CAD3"/>
      </a:accent5>
      <a:accent6>
        <a:srgbClr val="FAA158"/>
      </a:accent6>
      <a:hlink>
        <a:srgbClr val="FF7575"/>
      </a:hlink>
      <a:folHlink>
        <a:srgbClr val="FF7575"/>
      </a:folHlink>
    </a:clrScheme>
    <a:fontScheme name="MOE Corporate Deck">
      <a:majorFont>
        <a:latin typeface="Arial Bol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2559E02-A5B3-6D4D-997C-D472D655F491}" vid="{3CF489DE-6963-3E45-8312-719743B10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Corporate Master</Template>
  <TotalTime>7564</TotalTime>
  <Words>105</Words>
  <Application>Microsoft Office PowerPoint</Application>
  <PresentationFormat>On-screen Show (4:3)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Adobe Gothic Std B</vt:lpstr>
      <vt:lpstr>Aharoni</vt:lpstr>
      <vt:lpstr>Al Bayan Plain</vt:lpstr>
      <vt:lpstr>Mangal</vt:lpstr>
      <vt:lpstr>Arial</vt:lpstr>
      <vt:lpstr>Arial Black</vt:lpstr>
      <vt:lpstr>Arial Bold</vt:lpstr>
      <vt:lpstr>Arial Rounded MT Bold</vt:lpstr>
      <vt:lpstr>Calibri</vt:lpstr>
      <vt:lpstr>Century Gothic</vt:lpstr>
      <vt:lpstr>Franklin Gothic Medium</vt:lpstr>
      <vt:lpstr>Segoe UI Black</vt:lpstr>
      <vt:lpstr>Wingdings</vt:lpstr>
      <vt:lpstr>MOE Corporate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Chew</dc:creator>
  <cp:lastModifiedBy>Yeo Wan Gek, Evelyn Andrewina</cp:lastModifiedBy>
  <cp:revision>263</cp:revision>
  <dcterms:created xsi:type="dcterms:W3CDTF">2019-07-09T08:30:11Z</dcterms:created>
  <dcterms:modified xsi:type="dcterms:W3CDTF">2019-09-09T07:45:01Z</dcterms:modified>
</cp:coreProperties>
</file>