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5.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4.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7.xml" ContentType="application/vnd.openxmlformats-officedocument.presentationml.tags+xml"/>
  <Override PartName="/ppt/notesSlides/notesSlide1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11.xml" ContentType="application/vnd.openxmlformats-officedocument.presentationml.notesSlide+xml"/>
  <Override PartName="/ppt/tags/tag40.xml" ContentType="application/vnd.openxmlformats-officedocument.presentationml.tags+xml"/>
  <Override PartName="/ppt/notesSlides/notesSlide12.xml" ContentType="application/vnd.openxmlformats-officedocument.presentationml.notesSlide+xml"/>
  <Override PartName="/ppt/tags/tag41.xml" ContentType="application/vnd.openxmlformats-officedocument.presentationml.tags+xml"/>
  <Override PartName="/ppt/notesSlides/notesSlide13.xml" ContentType="application/vnd.openxmlformats-officedocument.presentationml.notesSlide+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95" r:id="rId4"/>
    <p:sldMasterId id="2147485009" r:id="rId5"/>
    <p:sldMasterId id="2147485021" r:id="rId6"/>
    <p:sldMasterId id="2147485033" r:id="rId7"/>
    <p:sldMasterId id="2147485044" r:id="rId8"/>
    <p:sldMasterId id="2147485101" r:id="rId9"/>
  </p:sldMasterIdLst>
  <p:notesMasterIdLst>
    <p:notesMasterId r:id="rId33"/>
  </p:notesMasterIdLst>
  <p:handoutMasterIdLst>
    <p:handoutMasterId r:id="rId34"/>
  </p:handoutMasterIdLst>
  <p:sldIdLst>
    <p:sldId id="2142532965" r:id="rId10"/>
    <p:sldId id="2142532966" r:id="rId11"/>
    <p:sldId id="2147309144" r:id="rId12"/>
    <p:sldId id="1785" r:id="rId13"/>
    <p:sldId id="2142532967" r:id="rId14"/>
    <p:sldId id="2147309145" r:id="rId15"/>
    <p:sldId id="2147309146" r:id="rId16"/>
    <p:sldId id="2147309147" r:id="rId17"/>
    <p:sldId id="2147309148" r:id="rId18"/>
    <p:sldId id="2147309149" r:id="rId19"/>
    <p:sldId id="2147309150" r:id="rId20"/>
    <p:sldId id="2147309151" r:id="rId21"/>
    <p:sldId id="1639" r:id="rId22"/>
    <p:sldId id="2142532968" r:id="rId23"/>
    <p:sldId id="2147309152" r:id="rId24"/>
    <p:sldId id="2147309153" r:id="rId25"/>
    <p:sldId id="2147309154" r:id="rId26"/>
    <p:sldId id="2147309155" r:id="rId27"/>
    <p:sldId id="343" r:id="rId28"/>
    <p:sldId id="2142533053" r:id="rId29"/>
    <p:sldId id="2147309156" r:id="rId30"/>
    <p:sldId id="2147309157" r:id="rId31"/>
    <p:sldId id="1606" r:id="rId32"/>
  </p:sldIdLst>
  <p:sldSz cx="12192000" cy="6858000"/>
  <p:notesSz cx="7315200" cy="9601200"/>
  <p:custDataLst>
    <p:tags r:id="rId35"/>
  </p:custData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D6F6E52-F1F6-4272-8995-EA5965FEBCCB}">
          <p14:sldIdLst>
            <p14:sldId id="2142532965"/>
            <p14:sldId id="2142532966"/>
            <p14:sldId id="2147309144"/>
          </p14:sldIdLst>
        </p14:section>
        <p14:section name="FACILITATION WORKSHOP" id="{2410078A-A381-4F1F-AAE4-012EED6EA8C9}">
          <p14:sldIdLst>
            <p14:sldId id="1785"/>
            <p14:sldId id="2142532967"/>
            <p14:sldId id="2147309145"/>
            <p14:sldId id="2147309146"/>
            <p14:sldId id="2147309147"/>
            <p14:sldId id="2147309148"/>
            <p14:sldId id="2147309149"/>
            <p14:sldId id="2147309150"/>
            <p14:sldId id="2147309151"/>
          </p14:sldIdLst>
        </p14:section>
        <p14:section name="CHANGE MANAGEMENT" id="{AA88EF7F-EA84-434A-B0DD-ED2099B43A3F}">
          <p14:sldIdLst>
            <p14:sldId id="1639"/>
            <p14:sldId id="2142532968"/>
            <p14:sldId id="2147309152"/>
            <p14:sldId id="2147309153"/>
            <p14:sldId id="2147309154"/>
            <p14:sldId id="2147309155"/>
          </p14:sldIdLst>
        </p14:section>
        <p14:section name="POST IMPLEMENTATION COACHING" id="{1E400F5E-3953-4386-8015-CF4E936EE0A3}">
          <p14:sldIdLst>
            <p14:sldId id="343"/>
            <p14:sldId id="2142533053"/>
            <p14:sldId id="2147309156"/>
            <p14:sldId id="2147309157"/>
          </p14:sldIdLst>
        </p14:section>
        <p14:section name="Disclaimer" id="{81DB370A-EAC8-43D4-82F3-CB4310CF7D2F}">
          <p14:sldIdLst>
            <p14:sldId id="1606"/>
          </p14:sldIdLst>
        </p14:section>
      </p14:sectionLst>
    </p:ext>
    <p:ext uri="{EFAFB233-063F-42B5-8137-9DF3F51BA10A}">
      <p15:sldGuideLst xmlns:p15="http://schemas.microsoft.com/office/powerpoint/2012/main">
        <p15:guide id="10" userDrawn="1">
          <p15:clr>
            <a:srgbClr val="A4A3A4"/>
          </p15:clr>
        </p15:guide>
        <p15:guide id="11" orient="horz" pos="2047" userDrawn="1">
          <p15:clr>
            <a:srgbClr val="A4A3A4"/>
          </p15:clr>
        </p15:guide>
        <p15:guide id="12" orient="horz" pos="1593" userDrawn="1">
          <p15:clr>
            <a:srgbClr val="A4A3A4"/>
          </p15:clr>
        </p15:guide>
        <p15:guide id="13" orient="horz" pos="2568" userDrawn="1">
          <p15:clr>
            <a:srgbClr val="A4A3A4"/>
          </p15:clr>
        </p15:guide>
        <p15:guide id="14" orient="horz" pos="3072" userDrawn="1">
          <p15:clr>
            <a:srgbClr val="A4A3A4"/>
          </p15:clr>
        </p15:guide>
        <p15:guide id="15" orient="horz" pos="3589"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9"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BFBFBF"/>
    <a:srgbClr val="92D050"/>
    <a:srgbClr val="046A38"/>
    <a:srgbClr val="37A76F"/>
    <a:srgbClr val="012169"/>
    <a:srgbClr val="6E6E6E"/>
    <a:srgbClr val="D8D8D8"/>
    <a:srgbClr val="4B94A8"/>
    <a:srgbClr val="7FB3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8272AE-1CAC-4625-B667-5D10F8A858F0}" v="165" dt="2022-10-31T03:50:0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086" autoAdjust="0"/>
  </p:normalViewPr>
  <p:slideViewPr>
    <p:cSldViewPr snapToGrid="0">
      <p:cViewPr varScale="1">
        <p:scale>
          <a:sx n="58" d="100"/>
          <a:sy n="58" d="100"/>
        </p:scale>
        <p:origin x="1028" y="52"/>
      </p:cViewPr>
      <p:guideLst>
        <p:guide/>
        <p:guide orient="horz" pos="2047"/>
        <p:guide orient="horz" pos="1593"/>
        <p:guide orient="horz" pos="2568"/>
        <p:guide orient="horz" pos="3072"/>
        <p:guide orient="horz" pos="3589"/>
      </p:guideLst>
    </p:cSldViewPr>
  </p:slideViewPr>
  <p:notesTextViewPr>
    <p:cViewPr>
      <p:scale>
        <a:sx n="3" d="2"/>
        <a:sy n="3" d="2"/>
      </p:scale>
      <p:origin x="0" y="0"/>
    </p:cViewPr>
  </p:notesTextViewPr>
  <p:sorterViewPr>
    <p:cViewPr>
      <p:scale>
        <a:sx n="75" d="100"/>
        <a:sy n="75" d="100"/>
      </p:scale>
      <p:origin x="0" y="0"/>
    </p:cViewPr>
  </p:sorterViewPr>
  <p:notesViewPr>
    <p:cSldViewPr snapToGrid="0">
      <p:cViewPr>
        <p:scale>
          <a:sx n="1" d="2"/>
          <a:sy n="1" d="2"/>
        </p:scale>
        <p:origin x="3331" y="27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gs" Target="tags/tag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3170138" cy="479539"/>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4143427" y="1"/>
            <a:ext cx="3170138" cy="479539"/>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3/20/2023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120173"/>
            <a:ext cx="3170138" cy="479539"/>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4143427" y="9120173"/>
            <a:ext cx="3170138" cy="479539"/>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3/20/2023</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8478" tIns="49238" rIns="98478" bIns="4923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5988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284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2632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0857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Calibri"/>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5009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Calibri"/>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20449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GB" sz="1600" dirty="0">
              <a:solidFill>
                <a:srgbClr val="000000"/>
              </a:solidFill>
              <a:latin typeface="Calibri"/>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83090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7416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6863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3676906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98394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433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759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761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97494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5561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A34052-12FB-4B01-8A2E-D87AD7371E95}"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8290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9.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12.xml"/><Relationship Id="rId4" Type="http://schemas.openxmlformats.org/officeDocument/2006/relationships/image" Target="../media/image2.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2.emf"/></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5.xml"/><Relationship Id="rId1" Type="http://schemas.openxmlformats.org/officeDocument/2006/relationships/tags" Target="../tags/tag15.xml"/><Relationship Id="rId4" Type="http://schemas.openxmlformats.org/officeDocument/2006/relationships/image" Target="../media/image8.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6.xml"/><Relationship Id="rId1" Type="http://schemas.openxmlformats.org/officeDocument/2006/relationships/tags" Target="../tags/tag18.xml"/><Relationship Id="rId4" Type="http://schemas.openxmlformats.org/officeDocument/2006/relationships/image" Target="../media/image2.emf"/></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2783509"/>
      </p:ext>
    </p:extLst>
  </p:cSld>
  <p:clrMapOvr>
    <a:masterClrMapping/>
  </p:clrMapOvr>
  <p:transition>
    <p:fade/>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3189459946"/>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Navy - 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674145" y="5883223"/>
            <a:ext cx="813667" cy="8136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bg1"/>
                </a:solidFill>
              </a:defRPr>
            </a:lvl1pPr>
          </a:lstStyle>
          <a:p>
            <a:fld id="{FC813564-1547-4019-BF5B-BBE53EF3B25E}" type="slidenum">
              <a:rPr lang="en-AU" smtClean="0"/>
              <a:pPr/>
              <a:t>‹#›</a:t>
            </a:fld>
            <a:endParaRPr lang="en-AU" dirty="0"/>
          </a:p>
        </p:txBody>
      </p:sp>
    </p:spTree>
    <p:extLst>
      <p:ext uri="{BB962C8B-B14F-4D97-AF65-F5344CB8AC3E}">
        <p14:creationId xmlns:p14="http://schemas.microsoft.com/office/powerpoint/2010/main" val="40479969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userDrawn="1">
  <p:cSld name="6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0. EXEUTIVE SUMMARY</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49639900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dirty="0"/>
              <a:t>Click to edit Master title style</a:t>
            </a:r>
          </a:p>
        </p:txBody>
      </p:sp>
    </p:spTree>
    <p:extLst>
      <p:ext uri="{BB962C8B-B14F-4D97-AF65-F5344CB8AC3E}">
        <p14:creationId xmlns:p14="http://schemas.microsoft.com/office/powerpoint/2010/main" val="231535193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lang="en-AU" sz="1600" b="0" kern="1200" dirty="0">
                <a:solidFill>
                  <a:srgbClr val="575757"/>
                </a:solidFill>
                <a:latin typeface="+mn-lt"/>
                <a:ea typeface="+mn-ea"/>
                <a:cs typeface="+mn-cs"/>
              </a:defRPr>
            </a:lvl1pPr>
          </a:lstStyle>
          <a:p>
            <a:pPr marL="0" lvl="0" indent="0" algn="l" defTabSz="1219170" rtl="0" eaLnBrk="1" latinLnBrk="0" hangingPunct="1">
              <a:spcBef>
                <a:spcPts val="0"/>
              </a:spcBef>
              <a:spcAft>
                <a:spcPts val="1333"/>
              </a:spcAft>
              <a:buSzPct val="100000"/>
              <a:buFont typeface="Arial" panose="020B0604020202020204" pitchFamily="34" charset="0"/>
              <a:buNone/>
            </a:pPr>
            <a:r>
              <a:rPr lang="en-AU" noProof="0"/>
              <a:t>Click to add subtitle</a:t>
            </a:r>
            <a:endParaRPr lang="en-AU"/>
          </a:p>
        </p:txBody>
      </p:sp>
      <p:sp>
        <p:nvSpPr>
          <p:cNvPr id="2" name="Title 1">
            <a:extLst>
              <a:ext uri="{FF2B5EF4-FFF2-40B4-BE49-F238E27FC236}">
                <a16:creationId xmlns:a16="http://schemas.microsoft.com/office/drawing/2014/main" id="{A2E01E68-7AB9-4EB3-9DCA-70E2021D744F}"/>
              </a:ext>
            </a:extLst>
          </p:cNvPr>
          <p:cNvSpPr>
            <a:spLocks noGrp="1"/>
          </p:cNvSpPr>
          <p:nvPr>
            <p:ph type="title"/>
          </p:nvPr>
        </p:nvSpPr>
        <p:spPr>
          <a:xfrm>
            <a:off x="469900" y="402587"/>
            <a:ext cx="11252200" cy="334102"/>
          </a:xfrm>
        </p:spPr>
        <p:txBody>
          <a:bodyPr/>
          <a:lstStyle>
            <a:lvl1pPr>
              <a:defRPr b="1"/>
            </a:lvl1pPr>
          </a:lstStyle>
          <a:p>
            <a:r>
              <a:rPr lang="en-US"/>
              <a:t>Click to edit Master title style</a:t>
            </a:r>
            <a:endParaRPr lang="en-AU"/>
          </a:p>
        </p:txBody>
      </p:sp>
    </p:spTree>
    <p:extLst>
      <p:ext uri="{BB962C8B-B14F-4D97-AF65-F5344CB8AC3E}">
        <p14:creationId xmlns:p14="http://schemas.microsoft.com/office/powerpoint/2010/main" val="50222816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AU" noProof="0" dirty="0"/>
              <a:t>Click icon to add picture</a:t>
            </a:r>
            <a:endParaRPr lang="en-AU" dirty="0"/>
          </a:p>
        </p:txBody>
      </p:sp>
      <p:sp>
        <p:nvSpPr>
          <p:cNvPr id="7" name="Footer Placeholder"/>
          <p:cNvSpPr>
            <a:spLocks noGrp="1"/>
          </p:cNvSpPr>
          <p:nvPr>
            <p:ph type="ftr" sz="quarter" idx="12"/>
          </p:nvPr>
        </p:nvSpPr>
        <p:spPr>
          <a:xfrm>
            <a:off x="6093716" y="6350825"/>
            <a:ext cx="5623816" cy="329376"/>
          </a:xfrm>
          <a:prstGeom prst="rect">
            <a:avLst/>
          </a:prstGeom>
        </p:spPr>
        <p:txBody>
          <a:bodyPr anchor="b" anchorCtr="0"/>
          <a:lstStyle>
            <a:lvl1pPr algn="r" defTabSz="1219170" rtl="0" eaLnBrk="1" latinLnBrk="0" hangingPunct="1">
              <a:lnSpc>
                <a:spcPct val="100000"/>
              </a:lnSpc>
              <a:spcBef>
                <a:spcPct val="0"/>
              </a:spcBef>
              <a:buNone/>
              <a:defRPr lang="en-GB" sz="100" b="0" kern="1200" dirty="0">
                <a:solidFill>
                  <a:schemeClr val="bg1"/>
                </a:solidFill>
                <a:latin typeface="+mj-lt"/>
                <a:ea typeface="Open Sans" panose="020B0606030504020204" pitchFamily="34" charset="0"/>
                <a:cs typeface="Open Sans" panose="020B0606030504020204" pitchFamily="34" charset="0"/>
              </a:defRPr>
            </a:lvl1pPr>
          </a:lstStyle>
          <a:p>
            <a:endParaRPr lang="en-AU" dirty="0"/>
          </a:p>
        </p:txBody>
      </p:sp>
      <p:pic>
        <p:nvPicPr>
          <p:cNvPr id="773021029" name="LogoDisclaimerPage"/>
          <p:cNvPicPr>
            <a:picLocks noChangeAspect="1"/>
          </p:cNvPicPr>
          <p:nvPr/>
        </p:nvPicPr>
        <p:blipFill>
          <a:blip r:embed="rId2"/>
          <a:stretch>
            <a:fillRect/>
          </a:stretch>
        </p:blipFill>
        <p:spPr>
          <a:xfrm>
            <a:off x="475200" y="464400"/>
            <a:ext cx="2283232" cy="1000799"/>
          </a:xfrm>
          <a:prstGeom prst="rect">
            <a:avLst/>
          </a:prstGeom>
        </p:spPr>
      </p:pic>
      <p:sp>
        <p:nvSpPr>
          <p:cNvPr id="8" name="FLD_PresentationTitle"/>
          <p:cNvSpPr>
            <a:spLocks noGrp="1"/>
          </p:cNvSpPr>
          <p:nvPr>
            <p:ph type="title" hasCustomPrompt="1"/>
          </p:nvPr>
        </p:nvSpPr>
        <p:spPr>
          <a:xfrm>
            <a:off x="469900" y="5389200"/>
            <a:ext cx="5623816" cy="414000"/>
          </a:xfrm>
        </p:spPr>
        <p:txBody>
          <a:bodyPr anchor="b" anchorCtr="0"/>
          <a:lstStyle>
            <a:lvl1pPr>
              <a:defRPr sz="1800" b="1"/>
            </a:lvl1pPr>
          </a:lstStyle>
          <a:p>
            <a:r>
              <a:rPr lang="en-AU"/>
              <a:t>Default Lowcode Platform Support Model Plan</a:t>
            </a:r>
          </a:p>
        </p:txBody>
      </p:sp>
      <p:sp>
        <p:nvSpPr>
          <p:cNvPr id="3" name="FLD_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11" name="Date_DateCustomA"/>
          <p:cNvSpPr>
            <a:spLocks noGrp="1"/>
          </p:cNvSpPr>
          <p:nvPr>
            <p:ph type="dt" sz="half" idx="13"/>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dirty="0"/>
              <a:t>11 May 2020</a:t>
            </a:r>
          </a:p>
        </p:txBody>
      </p:sp>
      <p:sp>
        <p:nvSpPr>
          <p:cNvPr id="12" name="Text"/>
          <p:cNvSpPr>
            <a:spLocks noGrp="1"/>
          </p:cNvSpPr>
          <p:nvPr>
            <p:ph type="body" sz="quarter" idx="14" hasCustomPrompt="1"/>
          </p:nvPr>
        </p:nvSpPr>
        <p:spPr>
          <a:xfrm>
            <a:off x="469900" y="6383724"/>
            <a:ext cx="5626100" cy="174280"/>
          </a:xfrm>
        </p:spPr>
        <p:txBody>
          <a:bodyPr/>
          <a:lstStyle>
            <a:lvl1pPr>
              <a:defRPr sz="1050"/>
            </a:lvl1pPr>
          </a:lstStyle>
          <a:p>
            <a:pPr lvl="0"/>
            <a:r>
              <a:rPr lang="en-AU"/>
              <a:t>Click to add name</a:t>
            </a:r>
          </a:p>
        </p:txBody>
      </p:sp>
      <p:sp>
        <p:nvSpPr>
          <p:cNvPr id="9" name="LEG_InternalTop"/>
          <p:cNvSpPr txBox="1">
            <a:spLocks noChangeArrowheads="1"/>
          </p:cNvSpPr>
          <p:nvPr userDrawn="1"/>
        </p:nvSpPr>
        <p:spPr bwMode="auto">
          <a:xfrm>
            <a:off x="4288155" y="0"/>
            <a:ext cx="3615690" cy="229037"/>
          </a:xfrm>
          <a:prstGeom prst="rect">
            <a:avLst/>
          </a:prstGeom>
          <a:solidFill>
            <a:schemeClr val="bg1"/>
          </a:solidFill>
          <a:ln>
            <a:noFill/>
          </a:ln>
        </p:spPr>
        <p:txBody>
          <a:bodyPr rot="0" vert="horz" wrap="square" lIns="91440" tIns="45720" rIns="91440" bIns="45720" anchor="t" anchorCtr="0" upright="1">
            <a:spAutoFit/>
          </a:bodyPr>
          <a:lstStyle/>
          <a:p>
            <a:pPr algn="r">
              <a:lnSpc>
                <a:spcPts val="1200"/>
              </a:lnSpc>
              <a:spcAft>
                <a:spcPts val="0"/>
              </a:spcAft>
            </a:pPr>
            <a:endParaRPr lang="en-AU" sz="85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FLD_PresentationTitle">
            <a:extLst>
              <a:ext uri="{FF2B5EF4-FFF2-40B4-BE49-F238E27FC236}">
                <a16:creationId xmlns:a16="http://schemas.microsoft.com/office/drawing/2014/main" id="{264D9392-798F-4054-8B46-9F81FC7B4568}"/>
              </a:ext>
            </a:extLst>
          </p:cNvPr>
          <p:cNvSpPr txBox="1">
            <a:spLocks/>
          </p:cNvSpPr>
          <p:nvPr userDrawn="1"/>
        </p:nvSpPr>
        <p:spPr bwMode="gray">
          <a:xfrm>
            <a:off x="11169570" y="0"/>
            <a:ext cx="933336" cy="414000"/>
          </a:xfrm>
          <a:prstGeom prst="rect">
            <a:avLst/>
          </a:prstGeom>
        </p:spPr>
        <p:txBody>
          <a:bodyPr vert="horz" lIns="0" tIns="0" rIns="0" bIns="0" rtlCol="0" anchor="b" anchorCtr="0">
            <a:noAutofit/>
          </a:bodyPr>
          <a:lstStyle>
            <a:lvl1pPr algn="l" defTabSz="1219170" rtl="0" eaLnBrk="1" latinLnBrk="0" hangingPunct="1">
              <a:spcBef>
                <a:spcPct val="0"/>
              </a:spcBef>
              <a:buNone/>
              <a:defRPr sz="1800" b="1" kern="1200">
                <a:solidFill>
                  <a:schemeClr val="tx1"/>
                </a:solidFill>
                <a:latin typeface="+mj-lt"/>
                <a:ea typeface="+mj-ea"/>
                <a:cs typeface="+mj-cs"/>
              </a:defRPr>
            </a:lvl1pPr>
          </a:lstStyle>
          <a:p>
            <a:r>
              <a:rPr lang="en-AU" dirty="0">
                <a:solidFill>
                  <a:srgbClr val="DA291C"/>
                </a:solidFill>
              </a:rPr>
              <a:t>DRAFT</a:t>
            </a:r>
          </a:p>
        </p:txBody>
      </p:sp>
    </p:spTree>
    <p:extLst>
      <p:ext uri="{BB962C8B-B14F-4D97-AF65-F5344CB8AC3E}">
        <p14:creationId xmlns:p14="http://schemas.microsoft.com/office/powerpoint/2010/main" val="875407573"/>
      </p:ext>
    </p:extLst>
  </p:cSld>
  <p:clrMapOvr>
    <a:masterClrMapping/>
  </p:clrMapOvr>
  <p:transition>
    <p:fade/>
  </p:transition>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Key statement teal">
    <p:bg>
      <p:bgPr>
        <a:solidFill>
          <a:schemeClr val="accent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3E6318A7-F21C-4E41-B835-7D869A51DFC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DC20CBFC-3880-4FD4-BDFE-52B7DDCF34FD}"/>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282737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Navy - 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674145" y="5883223"/>
            <a:ext cx="813667" cy="8136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bg1"/>
                </a:solidFill>
              </a:defRPr>
            </a:lvl1pPr>
          </a:lstStyle>
          <a:p>
            <a:fld id="{FC813564-1547-4019-BF5B-BBE53EF3B25E}" type="slidenum">
              <a:rPr lang="en-AU" smtClean="0"/>
              <a:pPr/>
              <a:t>‹#›</a:t>
            </a:fld>
            <a:endParaRPr lang="en-AU" dirty="0"/>
          </a:p>
        </p:txBody>
      </p:sp>
    </p:spTree>
    <p:extLst>
      <p:ext uri="{BB962C8B-B14F-4D97-AF65-F5344CB8AC3E}">
        <p14:creationId xmlns:p14="http://schemas.microsoft.com/office/powerpoint/2010/main" val="6098821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6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0. EXEUTIVE SUMMARY</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329022639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307702016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14967132"/>
      </p:ext>
    </p:extLst>
  </p:cSld>
  <p:clrMapOvr>
    <a:masterClrMapping/>
  </p:clrMapOvr>
  <p:transition>
    <p:fade/>
  </p:transition>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24489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20624" y="475488"/>
            <a:ext cx="11292840" cy="347472"/>
          </a:xfrm>
        </p:spPr>
        <p:txBody>
          <a:bodyPr vert="horz" lIns="0" tIns="45720" rIns="0" bIns="0" rtlCol="0" anchor="b" anchorCtr="0">
            <a:noAutofit/>
          </a:bodyPr>
          <a:lstStyle>
            <a:lvl1pPr>
              <a:defRPr lang="en-US" sz="2400" b="0" spc="-75" dirty="0">
                <a:latin typeface="+mj-lt"/>
              </a:defRPr>
            </a:lvl1pPr>
          </a:lstStyle>
          <a:p>
            <a:pPr marL="0" lvl="0">
              <a:lnSpc>
                <a:spcPct val="100000"/>
              </a:lnSpc>
            </a:pPr>
            <a:r>
              <a:rPr lang="en-US"/>
              <a:t>Click to edit Master title style</a:t>
            </a:r>
          </a:p>
        </p:txBody>
      </p:sp>
      <p:sp>
        <p:nvSpPr>
          <p:cNvPr id="4" name="Text Placeholder 8"/>
          <p:cNvSpPr>
            <a:spLocks noGrp="1"/>
          </p:cNvSpPr>
          <p:nvPr>
            <p:ph type="body" sz="quarter" idx="14" hasCustomPrompt="1"/>
          </p:nvPr>
        </p:nvSpPr>
        <p:spPr>
          <a:xfrm>
            <a:off x="420624" y="822960"/>
            <a:ext cx="11292840" cy="658368"/>
          </a:xfrm>
        </p:spPr>
        <p:txBody>
          <a:bodyPr vert="horz" lIns="0" tIns="45720" rIns="0" bIns="0" rtlCol="0" anchor="t" anchorCtr="0">
            <a:noAutofit/>
          </a:bodyPr>
          <a:lstStyle>
            <a:lvl1pPr>
              <a:defRPr lang="en-US" sz="1600" b="0" spc="-75">
                <a:latin typeface="+mj-lt"/>
                <a:ea typeface="+mj-ea"/>
                <a:cs typeface="+mj-cs"/>
              </a:defRPr>
            </a:lvl1pPr>
          </a:lstStyle>
          <a:p>
            <a:pPr marL="0" lvl="0">
              <a:spcBef>
                <a:spcPct val="0"/>
              </a:spcBef>
              <a:buNone/>
            </a:pPr>
            <a:r>
              <a:rPr lang="en-US"/>
              <a:t>Click to edit Master text styles</a:t>
            </a:r>
          </a:p>
        </p:txBody>
      </p:sp>
      <p:sp>
        <p:nvSpPr>
          <p:cNvPr id="3" name="Slide Number Placeholder 2"/>
          <p:cNvSpPr>
            <a:spLocks noGrp="1"/>
          </p:cNvSpPr>
          <p:nvPr>
            <p:ph type="sldNum" sz="quarter" idx="15"/>
          </p:nvPr>
        </p:nvSpPr>
        <p:spPr>
          <a:xfrm>
            <a:off x="9349509" y="6451880"/>
            <a:ext cx="2743200" cy="365125"/>
          </a:xfrm>
        </p:spPr>
        <p:txBody>
          <a:bodyPr/>
          <a:lstStyle/>
          <a:p>
            <a:endParaRPr lang="en-US" dirty="0"/>
          </a:p>
        </p:txBody>
      </p:sp>
      <p:sp>
        <p:nvSpPr>
          <p:cNvPr id="7" name="Text Placeholder 5"/>
          <p:cNvSpPr>
            <a:spLocks noGrp="1"/>
          </p:cNvSpPr>
          <p:nvPr>
            <p:ph type="body" sz="quarter" idx="16" hasCustomPrompt="1"/>
          </p:nvPr>
        </p:nvSpPr>
        <p:spPr>
          <a:xfrm>
            <a:off x="448056" y="256032"/>
            <a:ext cx="10360152" cy="203200"/>
          </a:xfrm>
        </p:spPr>
        <p:txBody>
          <a:bodyPr vert="horz" lIns="0" tIns="0" rIns="0" bIns="0" rtlCol="0">
            <a:noAutofit/>
          </a:bodyPr>
          <a:lstStyle>
            <a:lvl1pPr marL="0" indent="0">
              <a:buNone/>
              <a:defRPr lang="en-US" sz="1000" b="0" kern="0" cap="all" spc="0" baseline="0" dirty="0">
                <a:solidFill>
                  <a:srgbClr val="3674B7"/>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228600" lvl="0" indent="-228600"/>
            <a:r>
              <a:rPr lang="en-US"/>
              <a:t>BREADCRUMBS</a:t>
            </a:r>
          </a:p>
        </p:txBody>
      </p:sp>
    </p:spTree>
    <p:extLst>
      <p:ext uri="{BB962C8B-B14F-4D97-AF65-F5344CB8AC3E}">
        <p14:creationId xmlns:p14="http://schemas.microsoft.com/office/powerpoint/2010/main" val="3311219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223415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D1F7F6B-6044-472B-B619-4FEEF1F78AA1}"/>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B889E002-34AD-4701-9F90-EFD0441E9BE3}"/>
                </a:ext>
              </a:extLst>
            </p:cNvPr>
            <p:cNvSpPr>
              <a:spLocks noChangeArrowheads="1"/>
            </p:cNvSpPr>
            <p:nvPr userDrawn="1"/>
          </p:nvSpPr>
          <p:spPr bwMode="auto">
            <a:xfrm>
              <a:off x="1938338" y="625476"/>
              <a:ext cx="87312" cy="87313"/>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ABED16C3-76FA-44C9-8CC1-7DFD8E0FF32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3949F9E3-6327-4BB6-B9BC-A07E83505B9C}"/>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8DD3F9FA-4725-43EE-B716-E44591BB425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49664B9F-B709-4EC2-8CF4-B7E24B22F5E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137EE147-63A9-435E-BCD1-268B927E403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43953CB0-819C-40A0-9017-8AB2E807E75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0B9E1F25-E75E-413F-ACF9-B1A0804AEEF6}"/>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8D34FB9B-32D1-43E2-8F3A-08B9A506E90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EADCBC55-5598-407D-8D0E-CEBA53C6DDC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1" name="Picture Placeholder 8">
            <a:extLst>
              <a:ext uri="{FF2B5EF4-FFF2-40B4-BE49-F238E27FC236}">
                <a16:creationId xmlns:a16="http://schemas.microsoft.com/office/drawing/2014/main" id="{1F80D3C8-DAD6-43A0-8850-13470A6A3B80}"/>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2" name="Title 1">
            <a:extLst>
              <a:ext uri="{FF2B5EF4-FFF2-40B4-BE49-F238E27FC236}">
                <a16:creationId xmlns:a16="http://schemas.microsoft.com/office/drawing/2014/main" id="{AB225DA3-4F29-4D7F-B8F2-BF1EB9A74C1B}"/>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17" name="Copyright">
            <a:extLst>
              <a:ext uri="{FF2B5EF4-FFF2-40B4-BE49-F238E27FC236}">
                <a16:creationId xmlns:a16="http://schemas.microsoft.com/office/drawing/2014/main" id="{D113716B-BE00-4D8E-AD73-961DF05C41EE}"/>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tx1"/>
                </a:solidFill>
              </a:rPr>
              <a:t>© 2022 Deloitte Consulting Pte Ltd</a:t>
            </a:r>
          </a:p>
        </p:txBody>
      </p:sp>
    </p:spTree>
    <p:extLst>
      <p:ext uri="{BB962C8B-B14F-4D97-AF65-F5344CB8AC3E}">
        <p14:creationId xmlns:p14="http://schemas.microsoft.com/office/powerpoint/2010/main" val="3275458625"/>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52906151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lang="en-AU" sz="1600" b="0" kern="1200" dirty="0">
                <a:solidFill>
                  <a:srgbClr val="575757"/>
                </a:solidFill>
                <a:latin typeface="+mn-lt"/>
                <a:ea typeface="+mn-ea"/>
                <a:cs typeface="+mn-cs"/>
              </a:defRPr>
            </a:lvl1pPr>
          </a:lstStyle>
          <a:p>
            <a:pPr marL="0" lvl="0" indent="0" algn="l" defTabSz="1219170" rtl="0" eaLnBrk="1" latinLnBrk="0" hangingPunct="1">
              <a:spcBef>
                <a:spcPts val="0"/>
              </a:spcBef>
              <a:spcAft>
                <a:spcPts val="1333"/>
              </a:spcAft>
              <a:buSzPct val="100000"/>
              <a:buFont typeface="Arial" panose="020B0604020202020204" pitchFamily="34" charset="0"/>
              <a:buNone/>
            </a:pPr>
            <a:r>
              <a:rPr lang="en-AU" noProof="0"/>
              <a:t>Click to add subtitle</a:t>
            </a:r>
            <a:endParaRPr lang="en-AU"/>
          </a:p>
        </p:txBody>
      </p:sp>
      <p:sp>
        <p:nvSpPr>
          <p:cNvPr id="2" name="Title 1">
            <a:extLst>
              <a:ext uri="{FF2B5EF4-FFF2-40B4-BE49-F238E27FC236}">
                <a16:creationId xmlns:a16="http://schemas.microsoft.com/office/drawing/2014/main" id="{A2E01E68-7AB9-4EB3-9DCA-70E2021D744F}"/>
              </a:ext>
            </a:extLst>
          </p:cNvPr>
          <p:cNvSpPr>
            <a:spLocks noGrp="1"/>
          </p:cNvSpPr>
          <p:nvPr>
            <p:ph type="title"/>
          </p:nvPr>
        </p:nvSpPr>
        <p:spPr>
          <a:xfrm>
            <a:off x="469900" y="402587"/>
            <a:ext cx="11252200" cy="334102"/>
          </a:xfrm>
        </p:spPr>
        <p:txBody>
          <a:bodyPr/>
          <a:lstStyle>
            <a:lvl1pPr>
              <a:defRPr b="1"/>
            </a:lvl1pPr>
          </a:lstStyle>
          <a:p>
            <a:r>
              <a:rPr lang="en-US"/>
              <a:t>Click to edit Master title style</a:t>
            </a:r>
            <a:endParaRPr lang="en-AU"/>
          </a:p>
        </p:txBody>
      </p:sp>
    </p:spTree>
    <p:extLst>
      <p:ext uri="{BB962C8B-B14F-4D97-AF65-F5344CB8AC3E}">
        <p14:creationId xmlns:p14="http://schemas.microsoft.com/office/powerpoint/2010/main" val="156905205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AU" noProof="0" dirty="0"/>
              <a:t>Click icon to add picture</a:t>
            </a:r>
            <a:endParaRPr lang="en-AU" dirty="0"/>
          </a:p>
        </p:txBody>
      </p:sp>
      <p:sp>
        <p:nvSpPr>
          <p:cNvPr id="7" name="Footer Placeholder"/>
          <p:cNvSpPr>
            <a:spLocks noGrp="1"/>
          </p:cNvSpPr>
          <p:nvPr>
            <p:ph type="ftr" sz="quarter" idx="12"/>
          </p:nvPr>
        </p:nvSpPr>
        <p:spPr>
          <a:xfrm>
            <a:off x="6093716" y="6350825"/>
            <a:ext cx="5623816" cy="329376"/>
          </a:xfrm>
          <a:prstGeom prst="rect">
            <a:avLst/>
          </a:prstGeom>
        </p:spPr>
        <p:txBody>
          <a:bodyPr anchor="b" anchorCtr="0"/>
          <a:lstStyle>
            <a:lvl1pPr algn="r" defTabSz="1219170" rtl="0" eaLnBrk="1" latinLnBrk="0" hangingPunct="1">
              <a:lnSpc>
                <a:spcPct val="100000"/>
              </a:lnSpc>
              <a:spcBef>
                <a:spcPct val="0"/>
              </a:spcBef>
              <a:buNone/>
              <a:defRPr lang="en-GB" sz="100" b="0" kern="1200" dirty="0">
                <a:solidFill>
                  <a:schemeClr val="bg1"/>
                </a:solidFill>
                <a:latin typeface="+mj-lt"/>
                <a:ea typeface="Open Sans" panose="020B0606030504020204" pitchFamily="34" charset="0"/>
                <a:cs typeface="Open Sans" panose="020B0606030504020204" pitchFamily="34" charset="0"/>
              </a:defRPr>
            </a:lvl1pPr>
          </a:lstStyle>
          <a:p>
            <a:endParaRPr lang="en-AU" dirty="0"/>
          </a:p>
        </p:txBody>
      </p:sp>
      <p:pic>
        <p:nvPicPr>
          <p:cNvPr id="773021029" name="LogoDisclaimerPage"/>
          <p:cNvPicPr>
            <a:picLocks noChangeAspect="1"/>
          </p:cNvPicPr>
          <p:nvPr/>
        </p:nvPicPr>
        <p:blipFill>
          <a:blip r:embed="rId2"/>
          <a:stretch>
            <a:fillRect/>
          </a:stretch>
        </p:blipFill>
        <p:spPr>
          <a:xfrm>
            <a:off x="475200" y="464400"/>
            <a:ext cx="2283232" cy="1000799"/>
          </a:xfrm>
          <a:prstGeom prst="rect">
            <a:avLst/>
          </a:prstGeom>
        </p:spPr>
      </p:pic>
      <p:sp>
        <p:nvSpPr>
          <p:cNvPr id="8" name="FLD_PresentationTitle"/>
          <p:cNvSpPr>
            <a:spLocks noGrp="1"/>
          </p:cNvSpPr>
          <p:nvPr>
            <p:ph type="title" hasCustomPrompt="1"/>
          </p:nvPr>
        </p:nvSpPr>
        <p:spPr>
          <a:xfrm>
            <a:off x="469900" y="5389200"/>
            <a:ext cx="5623816" cy="414000"/>
          </a:xfrm>
        </p:spPr>
        <p:txBody>
          <a:bodyPr anchor="b" anchorCtr="0"/>
          <a:lstStyle>
            <a:lvl1pPr>
              <a:defRPr sz="1800" b="1"/>
            </a:lvl1pPr>
          </a:lstStyle>
          <a:p>
            <a:r>
              <a:rPr lang="en-AU"/>
              <a:t>Default Lowcode Platform Support Model Plan</a:t>
            </a:r>
          </a:p>
        </p:txBody>
      </p:sp>
      <p:sp>
        <p:nvSpPr>
          <p:cNvPr id="3" name="FLD_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11" name="Date_DateCustomA"/>
          <p:cNvSpPr>
            <a:spLocks noGrp="1"/>
          </p:cNvSpPr>
          <p:nvPr>
            <p:ph type="dt" sz="half" idx="13"/>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dirty="0"/>
              <a:t>11 May 2020</a:t>
            </a:r>
          </a:p>
        </p:txBody>
      </p:sp>
      <p:sp>
        <p:nvSpPr>
          <p:cNvPr id="12" name="Text"/>
          <p:cNvSpPr>
            <a:spLocks noGrp="1"/>
          </p:cNvSpPr>
          <p:nvPr>
            <p:ph type="body" sz="quarter" idx="14" hasCustomPrompt="1"/>
          </p:nvPr>
        </p:nvSpPr>
        <p:spPr>
          <a:xfrm>
            <a:off x="469900" y="6383724"/>
            <a:ext cx="5626100" cy="174280"/>
          </a:xfrm>
        </p:spPr>
        <p:txBody>
          <a:bodyPr/>
          <a:lstStyle>
            <a:lvl1pPr>
              <a:defRPr sz="1050"/>
            </a:lvl1pPr>
          </a:lstStyle>
          <a:p>
            <a:pPr lvl="0"/>
            <a:r>
              <a:rPr lang="en-AU"/>
              <a:t>Click to add name</a:t>
            </a:r>
          </a:p>
        </p:txBody>
      </p:sp>
      <p:sp>
        <p:nvSpPr>
          <p:cNvPr id="9" name="LEG_InternalTop"/>
          <p:cNvSpPr txBox="1">
            <a:spLocks noChangeArrowheads="1"/>
          </p:cNvSpPr>
          <p:nvPr userDrawn="1"/>
        </p:nvSpPr>
        <p:spPr bwMode="auto">
          <a:xfrm>
            <a:off x="4288155" y="0"/>
            <a:ext cx="3615690" cy="229037"/>
          </a:xfrm>
          <a:prstGeom prst="rect">
            <a:avLst/>
          </a:prstGeom>
          <a:solidFill>
            <a:schemeClr val="bg1"/>
          </a:solidFill>
          <a:ln>
            <a:noFill/>
          </a:ln>
        </p:spPr>
        <p:txBody>
          <a:bodyPr rot="0" vert="horz" wrap="square" lIns="91440" tIns="45720" rIns="91440" bIns="45720" anchor="t" anchorCtr="0" upright="1">
            <a:spAutoFit/>
          </a:bodyPr>
          <a:lstStyle/>
          <a:p>
            <a:pPr algn="r">
              <a:lnSpc>
                <a:spcPts val="1200"/>
              </a:lnSpc>
              <a:spcAft>
                <a:spcPts val="0"/>
              </a:spcAft>
            </a:pPr>
            <a:endParaRPr lang="en-AU" sz="850" dirty="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FLD_PresentationTitle">
            <a:extLst>
              <a:ext uri="{FF2B5EF4-FFF2-40B4-BE49-F238E27FC236}">
                <a16:creationId xmlns:a16="http://schemas.microsoft.com/office/drawing/2014/main" id="{264D9392-798F-4054-8B46-9F81FC7B4568}"/>
              </a:ext>
            </a:extLst>
          </p:cNvPr>
          <p:cNvSpPr txBox="1">
            <a:spLocks/>
          </p:cNvSpPr>
          <p:nvPr userDrawn="1"/>
        </p:nvSpPr>
        <p:spPr bwMode="gray">
          <a:xfrm>
            <a:off x="11169570" y="0"/>
            <a:ext cx="933336" cy="414000"/>
          </a:xfrm>
          <a:prstGeom prst="rect">
            <a:avLst/>
          </a:prstGeom>
        </p:spPr>
        <p:txBody>
          <a:bodyPr vert="horz" lIns="0" tIns="0" rIns="0" bIns="0" rtlCol="0" anchor="b" anchorCtr="0">
            <a:noAutofit/>
          </a:bodyPr>
          <a:lstStyle>
            <a:lvl1pPr algn="l" defTabSz="1219170" rtl="0" eaLnBrk="1" latinLnBrk="0" hangingPunct="1">
              <a:spcBef>
                <a:spcPct val="0"/>
              </a:spcBef>
              <a:buNone/>
              <a:defRPr sz="1800" b="1" kern="1200">
                <a:solidFill>
                  <a:schemeClr val="tx1"/>
                </a:solidFill>
                <a:latin typeface="+mj-lt"/>
                <a:ea typeface="+mj-ea"/>
                <a:cs typeface="+mj-cs"/>
              </a:defRPr>
            </a:lvl1pPr>
          </a:lstStyle>
          <a:p>
            <a:r>
              <a:rPr lang="en-AU" dirty="0">
                <a:solidFill>
                  <a:srgbClr val="DA291C"/>
                </a:solidFill>
              </a:rPr>
              <a:t>DRAFT</a:t>
            </a:r>
          </a:p>
        </p:txBody>
      </p:sp>
    </p:spTree>
    <p:extLst>
      <p:ext uri="{BB962C8B-B14F-4D97-AF65-F5344CB8AC3E}">
        <p14:creationId xmlns:p14="http://schemas.microsoft.com/office/powerpoint/2010/main" val="1157571286"/>
      </p:ext>
    </p:extLst>
  </p:cSld>
  <p:clrMapOvr>
    <a:masterClrMapping/>
  </p:clrMapOvr>
  <p:transition>
    <p:fade/>
  </p:transition>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Key statement teal">
    <p:bg>
      <p:bgPr>
        <a:solidFill>
          <a:schemeClr val="accent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3E6318A7-F21C-4E41-B835-7D869A51DFC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DC20CBFC-3880-4FD4-BDFE-52B7DDCF34FD}"/>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40053326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Navy - 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674145" y="5883223"/>
            <a:ext cx="813667" cy="8136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bg1"/>
                </a:solidFill>
              </a:defRPr>
            </a:lvl1pPr>
          </a:lstStyle>
          <a:p>
            <a:fld id="{FC813564-1547-4019-BF5B-BBE53EF3B25E}" type="slidenum">
              <a:rPr lang="en-AU" smtClean="0"/>
              <a:pPr/>
              <a:t>‹#›</a:t>
            </a:fld>
            <a:endParaRPr lang="en-AU" dirty="0"/>
          </a:p>
        </p:txBody>
      </p:sp>
    </p:spTree>
    <p:extLst>
      <p:ext uri="{BB962C8B-B14F-4D97-AF65-F5344CB8AC3E}">
        <p14:creationId xmlns:p14="http://schemas.microsoft.com/office/powerpoint/2010/main" val="269253006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0. EXEUTIVE SUMMARY</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132982316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a:t>Click to edit Master title style</a:t>
            </a:r>
          </a:p>
        </p:txBody>
      </p:sp>
    </p:spTree>
    <p:extLst>
      <p:ext uri="{BB962C8B-B14F-4D97-AF65-F5344CB8AC3E}">
        <p14:creationId xmlns:p14="http://schemas.microsoft.com/office/powerpoint/2010/main" val="240339426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51123468"/>
      </p:ext>
    </p:extLst>
  </p:cSld>
  <p:clrMapOvr>
    <a:masterClrMapping/>
  </p:clrMapOvr>
  <p:transition>
    <p:fade/>
  </p:transition>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5936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Navy - 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674145" y="5883223"/>
            <a:ext cx="813667" cy="8136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bg1"/>
                </a:solidFill>
              </a:defRPr>
            </a:lvl1pPr>
          </a:lstStyle>
          <a:p>
            <a:fld id="{FC813564-1547-4019-BF5B-BBE53EF3B25E}" type="slidenum">
              <a:rPr lang="en-AU" smtClean="0"/>
              <a:pPr/>
              <a:t>‹#›</a:t>
            </a:fld>
            <a:endParaRPr lang="en-AU" dirty="0"/>
          </a:p>
        </p:txBody>
      </p:sp>
    </p:spTree>
    <p:extLst>
      <p:ext uri="{BB962C8B-B14F-4D97-AF65-F5344CB8AC3E}">
        <p14:creationId xmlns:p14="http://schemas.microsoft.com/office/powerpoint/2010/main" val="130831924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20624" y="475488"/>
            <a:ext cx="11292840" cy="347472"/>
          </a:xfrm>
        </p:spPr>
        <p:txBody>
          <a:bodyPr vert="horz" lIns="0" tIns="45720" rIns="0" bIns="0" rtlCol="0" anchor="b" anchorCtr="0">
            <a:noAutofit/>
          </a:bodyPr>
          <a:lstStyle>
            <a:lvl1pPr>
              <a:defRPr lang="en-US" sz="2400" b="0" spc="-75" dirty="0">
                <a:latin typeface="+mj-lt"/>
              </a:defRPr>
            </a:lvl1pPr>
          </a:lstStyle>
          <a:p>
            <a:pPr marL="0" lvl="0">
              <a:lnSpc>
                <a:spcPct val="100000"/>
              </a:lnSpc>
            </a:pPr>
            <a:r>
              <a:rPr lang="en-US"/>
              <a:t>Click to edit Master title style</a:t>
            </a:r>
          </a:p>
        </p:txBody>
      </p:sp>
      <p:sp>
        <p:nvSpPr>
          <p:cNvPr id="4" name="Text Placeholder 8"/>
          <p:cNvSpPr>
            <a:spLocks noGrp="1"/>
          </p:cNvSpPr>
          <p:nvPr>
            <p:ph type="body" sz="quarter" idx="14" hasCustomPrompt="1"/>
          </p:nvPr>
        </p:nvSpPr>
        <p:spPr>
          <a:xfrm>
            <a:off x="420624" y="822960"/>
            <a:ext cx="11292840" cy="658368"/>
          </a:xfrm>
        </p:spPr>
        <p:txBody>
          <a:bodyPr vert="horz" lIns="0" tIns="45720" rIns="0" bIns="0" rtlCol="0" anchor="t" anchorCtr="0">
            <a:noAutofit/>
          </a:bodyPr>
          <a:lstStyle>
            <a:lvl1pPr>
              <a:defRPr lang="en-US" sz="1600" b="0" spc="-75">
                <a:latin typeface="+mj-lt"/>
                <a:ea typeface="+mj-ea"/>
                <a:cs typeface="+mj-cs"/>
              </a:defRPr>
            </a:lvl1pPr>
          </a:lstStyle>
          <a:p>
            <a:pPr marL="0" lvl="0">
              <a:spcBef>
                <a:spcPct val="0"/>
              </a:spcBef>
              <a:buNone/>
            </a:pPr>
            <a:r>
              <a:rPr lang="en-US"/>
              <a:t>Click to edit Master text styles</a:t>
            </a:r>
          </a:p>
        </p:txBody>
      </p:sp>
      <p:sp>
        <p:nvSpPr>
          <p:cNvPr id="3" name="Slide Number Placeholder 2"/>
          <p:cNvSpPr>
            <a:spLocks noGrp="1"/>
          </p:cNvSpPr>
          <p:nvPr>
            <p:ph type="sldNum" sz="quarter" idx="15"/>
          </p:nvPr>
        </p:nvSpPr>
        <p:spPr>
          <a:xfrm>
            <a:off x="9349509" y="6451880"/>
            <a:ext cx="2743200" cy="365125"/>
          </a:xfrm>
        </p:spPr>
        <p:txBody>
          <a:bodyPr/>
          <a:lstStyle/>
          <a:p>
            <a:endParaRPr lang="en-US"/>
          </a:p>
        </p:txBody>
      </p:sp>
      <p:sp>
        <p:nvSpPr>
          <p:cNvPr id="7" name="Text Placeholder 5"/>
          <p:cNvSpPr>
            <a:spLocks noGrp="1"/>
          </p:cNvSpPr>
          <p:nvPr>
            <p:ph type="body" sz="quarter" idx="16" hasCustomPrompt="1"/>
          </p:nvPr>
        </p:nvSpPr>
        <p:spPr>
          <a:xfrm>
            <a:off x="448056" y="256032"/>
            <a:ext cx="10360152" cy="203200"/>
          </a:xfrm>
        </p:spPr>
        <p:txBody>
          <a:bodyPr vert="horz" lIns="0" tIns="0" rIns="0" bIns="0" rtlCol="0">
            <a:noAutofit/>
          </a:bodyPr>
          <a:lstStyle>
            <a:lvl1pPr marL="0" indent="0">
              <a:buNone/>
              <a:defRPr lang="en-US" sz="1000" b="0" kern="0" cap="all" spc="0" baseline="0" dirty="0">
                <a:solidFill>
                  <a:srgbClr val="3674B7"/>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228600" lvl="0" indent="-228600"/>
            <a:r>
              <a:rPr lang="en-US"/>
              <a:t>BREADCRUMBS</a:t>
            </a:r>
          </a:p>
        </p:txBody>
      </p:sp>
    </p:spTree>
    <p:extLst>
      <p:ext uri="{BB962C8B-B14F-4D97-AF65-F5344CB8AC3E}">
        <p14:creationId xmlns:p14="http://schemas.microsoft.com/office/powerpoint/2010/main" val="9864809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110184120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AU" noProof="0" dirty="0"/>
              <a:t>Click to edit Master text styles</a:t>
            </a:r>
            <a:endParaRPr lang="en-AU" dirty="0"/>
          </a:p>
          <a:p>
            <a:pPr lvl="1"/>
            <a:r>
              <a:rPr lang="en-AU" noProof="0" dirty="0"/>
              <a:t>Second level</a:t>
            </a:r>
            <a:endParaRPr lang="en-AU" dirty="0"/>
          </a:p>
          <a:p>
            <a:pPr lvl="2"/>
            <a:r>
              <a:rPr lang="en-AU" noProof="0" dirty="0"/>
              <a:t>Third level</a:t>
            </a:r>
            <a:endParaRPr lang="en-AU" dirty="0"/>
          </a:p>
          <a:p>
            <a:pPr lvl="3"/>
            <a:r>
              <a:rPr lang="en-AU" noProof="0" dirty="0"/>
              <a:t>Fourth level</a:t>
            </a:r>
            <a:endParaRPr lang="en-AU" dirty="0"/>
          </a:p>
          <a:p>
            <a:pPr lvl="4"/>
            <a:r>
              <a:rPr lang="en-AU" noProof="0" dirty="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lang="en-AU" sz="1600" b="0" kern="1200" dirty="0">
                <a:solidFill>
                  <a:srgbClr val="575757"/>
                </a:solidFill>
                <a:latin typeface="+mn-lt"/>
                <a:ea typeface="+mn-ea"/>
                <a:cs typeface="+mn-cs"/>
              </a:defRPr>
            </a:lvl1pPr>
          </a:lstStyle>
          <a:p>
            <a:pPr marL="0" lvl="0" indent="0" algn="l" defTabSz="1219170" rtl="0" eaLnBrk="1" latinLnBrk="0" hangingPunct="1">
              <a:spcBef>
                <a:spcPts val="0"/>
              </a:spcBef>
              <a:spcAft>
                <a:spcPts val="1333"/>
              </a:spcAft>
              <a:buSzPct val="100000"/>
              <a:buFont typeface="Arial" panose="020B0604020202020204" pitchFamily="34" charset="0"/>
              <a:buNone/>
            </a:pPr>
            <a:r>
              <a:rPr lang="en-AU" noProof="0"/>
              <a:t>Click to add subtitle</a:t>
            </a:r>
            <a:endParaRPr lang="en-AU"/>
          </a:p>
        </p:txBody>
      </p:sp>
      <p:sp>
        <p:nvSpPr>
          <p:cNvPr id="2" name="Title 1">
            <a:extLst>
              <a:ext uri="{FF2B5EF4-FFF2-40B4-BE49-F238E27FC236}">
                <a16:creationId xmlns:a16="http://schemas.microsoft.com/office/drawing/2014/main" id="{A2E01E68-7AB9-4EB3-9DCA-70E2021D744F}"/>
              </a:ext>
            </a:extLst>
          </p:cNvPr>
          <p:cNvSpPr>
            <a:spLocks noGrp="1"/>
          </p:cNvSpPr>
          <p:nvPr>
            <p:ph type="title"/>
          </p:nvPr>
        </p:nvSpPr>
        <p:spPr>
          <a:xfrm>
            <a:off x="469900" y="402587"/>
            <a:ext cx="11252200" cy="334102"/>
          </a:xfrm>
        </p:spPr>
        <p:txBody>
          <a:bodyPr/>
          <a:lstStyle>
            <a:lvl1pPr>
              <a:defRPr b="1"/>
            </a:lvl1pPr>
          </a:lstStyle>
          <a:p>
            <a:r>
              <a:rPr lang="en-US" dirty="0"/>
              <a:t>Click to edit Master title style</a:t>
            </a:r>
            <a:endParaRPr lang="en-AU" dirty="0"/>
          </a:p>
        </p:txBody>
      </p:sp>
    </p:spTree>
    <p:extLst>
      <p:ext uri="{BB962C8B-B14F-4D97-AF65-F5344CB8AC3E}">
        <p14:creationId xmlns:p14="http://schemas.microsoft.com/office/powerpoint/2010/main" val="6912075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Title Slide - White">
    <p:bg bwMode="gray">
      <p:bgPr>
        <a:solidFill>
          <a:schemeClr val="bg1"/>
        </a:solidFill>
        <a:effectLst/>
      </p:bgPr>
    </p:bg>
    <p:spTree>
      <p:nvGrpSpPr>
        <p:cNvPr id="1" name=""/>
        <p:cNvGrpSpPr/>
        <p:nvPr/>
      </p:nvGrpSpPr>
      <p:grpSpPr>
        <a:xfrm>
          <a:off x="0" y="0"/>
          <a:ext cx="0" cy="0"/>
          <a:chOff x="0" y="0"/>
          <a:chExt cx="0" cy="0"/>
        </a:xfrm>
      </p:grpSpPr>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AU" noProof="0"/>
              <a:t>Click icon to add picture</a:t>
            </a:r>
            <a:endParaRPr lang="en-AU"/>
          </a:p>
        </p:txBody>
      </p:sp>
      <p:sp>
        <p:nvSpPr>
          <p:cNvPr id="7" name="Footer Placeholder"/>
          <p:cNvSpPr>
            <a:spLocks noGrp="1"/>
          </p:cNvSpPr>
          <p:nvPr>
            <p:ph type="ftr" sz="quarter" idx="12"/>
          </p:nvPr>
        </p:nvSpPr>
        <p:spPr>
          <a:xfrm>
            <a:off x="6093716" y="6350825"/>
            <a:ext cx="5623816" cy="329376"/>
          </a:xfrm>
          <a:prstGeom prst="rect">
            <a:avLst/>
          </a:prstGeom>
        </p:spPr>
        <p:txBody>
          <a:bodyPr anchor="b" anchorCtr="0"/>
          <a:lstStyle>
            <a:lvl1pPr algn="r" defTabSz="1219170" rtl="0" eaLnBrk="1" latinLnBrk="0" hangingPunct="1">
              <a:lnSpc>
                <a:spcPct val="100000"/>
              </a:lnSpc>
              <a:spcBef>
                <a:spcPct val="0"/>
              </a:spcBef>
              <a:buNone/>
              <a:defRPr lang="en-GB" sz="100" b="0" kern="1200" dirty="0">
                <a:solidFill>
                  <a:schemeClr val="bg1"/>
                </a:solidFill>
                <a:latin typeface="+mj-lt"/>
                <a:ea typeface="Open Sans" panose="020B0606030504020204" pitchFamily="34" charset="0"/>
                <a:cs typeface="Open Sans" panose="020B0606030504020204" pitchFamily="34" charset="0"/>
              </a:defRPr>
            </a:lvl1pPr>
          </a:lstStyle>
          <a:p>
            <a:endParaRPr lang="en-AU"/>
          </a:p>
        </p:txBody>
      </p:sp>
      <p:sp>
        <p:nvSpPr>
          <p:cNvPr id="8" name="FLD_PresentationTitle"/>
          <p:cNvSpPr>
            <a:spLocks noGrp="1"/>
          </p:cNvSpPr>
          <p:nvPr>
            <p:ph type="title" hasCustomPrompt="1"/>
          </p:nvPr>
        </p:nvSpPr>
        <p:spPr>
          <a:xfrm>
            <a:off x="469900" y="5389200"/>
            <a:ext cx="5623816" cy="414000"/>
          </a:xfrm>
        </p:spPr>
        <p:txBody>
          <a:bodyPr anchor="b" anchorCtr="0"/>
          <a:lstStyle>
            <a:lvl1pPr>
              <a:defRPr sz="1800" b="1"/>
            </a:lvl1pPr>
          </a:lstStyle>
          <a:p>
            <a:r>
              <a:rPr lang="en-AU"/>
              <a:t>Default Lowcode Platform Support Model Plan</a:t>
            </a:r>
          </a:p>
        </p:txBody>
      </p:sp>
      <p:sp>
        <p:nvSpPr>
          <p:cNvPr id="3" name="FLD_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11" name="Date_DateCustomA"/>
          <p:cNvSpPr>
            <a:spLocks noGrp="1"/>
          </p:cNvSpPr>
          <p:nvPr>
            <p:ph type="dt" sz="half" idx="13"/>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a:t>11 May 2020</a:t>
            </a:r>
          </a:p>
        </p:txBody>
      </p:sp>
      <p:sp>
        <p:nvSpPr>
          <p:cNvPr id="12" name="Text"/>
          <p:cNvSpPr>
            <a:spLocks noGrp="1"/>
          </p:cNvSpPr>
          <p:nvPr>
            <p:ph type="body" sz="quarter" idx="14" hasCustomPrompt="1"/>
          </p:nvPr>
        </p:nvSpPr>
        <p:spPr>
          <a:xfrm>
            <a:off x="469900" y="6383724"/>
            <a:ext cx="5626100" cy="174280"/>
          </a:xfrm>
        </p:spPr>
        <p:txBody>
          <a:bodyPr/>
          <a:lstStyle>
            <a:lvl1pPr>
              <a:defRPr sz="1050"/>
            </a:lvl1pPr>
          </a:lstStyle>
          <a:p>
            <a:pPr lvl="0"/>
            <a:r>
              <a:rPr lang="en-AU"/>
              <a:t>Click to add name</a:t>
            </a:r>
          </a:p>
        </p:txBody>
      </p:sp>
      <p:sp>
        <p:nvSpPr>
          <p:cNvPr id="9" name="LEG_InternalTop"/>
          <p:cNvSpPr txBox="1">
            <a:spLocks noChangeArrowheads="1"/>
          </p:cNvSpPr>
          <p:nvPr userDrawn="1"/>
        </p:nvSpPr>
        <p:spPr bwMode="auto">
          <a:xfrm>
            <a:off x="4288155" y="0"/>
            <a:ext cx="3615690" cy="229037"/>
          </a:xfrm>
          <a:prstGeom prst="rect">
            <a:avLst/>
          </a:prstGeom>
          <a:solidFill>
            <a:schemeClr val="bg1"/>
          </a:solidFill>
          <a:ln>
            <a:noFill/>
          </a:ln>
        </p:spPr>
        <p:txBody>
          <a:bodyPr rot="0" vert="horz" wrap="square" lIns="91440" tIns="45720" rIns="91440" bIns="45720" anchor="t" anchorCtr="0" upright="1">
            <a:spAutoFit/>
          </a:bodyPr>
          <a:lstStyle/>
          <a:p>
            <a:pPr algn="r">
              <a:lnSpc>
                <a:spcPts val="1200"/>
              </a:lnSpc>
              <a:spcAft>
                <a:spcPts val="0"/>
              </a:spcAft>
            </a:pPr>
            <a:endParaRPr lang="en-AU" sz="850">
              <a:effectLst/>
              <a:latin typeface="Verdana" panose="020B0604030504040204" pitchFamily="34" charset="0"/>
              <a:ea typeface="Verdana" panose="020B0604030504040204" pitchFamily="34" charset="0"/>
              <a:cs typeface="Times New Roman" panose="02020603050405020304" pitchFamily="18" charset="0"/>
            </a:endParaRPr>
          </a:p>
        </p:txBody>
      </p:sp>
      <p:sp>
        <p:nvSpPr>
          <p:cNvPr id="10" name="FLD_PresentationTitle">
            <a:extLst>
              <a:ext uri="{FF2B5EF4-FFF2-40B4-BE49-F238E27FC236}">
                <a16:creationId xmlns:a16="http://schemas.microsoft.com/office/drawing/2014/main" id="{264D9392-798F-4054-8B46-9F81FC7B4568}"/>
              </a:ext>
            </a:extLst>
          </p:cNvPr>
          <p:cNvSpPr txBox="1">
            <a:spLocks/>
          </p:cNvSpPr>
          <p:nvPr userDrawn="1"/>
        </p:nvSpPr>
        <p:spPr bwMode="gray">
          <a:xfrm>
            <a:off x="11169570" y="0"/>
            <a:ext cx="933336" cy="414000"/>
          </a:xfrm>
          <a:prstGeom prst="rect">
            <a:avLst/>
          </a:prstGeom>
        </p:spPr>
        <p:txBody>
          <a:bodyPr vert="horz" lIns="0" tIns="0" rIns="0" bIns="0" rtlCol="0" anchor="b" anchorCtr="0">
            <a:noAutofit/>
          </a:bodyPr>
          <a:lstStyle>
            <a:lvl1pPr algn="l" defTabSz="1219170" rtl="0" eaLnBrk="1" latinLnBrk="0" hangingPunct="1">
              <a:spcBef>
                <a:spcPct val="0"/>
              </a:spcBef>
              <a:buNone/>
              <a:defRPr sz="1800" b="1" kern="1200">
                <a:solidFill>
                  <a:schemeClr val="tx1"/>
                </a:solidFill>
                <a:latin typeface="+mj-lt"/>
                <a:ea typeface="+mj-ea"/>
                <a:cs typeface="+mj-cs"/>
              </a:defRPr>
            </a:lvl1pPr>
          </a:lstStyle>
          <a:p>
            <a:r>
              <a:rPr lang="en-AU" dirty="0">
                <a:solidFill>
                  <a:srgbClr val="DA291C"/>
                </a:solidFill>
              </a:rPr>
              <a:t>DRAFT</a:t>
            </a:r>
          </a:p>
        </p:txBody>
      </p:sp>
    </p:spTree>
    <p:extLst>
      <p:ext uri="{BB962C8B-B14F-4D97-AF65-F5344CB8AC3E}">
        <p14:creationId xmlns:p14="http://schemas.microsoft.com/office/powerpoint/2010/main" val="1500826568"/>
      </p:ext>
    </p:extLst>
  </p:cSld>
  <p:clrMapOvr>
    <a:masterClrMapping/>
  </p:clrMapOvr>
  <p:transition>
    <p:fade/>
  </p:transition>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1_Key statement teal">
    <p:bg>
      <p:bgPr>
        <a:solidFill>
          <a:schemeClr val="accent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3E6318A7-F21C-4E41-B835-7D869A51DFC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9" name="Copyright">
            <a:extLst>
              <a:ext uri="{FF2B5EF4-FFF2-40B4-BE49-F238E27FC236}">
                <a16:creationId xmlns:a16="http://schemas.microsoft.com/office/drawing/2014/main" id="{DC20CBFC-3880-4FD4-BDFE-52B7DDCF34FD}"/>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190483540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Navy - 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674145" y="5883223"/>
            <a:ext cx="813667" cy="8136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bg1"/>
                </a:solidFill>
              </a:defRPr>
            </a:lvl1pPr>
          </a:lstStyle>
          <a:p>
            <a:fld id="{FC813564-1547-4019-BF5B-BBE53EF3B25E}" type="slidenum">
              <a:rPr lang="en-AU" smtClean="0"/>
              <a:pPr/>
              <a:t>‹#›</a:t>
            </a:fld>
            <a:endParaRPr lang="en-AU"/>
          </a:p>
        </p:txBody>
      </p:sp>
    </p:spTree>
    <p:extLst>
      <p:ext uri="{BB962C8B-B14F-4D97-AF65-F5344CB8AC3E}">
        <p14:creationId xmlns:p14="http://schemas.microsoft.com/office/powerpoint/2010/main" val="219594210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6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0. EXEUTIVE SUMMARY</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326134158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dirty="0"/>
              <a:t>Click to edit Master title style</a:t>
            </a:r>
          </a:p>
        </p:txBody>
      </p:sp>
    </p:spTree>
    <p:extLst>
      <p:ext uri="{BB962C8B-B14F-4D97-AF65-F5344CB8AC3E}">
        <p14:creationId xmlns:p14="http://schemas.microsoft.com/office/powerpoint/2010/main" val="26804179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Ref idx="1001">
        <a:schemeClr val="bg1"/>
      </p:bgRef>
    </p:bg>
    <p:spTree>
      <p:nvGrpSpPr>
        <p:cNvPr id="1" name=""/>
        <p:cNvGrpSpPr/>
        <p:nvPr/>
      </p:nvGrpSpPr>
      <p:grpSpPr>
        <a:xfrm>
          <a:off x="0" y="0"/>
          <a:ext cx="0" cy="0"/>
          <a:chOff x="0" y="0"/>
          <a:chExt cx="0" cy="0"/>
        </a:xfrm>
      </p:grpSpPr>
      <p:pic>
        <p:nvPicPr>
          <p:cNvPr id="20" name="Background 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9600" cy="6858000"/>
          </a:xfrm>
          <a:prstGeom prst="rect">
            <a:avLst/>
          </a:prstGeom>
        </p:spPr>
      </p:pic>
      <p:sp>
        <p:nvSpPr>
          <p:cNvPr id="33" name="Picture Placeholder 8"/>
          <p:cNvSpPr>
            <a:spLocks noGrp="1"/>
          </p:cNvSpPr>
          <p:nvPr>
            <p:ph type="pic" sz="quarter" idx="11"/>
          </p:nvPr>
        </p:nvSpPr>
        <p:spPr>
          <a:xfrm>
            <a:off x="3393716" y="727595"/>
            <a:ext cx="5400000" cy="5400000"/>
          </a:xfrm>
          <a:prstGeom prst="rect">
            <a:avLst/>
          </a:prstGeom>
        </p:spPr>
        <p:txBody>
          <a:bodyPr/>
          <a:lstStyle>
            <a:lvl1pPr>
              <a:defRPr>
                <a:solidFill>
                  <a:schemeClr val="tx1"/>
                </a:solidFill>
              </a:defRPr>
            </a:lvl1pPr>
          </a:lstStyle>
          <a:p>
            <a:r>
              <a:rPr lang="en-AU" noProof="0" dirty="0"/>
              <a:t>Click icon to add picture</a:t>
            </a:r>
            <a:endParaRPr lang="en-AU" dirty="0"/>
          </a:p>
        </p:txBody>
      </p:sp>
      <p:pic>
        <p:nvPicPr>
          <p:cNvPr id="1244381764" name="LogoFrontSlide"/>
          <p:cNvPicPr>
            <a:picLocks noChangeAspect="1"/>
          </p:cNvPicPr>
          <p:nvPr/>
        </p:nvPicPr>
        <p:blipFill>
          <a:blip r:embed="rId3"/>
          <a:stretch>
            <a:fillRect/>
          </a:stretch>
        </p:blipFill>
        <p:spPr>
          <a:xfrm>
            <a:off x="475200" y="464400"/>
            <a:ext cx="2283232" cy="1000799"/>
          </a:xfrm>
          <a:prstGeom prst="rect">
            <a:avLst/>
          </a:prstGeom>
        </p:spPr>
      </p:pic>
      <p:sp>
        <p:nvSpPr>
          <p:cNvPr id="4" name="Footer Placeholder" hidden="1"/>
          <p:cNvSpPr>
            <a:spLocks noGrp="1"/>
          </p:cNvSpPr>
          <p:nvPr>
            <p:ph type="ftr" sz="quarter" idx="12"/>
          </p:nvPr>
        </p:nvSpPr>
        <p:spPr>
          <a:xfrm>
            <a:off x="6093716" y="6350825"/>
            <a:ext cx="5623816" cy="329376"/>
          </a:xfrm>
          <a:prstGeom prst="rect">
            <a:avLst/>
          </a:prstGeom>
        </p:spPr>
        <p:txBody>
          <a:bodyPr anchor="b" anchorCtr="0"/>
          <a:lstStyle>
            <a:lvl1pPr algn="r" defTabSz="1219170" rtl="0" eaLnBrk="1" latinLnBrk="0" hangingPunct="1">
              <a:lnSpc>
                <a:spcPct val="100000"/>
              </a:lnSpc>
              <a:spcBef>
                <a:spcPct val="0"/>
              </a:spcBef>
              <a:buNone/>
              <a:defRPr lang="en-GB" sz="100" b="0" kern="1200" dirty="0">
                <a:solidFill>
                  <a:schemeClr val="bg1"/>
                </a:solidFill>
                <a:latin typeface="+mj-lt"/>
                <a:ea typeface="Open Sans" panose="020B0606030504020204" pitchFamily="34" charset="0"/>
                <a:cs typeface="Open Sans" panose="020B0606030504020204" pitchFamily="34" charset="0"/>
              </a:defRPr>
            </a:lvl1pPr>
          </a:lstStyle>
          <a:p>
            <a:endParaRPr lang="en-AU" dirty="0"/>
          </a:p>
        </p:txBody>
      </p:sp>
      <p:sp>
        <p:nvSpPr>
          <p:cNvPr id="5" name="FLD_PresentationTitle"/>
          <p:cNvSpPr>
            <a:spLocks noGrp="1"/>
          </p:cNvSpPr>
          <p:nvPr>
            <p:ph type="title" hasCustomPrompt="1"/>
          </p:nvPr>
        </p:nvSpPr>
        <p:spPr>
          <a:xfrm>
            <a:off x="469900" y="5389684"/>
            <a:ext cx="5623816" cy="414893"/>
          </a:xfrm>
        </p:spPr>
        <p:txBody>
          <a:bodyPr anchor="b" anchorCtr="0"/>
          <a:lstStyle>
            <a:lvl1pPr>
              <a:defRPr sz="1800" b="1"/>
            </a:lvl1pPr>
          </a:lstStyle>
          <a:p>
            <a:r>
              <a:rPr lang="en-AU"/>
              <a:t>Default Lowcode Platform Support Model Plan</a:t>
            </a:r>
          </a:p>
        </p:txBody>
      </p:sp>
      <p:sp>
        <p:nvSpPr>
          <p:cNvPr id="3" name="FLD_PresentationSubtitle"/>
          <p:cNvSpPr>
            <a:spLocks noGrp="1"/>
          </p:cNvSpPr>
          <p:nvPr>
            <p:ph type="subTitle" idx="1" hasCustomPrompt="1"/>
          </p:nvPr>
        </p:nvSpPr>
        <p:spPr bwMode="gray">
          <a:xfrm>
            <a:off x="475200" y="5845180"/>
            <a:ext cx="56208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10" name="Date_DateCustomA"/>
          <p:cNvSpPr>
            <a:spLocks noGrp="1"/>
          </p:cNvSpPr>
          <p:nvPr>
            <p:ph type="dt" sz="half" idx="13"/>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dirty="0"/>
              <a:t>11 May 2020</a:t>
            </a:r>
          </a:p>
        </p:txBody>
      </p:sp>
      <p:sp>
        <p:nvSpPr>
          <p:cNvPr id="11" name="Text"/>
          <p:cNvSpPr>
            <a:spLocks noGrp="1"/>
          </p:cNvSpPr>
          <p:nvPr>
            <p:ph type="body" sz="quarter" idx="14" hasCustomPrompt="1"/>
          </p:nvPr>
        </p:nvSpPr>
        <p:spPr>
          <a:xfrm>
            <a:off x="469900" y="6383724"/>
            <a:ext cx="5626100" cy="174280"/>
          </a:xfrm>
        </p:spPr>
        <p:txBody>
          <a:bodyPr/>
          <a:lstStyle>
            <a:lvl1pPr>
              <a:defRPr sz="1050"/>
            </a:lvl1pPr>
          </a:lstStyle>
          <a:p>
            <a:pPr lvl="0"/>
            <a:r>
              <a:rPr lang="en-AU"/>
              <a:t>Click to add name</a:t>
            </a:r>
          </a:p>
        </p:txBody>
      </p:sp>
      <p:sp>
        <p:nvSpPr>
          <p:cNvPr id="12" name="LEG_InternalTop"/>
          <p:cNvSpPr txBox="1">
            <a:spLocks noChangeArrowheads="1"/>
          </p:cNvSpPr>
          <p:nvPr userDrawn="1"/>
        </p:nvSpPr>
        <p:spPr bwMode="auto">
          <a:xfrm>
            <a:off x="4288155" y="0"/>
            <a:ext cx="3615690" cy="229037"/>
          </a:xfrm>
          <a:prstGeom prst="rect">
            <a:avLst/>
          </a:prstGeom>
          <a:solidFill>
            <a:schemeClr val="bg1"/>
          </a:solidFill>
          <a:ln>
            <a:noFill/>
          </a:ln>
        </p:spPr>
        <p:txBody>
          <a:bodyPr rot="0" vert="horz" wrap="square" lIns="91440" tIns="45720" rIns="91440" bIns="45720" anchor="t" anchorCtr="0" upright="1">
            <a:spAutoFit/>
          </a:bodyPr>
          <a:lstStyle/>
          <a:p>
            <a:pPr algn="r">
              <a:lnSpc>
                <a:spcPts val="1200"/>
              </a:lnSpc>
              <a:spcAft>
                <a:spcPts val="0"/>
              </a:spcAft>
            </a:pPr>
            <a:endParaRPr lang="en-AU" sz="85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065760530"/>
      </p:ext>
    </p:extLst>
  </p:cSld>
  <p:clrMapOvr>
    <a:overrideClrMapping bg1="dk1" tx1="lt1" bg2="dk2" tx2="lt2" accent1="accent1" accent2="accent2" accent3="accent3" accent4="accent4" accent5="accent5" accent6="accent6" hlink="hlink" folHlink="folHlink"/>
  </p:clrMapOvr>
  <p:transition>
    <p:fade/>
  </p:transition>
  <p:hf hdr="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30" name="Picture Placeholder 8"/>
          <p:cNvSpPr>
            <a:spLocks noGrp="1"/>
          </p:cNvSpPr>
          <p:nvPr>
            <p:ph type="pic" sz="quarter" idx="11"/>
          </p:nvPr>
        </p:nvSpPr>
        <p:spPr>
          <a:xfrm>
            <a:off x="3393716" y="727595"/>
            <a:ext cx="5400000" cy="5400000"/>
          </a:xfrm>
          <a:prstGeom prst="rect">
            <a:avLst/>
          </a:prstGeom>
        </p:spPr>
        <p:txBody>
          <a:bodyPr/>
          <a:lstStyle/>
          <a:p>
            <a:r>
              <a:rPr lang="en-AU" noProof="0" dirty="0"/>
              <a:t>Click icon to add picture</a:t>
            </a:r>
            <a:endParaRPr lang="en-AU" dirty="0"/>
          </a:p>
        </p:txBody>
      </p:sp>
      <p:sp>
        <p:nvSpPr>
          <p:cNvPr id="7" name="Footer Placeholder"/>
          <p:cNvSpPr>
            <a:spLocks noGrp="1"/>
          </p:cNvSpPr>
          <p:nvPr>
            <p:ph type="ftr" sz="quarter" idx="12"/>
          </p:nvPr>
        </p:nvSpPr>
        <p:spPr>
          <a:xfrm>
            <a:off x="6093716" y="6350825"/>
            <a:ext cx="5623816" cy="329376"/>
          </a:xfrm>
          <a:prstGeom prst="rect">
            <a:avLst/>
          </a:prstGeom>
        </p:spPr>
        <p:txBody>
          <a:bodyPr anchor="b" anchorCtr="0"/>
          <a:lstStyle>
            <a:lvl1pPr algn="r" defTabSz="1219170" rtl="0" eaLnBrk="1" latinLnBrk="0" hangingPunct="1">
              <a:lnSpc>
                <a:spcPct val="100000"/>
              </a:lnSpc>
              <a:spcBef>
                <a:spcPct val="0"/>
              </a:spcBef>
              <a:buNone/>
              <a:defRPr lang="en-GB" sz="100" b="0" kern="1200" dirty="0">
                <a:solidFill>
                  <a:schemeClr val="bg1"/>
                </a:solidFill>
                <a:latin typeface="+mj-lt"/>
                <a:ea typeface="Open Sans" panose="020B0606030504020204" pitchFamily="34" charset="0"/>
                <a:cs typeface="Open Sans" panose="020B0606030504020204" pitchFamily="34" charset="0"/>
              </a:defRPr>
            </a:lvl1pPr>
          </a:lstStyle>
          <a:p>
            <a:endParaRPr lang="en-AU" dirty="0"/>
          </a:p>
        </p:txBody>
      </p:sp>
      <p:pic>
        <p:nvPicPr>
          <p:cNvPr id="773021029" name="LogoDisclaimerPage"/>
          <p:cNvPicPr>
            <a:picLocks noChangeAspect="1"/>
          </p:cNvPicPr>
          <p:nvPr/>
        </p:nvPicPr>
        <p:blipFill>
          <a:blip r:embed="rId2"/>
          <a:stretch>
            <a:fillRect/>
          </a:stretch>
        </p:blipFill>
        <p:spPr>
          <a:xfrm>
            <a:off x="475200" y="464400"/>
            <a:ext cx="2283232" cy="1000799"/>
          </a:xfrm>
          <a:prstGeom prst="rect">
            <a:avLst/>
          </a:prstGeom>
        </p:spPr>
      </p:pic>
      <p:sp>
        <p:nvSpPr>
          <p:cNvPr id="8" name="FLD_PresentationTitle"/>
          <p:cNvSpPr>
            <a:spLocks noGrp="1"/>
          </p:cNvSpPr>
          <p:nvPr>
            <p:ph type="title" hasCustomPrompt="1"/>
          </p:nvPr>
        </p:nvSpPr>
        <p:spPr>
          <a:xfrm>
            <a:off x="469900" y="5389200"/>
            <a:ext cx="5623816" cy="414000"/>
          </a:xfrm>
        </p:spPr>
        <p:txBody>
          <a:bodyPr anchor="b" anchorCtr="0"/>
          <a:lstStyle>
            <a:lvl1pPr>
              <a:defRPr sz="1800" b="1"/>
            </a:lvl1pPr>
          </a:lstStyle>
          <a:p>
            <a:r>
              <a:rPr lang="en-AU"/>
              <a:t>Default Lowcode Platform Support Model Plan</a:t>
            </a:r>
          </a:p>
        </p:txBody>
      </p:sp>
      <p:sp>
        <p:nvSpPr>
          <p:cNvPr id="3" name="FLD_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11" name="Date_DateCustomA"/>
          <p:cNvSpPr>
            <a:spLocks noGrp="1"/>
          </p:cNvSpPr>
          <p:nvPr>
            <p:ph type="dt" sz="half" idx="13"/>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dirty="0"/>
              <a:t>11 May 2020</a:t>
            </a:r>
          </a:p>
        </p:txBody>
      </p:sp>
      <p:sp>
        <p:nvSpPr>
          <p:cNvPr id="12" name="Text"/>
          <p:cNvSpPr>
            <a:spLocks noGrp="1"/>
          </p:cNvSpPr>
          <p:nvPr>
            <p:ph type="body" sz="quarter" idx="14" hasCustomPrompt="1"/>
          </p:nvPr>
        </p:nvSpPr>
        <p:spPr>
          <a:xfrm>
            <a:off x="469900" y="6383724"/>
            <a:ext cx="5626100" cy="174280"/>
          </a:xfrm>
        </p:spPr>
        <p:txBody>
          <a:bodyPr/>
          <a:lstStyle>
            <a:lvl1pPr>
              <a:defRPr sz="1050"/>
            </a:lvl1pPr>
          </a:lstStyle>
          <a:p>
            <a:pPr lvl="0"/>
            <a:r>
              <a:rPr lang="en-AU"/>
              <a:t>Click to add name</a:t>
            </a:r>
          </a:p>
        </p:txBody>
      </p:sp>
      <p:sp>
        <p:nvSpPr>
          <p:cNvPr id="9" name="LEG_InternalTop"/>
          <p:cNvSpPr txBox="1">
            <a:spLocks noChangeArrowheads="1"/>
          </p:cNvSpPr>
          <p:nvPr userDrawn="1"/>
        </p:nvSpPr>
        <p:spPr bwMode="auto">
          <a:xfrm>
            <a:off x="4288155" y="0"/>
            <a:ext cx="3615690" cy="229037"/>
          </a:xfrm>
          <a:prstGeom prst="rect">
            <a:avLst/>
          </a:prstGeom>
          <a:solidFill>
            <a:schemeClr val="bg1"/>
          </a:solidFill>
          <a:ln>
            <a:noFill/>
          </a:ln>
        </p:spPr>
        <p:txBody>
          <a:bodyPr rot="0" vert="horz" wrap="square" lIns="91440" tIns="45720" rIns="91440" bIns="45720" anchor="t" anchorCtr="0" upright="1">
            <a:spAutoFit/>
          </a:bodyPr>
          <a:lstStyle/>
          <a:p>
            <a:pPr algn="r">
              <a:lnSpc>
                <a:spcPts val="1200"/>
              </a:lnSpc>
              <a:spcAft>
                <a:spcPts val="0"/>
              </a:spcAft>
            </a:pPr>
            <a:endParaRPr lang="en-AU" sz="850" dirty="0">
              <a:effectLst/>
              <a:latin typeface="Verdana" panose="020B0604030504040204" pitchFamily="34" charset="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344136666"/>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6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0. EXEUTIVE SUMMARY</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400383112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Ref idx="1001">
        <a:schemeClr val="bg1"/>
      </p:bgRef>
    </p:bg>
    <p:spTree>
      <p:nvGrpSpPr>
        <p:cNvPr id="1" name=""/>
        <p:cNvGrpSpPr/>
        <p:nvPr/>
      </p:nvGrpSpPr>
      <p:grpSpPr>
        <a:xfrm>
          <a:off x="0" y="0"/>
          <a:ext cx="0" cy="0"/>
          <a:chOff x="0" y="0"/>
          <a:chExt cx="0" cy="0"/>
        </a:xfrm>
      </p:grpSpPr>
      <p:sp>
        <p:nvSpPr>
          <p:cNvPr id="8" name="Footer Placeholder"/>
          <p:cNvSpPr>
            <a:spLocks noGrp="1"/>
          </p:cNvSpPr>
          <p:nvPr>
            <p:ph type="ftr" sz="quarter" idx="13"/>
          </p:nvPr>
        </p:nvSpPr>
        <p:spPr>
          <a:xfrm>
            <a:off x="0" y="6912000"/>
            <a:ext cx="0" cy="0"/>
          </a:xfrm>
          <a:prstGeom prst="rect">
            <a:avLst/>
          </a:prstGeom>
        </p:spPr>
        <p:txBody>
          <a:bodyPr anchor="b" anchorCtr="0"/>
          <a:lstStyle>
            <a:lvl1pPr algn="r" defTabSz="1219170" rtl="0" eaLnBrk="1" latinLnBrk="0" hangingPunct="1">
              <a:lnSpc>
                <a:spcPct val="100000"/>
              </a:lnSpc>
              <a:spcBef>
                <a:spcPct val="0"/>
              </a:spcBef>
              <a:buNone/>
              <a:defRPr lang="en-GB" sz="100" b="0" kern="1200" dirty="0">
                <a:noFill/>
                <a:latin typeface="+mj-lt"/>
                <a:ea typeface="Open Sans" panose="020B0606030504020204" pitchFamily="34" charset="0"/>
                <a:cs typeface="Open Sans" panose="020B0606030504020204" pitchFamily="34" charset="0"/>
              </a:defRPr>
            </a:lvl1pPr>
          </a:lstStyle>
          <a:p>
            <a:endParaRPr lang="en-AU" dirty="0"/>
          </a:p>
        </p:txBody>
      </p:sp>
      <p:pic>
        <p:nvPicPr>
          <p:cNvPr id="16" name="Background Picture 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9600" cy="6858000"/>
          </a:xfrm>
          <a:prstGeom prst="rect">
            <a:avLst/>
          </a:prstGeom>
        </p:spPr>
      </p:pic>
      <p:pic>
        <p:nvPicPr>
          <p:cNvPr id="1468414922" name="LogoFrontSlide"/>
          <p:cNvPicPr>
            <a:picLocks noChangeAspect="1"/>
          </p:cNvPicPr>
          <p:nvPr/>
        </p:nvPicPr>
        <p:blipFill>
          <a:blip r:embed="rId3"/>
          <a:stretch>
            <a:fillRect/>
          </a:stretch>
        </p:blipFill>
        <p:spPr>
          <a:xfrm>
            <a:off x="475200" y="464400"/>
            <a:ext cx="2283232" cy="1000799"/>
          </a:xfrm>
          <a:prstGeom prst="rect">
            <a:avLst/>
          </a:prstGeom>
        </p:spPr>
      </p:pic>
      <p:sp>
        <p:nvSpPr>
          <p:cNvPr id="7" name="FLD_PresentationTitle"/>
          <p:cNvSpPr>
            <a:spLocks noGrp="1"/>
          </p:cNvSpPr>
          <p:nvPr>
            <p:ph type="title" hasCustomPrompt="1"/>
          </p:nvPr>
        </p:nvSpPr>
        <p:spPr>
          <a:xfrm>
            <a:off x="4210150" y="1530450"/>
            <a:ext cx="3780000" cy="3780000"/>
          </a:xfrm>
          <a:prstGeom prst="ellipse">
            <a:avLst/>
          </a:prstGeom>
          <a:ln w="25400">
            <a:solidFill>
              <a:schemeClr val="accent1"/>
            </a:solidFill>
          </a:ln>
        </p:spPr>
        <p:txBody>
          <a:bodyPr anchor="ctr" anchorCtr="0"/>
          <a:lstStyle>
            <a:lvl1pPr algn="ctr">
              <a:lnSpc>
                <a:spcPct val="97000"/>
              </a:lnSpc>
              <a:defRPr sz="3200" b="0"/>
            </a:lvl1pPr>
          </a:lstStyle>
          <a:p>
            <a:r>
              <a:rPr lang="en-AU"/>
              <a:t>Default Lowcode Platform Support Model Plan</a:t>
            </a:r>
          </a:p>
        </p:txBody>
      </p:sp>
      <p:sp>
        <p:nvSpPr>
          <p:cNvPr id="3" name="FLD_PresentationSubtitle"/>
          <p:cNvSpPr>
            <a:spLocks noGrp="1"/>
          </p:cNvSpPr>
          <p:nvPr>
            <p:ph type="subTitle" idx="1" hasCustomPrompt="1"/>
          </p:nvPr>
        </p:nvSpPr>
        <p:spPr bwMode="gray">
          <a:xfrm>
            <a:off x="475200" y="5845180"/>
            <a:ext cx="5620800"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9" name="Date_DateCustomA"/>
          <p:cNvSpPr>
            <a:spLocks noGrp="1"/>
          </p:cNvSpPr>
          <p:nvPr>
            <p:ph type="dt" sz="half" idx="14"/>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dirty="0"/>
              <a:t>11 May 2020</a:t>
            </a:r>
          </a:p>
        </p:txBody>
      </p:sp>
      <p:sp>
        <p:nvSpPr>
          <p:cNvPr id="10" name="text"/>
          <p:cNvSpPr>
            <a:spLocks noGrp="1"/>
          </p:cNvSpPr>
          <p:nvPr>
            <p:ph type="body" sz="quarter" idx="15" hasCustomPrompt="1"/>
          </p:nvPr>
        </p:nvSpPr>
        <p:spPr>
          <a:xfrm>
            <a:off x="469900" y="6383724"/>
            <a:ext cx="5626100" cy="174280"/>
          </a:xfrm>
        </p:spPr>
        <p:txBody>
          <a:bodyPr/>
          <a:lstStyle>
            <a:lvl1pPr>
              <a:defRPr sz="1050"/>
            </a:lvl1pPr>
          </a:lstStyle>
          <a:p>
            <a:pPr lvl="0"/>
            <a:r>
              <a:rPr lang="en-AU"/>
              <a:t>Click to add name</a:t>
            </a:r>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08587" y="6344060"/>
            <a:ext cx="1343345" cy="221256"/>
          </a:xfrm>
          <a:prstGeom prst="rect">
            <a:avLst/>
          </a:prstGeom>
        </p:spPr>
      </p:pic>
    </p:spTree>
    <p:extLst>
      <p:ext uri="{BB962C8B-B14F-4D97-AF65-F5344CB8AC3E}">
        <p14:creationId xmlns:p14="http://schemas.microsoft.com/office/powerpoint/2010/main" val="153982910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6" name="Footer Placeholder"/>
          <p:cNvSpPr>
            <a:spLocks noGrp="1"/>
          </p:cNvSpPr>
          <p:nvPr>
            <p:ph type="ftr" sz="quarter" idx="13"/>
          </p:nvPr>
        </p:nvSpPr>
        <p:spPr>
          <a:xfrm>
            <a:off x="0" y="6912000"/>
            <a:ext cx="0" cy="0"/>
          </a:xfrm>
          <a:prstGeom prst="rect">
            <a:avLst/>
          </a:prstGeom>
        </p:spPr>
        <p:txBody>
          <a:bodyPr anchor="b" anchorCtr="0"/>
          <a:lstStyle>
            <a:lvl1pPr algn="r" defTabSz="1219170" rtl="0" eaLnBrk="1" latinLnBrk="0" hangingPunct="1">
              <a:lnSpc>
                <a:spcPct val="100000"/>
              </a:lnSpc>
              <a:spcBef>
                <a:spcPct val="0"/>
              </a:spcBef>
              <a:buNone/>
              <a:defRPr lang="en-GB" sz="100" b="0" kern="1200" dirty="0">
                <a:noFill/>
                <a:latin typeface="+mj-lt"/>
                <a:ea typeface="Open Sans" panose="020B0606030504020204" pitchFamily="34" charset="0"/>
                <a:cs typeface="Open Sans" panose="020B0606030504020204" pitchFamily="34" charset="0"/>
              </a:defRPr>
            </a:lvl1pPr>
          </a:lstStyle>
          <a:p>
            <a:endParaRPr lang="en-AU" dirty="0"/>
          </a:p>
        </p:txBody>
      </p:sp>
      <p:pic>
        <p:nvPicPr>
          <p:cNvPr id="624395405" name="LogoDisclaimerPage"/>
          <p:cNvPicPr>
            <a:picLocks noChangeAspect="1"/>
          </p:cNvPicPr>
          <p:nvPr/>
        </p:nvPicPr>
        <p:blipFill>
          <a:blip r:embed="rId2"/>
          <a:stretch>
            <a:fillRect/>
          </a:stretch>
        </p:blipFill>
        <p:spPr>
          <a:xfrm>
            <a:off x="475200" y="464400"/>
            <a:ext cx="2283232" cy="1000799"/>
          </a:xfrm>
          <a:prstGeom prst="rect">
            <a:avLst/>
          </a:prstGeom>
        </p:spPr>
      </p:pic>
      <p:sp>
        <p:nvSpPr>
          <p:cNvPr id="3" name="FLD_PresentationSubtitle"/>
          <p:cNvSpPr>
            <a:spLocks noGrp="1"/>
          </p:cNvSpPr>
          <p:nvPr>
            <p:ph type="subTitle" idx="1" hasCustomPrompt="1"/>
          </p:nvPr>
        </p:nvSpPr>
        <p:spPr bwMode="gray">
          <a:xfrm>
            <a:off x="475326" y="5845180"/>
            <a:ext cx="5620673"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pPr lvl="0"/>
            <a:r>
              <a:rPr lang="en-AU"/>
              <a:t>Subtitle here two lines max</a:t>
            </a:r>
          </a:p>
        </p:txBody>
      </p:sp>
      <p:sp>
        <p:nvSpPr>
          <p:cNvPr id="7" name="FLD_PresentationTitle"/>
          <p:cNvSpPr>
            <a:spLocks noGrp="1"/>
          </p:cNvSpPr>
          <p:nvPr>
            <p:ph type="title" hasCustomPrompt="1"/>
          </p:nvPr>
        </p:nvSpPr>
        <p:spPr>
          <a:xfrm>
            <a:off x="4210150" y="1530450"/>
            <a:ext cx="3780000" cy="3780000"/>
          </a:xfrm>
          <a:prstGeom prst="ellipse">
            <a:avLst/>
          </a:prstGeom>
          <a:ln w="25400">
            <a:solidFill>
              <a:schemeClr val="accent1"/>
            </a:solidFill>
          </a:ln>
        </p:spPr>
        <p:txBody>
          <a:bodyPr anchor="ctr" anchorCtr="0"/>
          <a:lstStyle>
            <a:lvl1pPr algn="ctr">
              <a:lnSpc>
                <a:spcPct val="97000"/>
              </a:lnSpc>
              <a:defRPr sz="3200" b="0"/>
            </a:lvl1pPr>
          </a:lstStyle>
          <a:p>
            <a:r>
              <a:rPr lang="en-AU"/>
              <a:t>Default Lowcode Platform Support Model Plan</a:t>
            </a:r>
          </a:p>
        </p:txBody>
      </p:sp>
      <p:sp>
        <p:nvSpPr>
          <p:cNvPr id="8" name="Date_DateCustomA"/>
          <p:cNvSpPr>
            <a:spLocks noGrp="1"/>
          </p:cNvSpPr>
          <p:nvPr>
            <p:ph type="dt" sz="half" idx="14"/>
          </p:nvPr>
        </p:nvSpPr>
        <p:spPr>
          <a:xfrm>
            <a:off x="469900" y="6544655"/>
            <a:ext cx="5626100" cy="143477"/>
          </a:xfrm>
          <a:prstGeom prst="rect">
            <a:avLst/>
          </a:prstGeom>
        </p:spPr>
        <p:txBody>
          <a:bodyPr lIns="0" tIns="0" rIns="0" bIns="0"/>
          <a:lstStyle>
            <a:lvl1pPr>
              <a:defRPr sz="1050">
                <a:solidFill>
                  <a:schemeClr val="tx1"/>
                </a:solidFill>
              </a:defRPr>
            </a:lvl1pPr>
          </a:lstStyle>
          <a:p>
            <a:r>
              <a:rPr lang="en-AU" dirty="0"/>
              <a:t>11 May 2020</a:t>
            </a:r>
          </a:p>
        </p:txBody>
      </p:sp>
      <p:sp>
        <p:nvSpPr>
          <p:cNvPr id="9" name="Text"/>
          <p:cNvSpPr>
            <a:spLocks noGrp="1"/>
          </p:cNvSpPr>
          <p:nvPr>
            <p:ph type="body" sz="quarter" idx="15" hasCustomPrompt="1"/>
          </p:nvPr>
        </p:nvSpPr>
        <p:spPr>
          <a:xfrm>
            <a:off x="469900" y="6383724"/>
            <a:ext cx="5626100" cy="174280"/>
          </a:xfrm>
        </p:spPr>
        <p:txBody>
          <a:bodyPr/>
          <a:lstStyle>
            <a:lvl1pPr>
              <a:defRPr sz="1050"/>
            </a:lvl1pPr>
          </a:lstStyle>
          <a:p>
            <a:pPr lvl="0"/>
            <a:r>
              <a:rPr lang="en-AU"/>
              <a:t>Click to add name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08589" y="6344060"/>
            <a:ext cx="1343340" cy="221256"/>
          </a:xfrm>
          <a:prstGeom prst="rect">
            <a:avLst/>
          </a:prstGeom>
        </p:spPr>
      </p:pic>
    </p:spTree>
    <p:extLst>
      <p:ext uri="{BB962C8B-B14F-4D97-AF65-F5344CB8AC3E}">
        <p14:creationId xmlns:p14="http://schemas.microsoft.com/office/powerpoint/2010/main" val="936211356"/>
      </p:ext>
    </p:extLst>
  </p:cSld>
  <p:clrMapOvr>
    <a:masterClrMapping/>
  </p:clrMapOvr>
  <p:transition>
    <p:fade/>
  </p:transition>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0213"/>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3" name="Text Placeholder 2"/>
          <p:cNvSpPr>
            <a:spLocks noGrp="1"/>
          </p:cNvSpPr>
          <p:nvPr>
            <p:ph type="body" idx="1"/>
          </p:nvPr>
        </p:nvSpPr>
        <p:spPr bwMode="gray">
          <a:xfrm>
            <a:off x="469899" y="3423545"/>
            <a:ext cx="10418235"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0A07528E-6181-41FE-9C16-A5EEB511B9FB}"/>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9" name="TextBox 8">
            <a:extLst>
              <a:ext uri="{FF2B5EF4-FFF2-40B4-BE49-F238E27FC236}">
                <a16:creationId xmlns:a16="http://schemas.microsoft.com/office/drawing/2014/main" id="{88B2963A-B79C-48BD-9451-C072FCD25005}"/>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0" name="Copyright">
            <a:extLst>
              <a:ext uri="{FF2B5EF4-FFF2-40B4-BE49-F238E27FC236}">
                <a16:creationId xmlns:a16="http://schemas.microsoft.com/office/drawing/2014/main" id="{F3A4A308-4BF1-4828-A538-6311E537E542}"/>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383817300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899AF5AD-6AA6-468C-BE1A-2FE170CAB48C}"/>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9" name="TextBox 8">
            <a:extLst>
              <a:ext uri="{FF2B5EF4-FFF2-40B4-BE49-F238E27FC236}">
                <a16:creationId xmlns:a16="http://schemas.microsoft.com/office/drawing/2014/main" id="{7AC27CD7-D502-4058-8C8C-8554931D3EAD}"/>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0" name="Copyright">
            <a:extLst>
              <a:ext uri="{FF2B5EF4-FFF2-40B4-BE49-F238E27FC236}">
                <a16:creationId xmlns:a16="http://schemas.microsoft.com/office/drawing/2014/main" id="{24FAB16C-BA6B-4791-AEC7-185AEA9B770B}"/>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129339439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3"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E7522F69-159B-4786-B83C-5861CC7C1615}"/>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5793628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F592AC73-E290-4F69-9409-63AD50BE6C91}"/>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9" name="TextBox 8">
            <a:extLst>
              <a:ext uri="{FF2B5EF4-FFF2-40B4-BE49-F238E27FC236}">
                <a16:creationId xmlns:a16="http://schemas.microsoft.com/office/drawing/2014/main" id="{B7ECB69B-E560-449D-A258-601F7F9CCB76}"/>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0" name="Copyright">
            <a:extLst>
              <a:ext uri="{FF2B5EF4-FFF2-40B4-BE49-F238E27FC236}">
                <a16:creationId xmlns:a16="http://schemas.microsoft.com/office/drawing/2014/main" id="{0CF324EF-2B78-4BA3-B9C0-63C3C734D765}"/>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9055587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166F72A2-847C-40F1-B04D-DEF7B391B147}"/>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9" name="TextBox 8">
            <a:extLst>
              <a:ext uri="{FF2B5EF4-FFF2-40B4-BE49-F238E27FC236}">
                <a16:creationId xmlns:a16="http://schemas.microsoft.com/office/drawing/2014/main" id="{5A200036-57C8-4BB5-8FD0-422DEEE233BF}"/>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0" name="Copyright">
            <a:extLst>
              <a:ext uri="{FF2B5EF4-FFF2-40B4-BE49-F238E27FC236}">
                <a16:creationId xmlns:a16="http://schemas.microsoft.com/office/drawing/2014/main" id="{D3FE04FE-C7D7-4B8B-AC8B-51F52745C820}"/>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33306446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69901" y="1705668"/>
            <a:ext cx="10418233"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AU" noProof="0"/>
              <a:t>Click to edit Master title style</a:t>
            </a:r>
          </a:p>
        </p:txBody>
      </p:sp>
      <p:sp>
        <p:nvSpPr>
          <p:cNvPr id="3" name="Text Placeholder 2"/>
          <p:cNvSpPr>
            <a:spLocks noGrp="1"/>
          </p:cNvSpPr>
          <p:nvPr>
            <p:ph type="body" idx="1"/>
          </p:nvPr>
        </p:nvSpPr>
        <p:spPr bwMode="gray">
          <a:xfrm>
            <a:off x="469900"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AU" noProof="0"/>
              <a:t>Click to edit Master text styles</a:t>
            </a:r>
            <a:endParaRPr lang="en-AU"/>
          </a:p>
        </p:txBody>
      </p:sp>
    </p:spTree>
    <p:extLst>
      <p:ext uri="{BB962C8B-B14F-4D97-AF65-F5344CB8AC3E}">
        <p14:creationId xmlns:p14="http://schemas.microsoft.com/office/powerpoint/2010/main" val="99841613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7" name="TextBox 6">
            <a:extLst>
              <a:ext uri="{FF2B5EF4-FFF2-40B4-BE49-F238E27FC236}">
                <a16:creationId xmlns:a16="http://schemas.microsoft.com/office/drawing/2014/main" id="{0899961D-F5F7-4707-A00A-A3181A05CEC3}"/>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8" name="TextBox 7">
            <a:extLst>
              <a:ext uri="{FF2B5EF4-FFF2-40B4-BE49-F238E27FC236}">
                <a16:creationId xmlns:a16="http://schemas.microsoft.com/office/drawing/2014/main" id="{5316B568-081B-409B-A8CD-9BBA1560A875}"/>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0" name="Copyright">
            <a:extLst>
              <a:ext uri="{FF2B5EF4-FFF2-40B4-BE49-F238E27FC236}">
                <a16:creationId xmlns:a16="http://schemas.microsoft.com/office/drawing/2014/main" id="{CFBA7329-41B9-48D2-B2E6-8D1BBC513E3C}"/>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407933944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7" name="TextBox 6">
            <a:extLst>
              <a:ext uri="{FF2B5EF4-FFF2-40B4-BE49-F238E27FC236}">
                <a16:creationId xmlns:a16="http://schemas.microsoft.com/office/drawing/2014/main" id="{4CEDC52D-78BF-442B-8115-08DF2135498C}"/>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8" name="TextBox 7">
            <a:extLst>
              <a:ext uri="{FF2B5EF4-FFF2-40B4-BE49-F238E27FC236}">
                <a16:creationId xmlns:a16="http://schemas.microsoft.com/office/drawing/2014/main" id="{318813A4-0500-44A1-82D8-DACA62E0C588}"/>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0FB58672-F2DA-4D93-8F72-3BE4DA99DCFF}"/>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227164368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02920" y="320040"/>
            <a:ext cx="11252200" cy="698501"/>
          </a:xfrm>
          <a:prstGeom prst="rect">
            <a:avLst/>
          </a:prstGeom>
        </p:spPr>
        <p:txBody>
          <a:bodyPr vert="horz" lIns="0" tIns="0" rIns="0" bIns="0" rtlCol="0" anchor="t" anchorCtr="0">
            <a:noAutofit/>
          </a:bodyPr>
          <a:lstStyle>
            <a:lvl1pPr>
              <a:defRPr sz="2100"/>
            </a:lvl1pPr>
          </a:lstStyle>
          <a:p>
            <a:r>
              <a:rPr lang="en-US" noProof="0" dirty="0"/>
              <a:t>Click to edit Master title style</a:t>
            </a:r>
          </a:p>
        </p:txBody>
      </p:sp>
    </p:spTree>
    <p:extLst>
      <p:ext uri="{BB962C8B-B14F-4D97-AF65-F5344CB8AC3E}">
        <p14:creationId xmlns:p14="http://schemas.microsoft.com/office/powerpoint/2010/main" val="1393912191"/>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7" name="TextBox 6">
            <a:extLst>
              <a:ext uri="{FF2B5EF4-FFF2-40B4-BE49-F238E27FC236}">
                <a16:creationId xmlns:a16="http://schemas.microsoft.com/office/drawing/2014/main" id="{02259CA8-BFDC-431A-A9EE-765190176DCD}"/>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8" name="TextBox 7">
            <a:extLst>
              <a:ext uri="{FF2B5EF4-FFF2-40B4-BE49-F238E27FC236}">
                <a16:creationId xmlns:a16="http://schemas.microsoft.com/office/drawing/2014/main" id="{3E6318A7-F21C-4E41-B835-7D869A51DFC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DC20CBFC-3880-4FD4-BDFE-52B7DDCF34FD}"/>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a:t>
            </a:r>
          </a:p>
        </p:txBody>
      </p:sp>
    </p:spTree>
    <p:extLst>
      <p:ext uri="{BB962C8B-B14F-4D97-AF65-F5344CB8AC3E}">
        <p14:creationId xmlns:p14="http://schemas.microsoft.com/office/powerpoint/2010/main" val="356794080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_Key statement teal">
    <p:bg>
      <p:bgPr>
        <a:solidFill>
          <a:schemeClr val="accent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3E6318A7-F21C-4E41-B835-7D869A51DFC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DC20CBFC-3880-4FD4-BDFE-52B7DDCF34FD}"/>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297604872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3"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7" name="TextBox 6">
            <a:extLst>
              <a:ext uri="{FF2B5EF4-FFF2-40B4-BE49-F238E27FC236}">
                <a16:creationId xmlns:a16="http://schemas.microsoft.com/office/drawing/2014/main" id="{211787C7-621E-4546-946E-8CD3F374126A}"/>
              </a:ext>
            </a:extLst>
          </p:cNvPr>
          <p:cNvSpPr txBox="1"/>
          <p:nvPr userDrawn="1"/>
        </p:nvSpPr>
        <p:spPr>
          <a:xfrm>
            <a:off x="6336000" y="6682281"/>
            <a:ext cx="4896560" cy="100027"/>
          </a:xfrm>
          <a:prstGeom prst="rect">
            <a:avLst/>
          </a:prstGeom>
          <a:noFill/>
        </p:spPr>
        <p:txBody>
          <a:bodyPr wrap="square" lIns="0" tIns="0" rIns="0" bIns="0" rtlCol="0">
            <a:spAutoFit/>
          </a:bodyPr>
          <a:lstStyle/>
          <a:p>
            <a:pPr algn="r"/>
            <a:r>
              <a:rPr lang="en-AU" sz="650" dirty="0">
                <a:solidFill>
                  <a:schemeClr val="bg1"/>
                </a:solidFill>
              </a:rPr>
              <a:t>Client | Low-Code Platform Support Model</a:t>
            </a:r>
          </a:p>
        </p:txBody>
      </p:sp>
      <p:sp>
        <p:nvSpPr>
          <p:cNvPr id="8" name="TextBox 7">
            <a:extLst>
              <a:ext uri="{FF2B5EF4-FFF2-40B4-BE49-F238E27FC236}">
                <a16:creationId xmlns:a16="http://schemas.microsoft.com/office/drawing/2014/main" id="{BAA977D2-F187-47C8-B8FE-9B90767F4DAE}"/>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F27C04BF-58AA-4DAC-BE1D-FA412A14F20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61150428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7" name="Text Placeholder 3"/>
          <p:cNvSpPr>
            <a:spLocks noGrp="1"/>
          </p:cNvSpPr>
          <p:nvPr>
            <p:ph type="body" sz="quarter" idx="10"/>
          </p:nvPr>
        </p:nvSpPr>
        <p:spPr>
          <a:xfrm>
            <a:off x="469900" y="1590675"/>
            <a:ext cx="9029604" cy="4708525"/>
          </a:xfrm>
          <a:prstGeom prst="rect">
            <a:avLst/>
          </a:prstGeom>
        </p:spPr>
        <p:txBody>
          <a:bodyPr>
            <a:noAutofit/>
          </a:bodyPr>
          <a:lstStyle>
            <a:lvl1pPr>
              <a:spcBef>
                <a:spcPts val="4800"/>
              </a:spcBef>
              <a:defRPr sz="2800">
                <a:solidFill>
                  <a:schemeClr val="tx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Tree>
    <p:extLst>
      <p:ext uri="{BB962C8B-B14F-4D97-AF65-F5344CB8AC3E}">
        <p14:creationId xmlns:p14="http://schemas.microsoft.com/office/powerpoint/2010/main" val="13758312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89472547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5" name="Picture Placeholder 9"/>
          <p:cNvSpPr>
            <a:spLocks noGrp="1"/>
          </p:cNvSpPr>
          <p:nvPr>
            <p:ph type="pic" sz="quarter" idx="15"/>
          </p:nvPr>
        </p:nvSpPr>
        <p:spPr>
          <a:xfrm>
            <a:off x="5604867" y="1700213"/>
            <a:ext cx="6117233" cy="4598988"/>
          </a:xfrm>
        </p:spPr>
        <p:txBody>
          <a:bodyPr/>
          <a:lstStyle/>
          <a:p>
            <a:r>
              <a:rPr lang="en-AU" noProof="0" dirty="0"/>
              <a:t>Click icon to add picture</a:t>
            </a:r>
          </a:p>
        </p:txBody>
      </p:sp>
      <p:sp>
        <p:nvSpPr>
          <p:cNvPr id="6" name="Content Placeholder 3"/>
          <p:cNvSpPr>
            <a:spLocks noGrp="1"/>
          </p:cNvSpPr>
          <p:nvPr>
            <p:ph sz="quarter" idx="10"/>
          </p:nvPr>
        </p:nvSpPr>
        <p:spPr>
          <a:xfrm>
            <a:off x="469900" y="1665290"/>
            <a:ext cx="4333663" cy="4633911"/>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290665968"/>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lang="en-AU" sz="1600" b="0" kern="1200" dirty="0">
                <a:solidFill>
                  <a:srgbClr val="575757"/>
                </a:solidFill>
                <a:latin typeface="+mn-lt"/>
                <a:ea typeface="+mn-ea"/>
                <a:cs typeface="+mn-cs"/>
              </a:defRPr>
            </a:lvl1pPr>
          </a:lstStyle>
          <a:p>
            <a:pPr marL="0" lvl="0" indent="0" algn="l" defTabSz="1219170" rtl="0" eaLnBrk="1" latinLnBrk="0" hangingPunct="1">
              <a:spcBef>
                <a:spcPts val="0"/>
              </a:spcBef>
              <a:spcAft>
                <a:spcPts val="1333"/>
              </a:spcAft>
              <a:buSzPct val="100000"/>
              <a:buFont typeface="Arial" panose="020B0604020202020204" pitchFamily="34" charset="0"/>
              <a:buNone/>
            </a:pPr>
            <a:r>
              <a:rPr lang="en-AU" noProof="0"/>
              <a:t>Click to add subtitle</a:t>
            </a:r>
            <a:endParaRPr lang="en-AU"/>
          </a:p>
        </p:txBody>
      </p:sp>
      <p:sp>
        <p:nvSpPr>
          <p:cNvPr id="2" name="Title 1">
            <a:extLst>
              <a:ext uri="{FF2B5EF4-FFF2-40B4-BE49-F238E27FC236}">
                <a16:creationId xmlns:a16="http://schemas.microsoft.com/office/drawing/2014/main" id="{A2E01E68-7AB9-4EB3-9DCA-70E2021D744F}"/>
              </a:ext>
            </a:extLst>
          </p:cNvPr>
          <p:cNvSpPr>
            <a:spLocks noGrp="1"/>
          </p:cNvSpPr>
          <p:nvPr>
            <p:ph type="title"/>
          </p:nvPr>
        </p:nvSpPr>
        <p:spPr>
          <a:xfrm>
            <a:off x="469900" y="402587"/>
            <a:ext cx="11252200" cy="334102"/>
          </a:xfrm>
        </p:spPr>
        <p:txBody>
          <a:bodyPr/>
          <a:lstStyle>
            <a:lvl1pPr>
              <a:defRPr b="1"/>
            </a:lvl1pPr>
          </a:lstStyle>
          <a:p>
            <a:r>
              <a:rPr lang="en-US"/>
              <a:t>Click to edit Master title style</a:t>
            </a:r>
            <a:endParaRPr lang="en-AU"/>
          </a:p>
        </p:txBody>
      </p:sp>
    </p:spTree>
    <p:extLst>
      <p:ext uri="{BB962C8B-B14F-4D97-AF65-F5344CB8AC3E}">
        <p14:creationId xmlns:p14="http://schemas.microsoft.com/office/powerpoint/2010/main" val="7976668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505325737"/>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4581"/>
            <a:ext cx="11252200" cy="3928209"/>
          </a:xfrm>
          <a:prstGeom prst="rect">
            <a:avLst/>
          </a:prstGeom>
        </p:spPr>
        <p:txBody>
          <a:bodyPr/>
          <a:lstStyle/>
          <a:p>
            <a:r>
              <a:rPr lang="en-AU" noProof="0" dirty="0"/>
              <a:t>Click icon to add chart</a:t>
            </a:r>
          </a:p>
        </p:txBody>
      </p:sp>
      <p:sp>
        <p:nvSpPr>
          <p:cNvPr id="18" name="Text Placeholder 8"/>
          <p:cNvSpPr>
            <a:spLocks noGrp="1"/>
          </p:cNvSpPr>
          <p:nvPr>
            <p:ph type="body" sz="quarter" idx="18"/>
          </p:nvPr>
        </p:nvSpPr>
        <p:spPr>
          <a:xfrm>
            <a:off x="468000" y="1659816"/>
            <a:ext cx="11252200" cy="357187"/>
          </a:xfrm>
        </p:spPr>
        <p:txBody>
          <a:bodyPr/>
          <a:lstStyle/>
          <a:p>
            <a:pPr lvl="0"/>
            <a:r>
              <a:rPr lang="en-AU" noProof="0"/>
              <a:t>Click to edit Master text styles</a:t>
            </a:r>
            <a:endParaRPr lang="en-AU"/>
          </a:p>
        </p:txBody>
      </p:sp>
      <p:sp>
        <p:nvSpPr>
          <p:cNvPr id="1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AU" noProof="0"/>
              <a:t>Click to edit Master text styles</a:t>
            </a:r>
            <a:endParaRPr lang="en-AU"/>
          </a:p>
        </p:txBody>
      </p:sp>
      <p:sp>
        <p:nvSpPr>
          <p:cNvPr id="7"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8"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422804970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468000" y="2051999"/>
            <a:ext cx="3600000" cy="3930791"/>
          </a:xfrm>
          <a:prstGeom prst="rect">
            <a:avLst/>
          </a:prstGeom>
        </p:spPr>
        <p:txBody>
          <a:bodyPr/>
          <a:lstStyle/>
          <a:p>
            <a:r>
              <a:rPr lang="en-AU" noProof="0" dirty="0"/>
              <a:t>Click icon to add chart</a:t>
            </a:r>
          </a:p>
        </p:txBody>
      </p:sp>
      <p:sp>
        <p:nvSpPr>
          <p:cNvPr id="18" name="Text Placeholder 8"/>
          <p:cNvSpPr>
            <a:spLocks noGrp="1"/>
          </p:cNvSpPr>
          <p:nvPr>
            <p:ph type="body" sz="quarter" idx="18"/>
          </p:nvPr>
        </p:nvSpPr>
        <p:spPr>
          <a:xfrm>
            <a:off x="468000" y="1665289"/>
            <a:ext cx="3600000" cy="392112"/>
          </a:xfrm>
        </p:spPr>
        <p:txBody>
          <a:bodyPr/>
          <a:lstStyle/>
          <a:p>
            <a:pPr lvl="0"/>
            <a:r>
              <a:rPr lang="en-AU" noProof="0"/>
              <a:t>Click to edit Master text styles</a:t>
            </a:r>
            <a:endParaRPr lang="en-AU"/>
          </a:p>
        </p:txBody>
      </p:sp>
      <p:sp>
        <p:nvSpPr>
          <p:cNvPr id="7" name="Chart Placeholder 3"/>
          <p:cNvSpPr>
            <a:spLocks noGrp="1"/>
          </p:cNvSpPr>
          <p:nvPr>
            <p:ph type="chart" sz="quarter" idx="19"/>
          </p:nvPr>
        </p:nvSpPr>
        <p:spPr>
          <a:xfrm>
            <a:off x="4296000" y="2051998"/>
            <a:ext cx="3600000" cy="3930791"/>
          </a:xfrm>
          <a:prstGeom prst="rect">
            <a:avLst/>
          </a:prstGeom>
        </p:spPr>
        <p:txBody>
          <a:bodyPr/>
          <a:lstStyle/>
          <a:p>
            <a:r>
              <a:rPr lang="en-AU" noProof="0" dirty="0"/>
              <a:t>Click icon to add chart</a:t>
            </a:r>
          </a:p>
        </p:txBody>
      </p:sp>
      <p:sp>
        <p:nvSpPr>
          <p:cNvPr id="8" name="Text Placeholder 8"/>
          <p:cNvSpPr>
            <a:spLocks noGrp="1"/>
          </p:cNvSpPr>
          <p:nvPr>
            <p:ph type="body" sz="quarter" idx="20"/>
          </p:nvPr>
        </p:nvSpPr>
        <p:spPr>
          <a:xfrm>
            <a:off x="4296003" y="1665288"/>
            <a:ext cx="3600000" cy="392112"/>
          </a:xfrm>
        </p:spPr>
        <p:txBody>
          <a:bodyPr/>
          <a:lstStyle/>
          <a:p>
            <a:pPr lvl="0"/>
            <a:r>
              <a:rPr lang="en-AU" noProof="0"/>
              <a:t>Click to edit Master text styles</a:t>
            </a:r>
            <a:endParaRPr lang="en-AU"/>
          </a:p>
        </p:txBody>
      </p:sp>
      <p:sp>
        <p:nvSpPr>
          <p:cNvPr id="9" name="Chart Placeholder 3"/>
          <p:cNvSpPr>
            <a:spLocks noGrp="1"/>
          </p:cNvSpPr>
          <p:nvPr>
            <p:ph type="chart" sz="quarter" idx="21"/>
          </p:nvPr>
        </p:nvSpPr>
        <p:spPr>
          <a:xfrm>
            <a:off x="8086960" y="2051999"/>
            <a:ext cx="3600000" cy="3930791"/>
          </a:xfrm>
          <a:prstGeom prst="rect">
            <a:avLst/>
          </a:prstGeom>
        </p:spPr>
        <p:txBody>
          <a:bodyPr/>
          <a:lstStyle/>
          <a:p>
            <a:r>
              <a:rPr lang="en-AU" noProof="0" dirty="0"/>
              <a:t>Click icon to add chart</a:t>
            </a:r>
          </a:p>
        </p:txBody>
      </p:sp>
      <p:sp>
        <p:nvSpPr>
          <p:cNvPr id="10" name="Text Placeholder 8"/>
          <p:cNvSpPr>
            <a:spLocks noGrp="1"/>
          </p:cNvSpPr>
          <p:nvPr>
            <p:ph type="body" sz="quarter" idx="22"/>
          </p:nvPr>
        </p:nvSpPr>
        <p:spPr>
          <a:xfrm>
            <a:off x="8086959" y="1659145"/>
            <a:ext cx="3600000" cy="398256"/>
          </a:xfrm>
        </p:spPr>
        <p:txBody>
          <a:bodyPr/>
          <a:lstStyle/>
          <a:p>
            <a:pPr lvl="0"/>
            <a:r>
              <a:rPr lang="en-AU" noProof="0"/>
              <a:t>Click to edit Master text styles</a:t>
            </a:r>
            <a:endParaRPr lang="en-AU"/>
          </a:p>
        </p:txBody>
      </p:sp>
      <p:sp>
        <p:nvSpPr>
          <p:cNvPr id="11"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AU" noProof="0"/>
              <a:t>Click to edit Master text styles</a:t>
            </a:r>
            <a:endParaRPr lang="en-AU"/>
          </a:p>
        </p:txBody>
      </p:sp>
      <p:sp>
        <p:nvSpPr>
          <p:cNvPr id="13"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4"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41457475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8344098"/>
      </p:ext>
    </p:extLst>
  </p:cSld>
  <p:clrMapOvr>
    <a:masterClrMapping/>
  </p:clrMapOvr>
  <p:transition>
    <p:fade/>
  </p:transition>
  <p:hf hd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603432771"/>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11" name="Content Placeholder 3"/>
          <p:cNvSpPr>
            <a:spLocks noGrp="1"/>
          </p:cNvSpPr>
          <p:nvPr>
            <p:ph sz="quarter" idx="10"/>
          </p:nvPr>
        </p:nvSpPr>
        <p:spPr>
          <a:xfrm>
            <a:off x="4699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3" name="Content Placeholder 3"/>
          <p:cNvSpPr>
            <a:spLocks noGrp="1"/>
          </p:cNvSpPr>
          <p:nvPr>
            <p:ph sz="quarter" idx="20"/>
          </p:nvPr>
        </p:nvSpPr>
        <p:spPr>
          <a:xfrm>
            <a:off x="6394100" y="1665288"/>
            <a:ext cx="5328000" cy="4633912"/>
          </a:xfrm>
          <a:prstGeom prst="rect">
            <a:avLst/>
          </a:prstGeom>
        </p:spPr>
        <p:txBody>
          <a:bodyPr>
            <a:noAutofit/>
          </a:bodyPr>
          <a:lstStyle>
            <a:lvl1pPr>
              <a:tabLst>
                <a:tab pos="6705432" algn="r"/>
              </a:tabLst>
              <a:defRPr sz="1600"/>
            </a:lvl1pPr>
            <a:lvl2pPr>
              <a:tabLst>
                <a:tab pos="6705432" algn="r"/>
              </a:tabLst>
              <a:defRPr sz="1600"/>
            </a:lvl2pPr>
            <a:lvl3pPr>
              <a:tabLst>
                <a:tab pos="6705432" algn="r"/>
              </a:tabLst>
              <a:defRPr sz="1600"/>
            </a:lvl3pPr>
            <a:lvl4pPr>
              <a:tabLst>
                <a:tab pos="6705432" algn="r"/>
              </a:tabLst>
              <a:defRPr sz="1600"/>
            </a:lvl4pPr>
            <a:lvl5pPr>
              <a:tabLst>
                <a:tab pos="6705432" algn="r"/>
              </a:tabLst>
              <a:defRPr sz="1000" baseline="0"/>
            </a:lvl5pPr>
            <a:lvl6pPr>
              <a:defRPr sz="2133"/>
            </a:lvl6pPr>
            <a:lvl7pPr>
              <a:defRPr sz="2133"/>
            </a:lvl7pPr>
            <a:lvl8pPr>
              <a:defRPr sz="2133"/>
            </a:lvl8pPr>
            <a:lvl9pPr>
              <a:defRPr sz="2133"/>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10229716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69900" y="1665288"/>
            <a:ext cx="5480400" cy="4317502"/>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3" name="Chart Placeholder 2"/>
          <p:cNvSpPr>
            <a:spLocks noGrp="1"/>
          </p:cNvSpPr>
          <p:nvPr>
            <p:ph type="chart" sz="quarter" idx="21"/>
          </p:nvPr>
        </p:nvSpPr>
        <p:spPr>
          <a:xfrm>
            <a:off x="6239584" y="2125013"/>
            <a:ext cx="5482516" cy="3857777"/>
          </a:xfrm>
        </p:spPr>
        <p:txBody>
          <a:bodyPr>
            <a:noAutofit/>
          </a:bodyPr>
          <a:lstStyle/>
          <a:p>
            <a:r>
              <a:rPr lang="en-AU" noProof="0" dirty="0"/>
              <a:t>Click icon to add chart</a:t>
            </a:r>
          </a:p>
        </p:txBody>
      </p:sp>
      <p:sp>
        <p:nvSpPr>
          <p:cNvPr id="6" name="Text Placeholder 5"/>
          <p:cNvSpPr>
            <a:spLocks noGrp="1"/>
          </p:cNvSpPr>
          <p:nvPr>
            <p:ph type="body" sz="quarter" idx="22"/>
          </p:nvPr>
        </p:nvSpPr>
        <p:spPr>
          <a:xfrm>
            <a:off x="6239584" y="1655763"/>
            <a:ext cx="5482516" cy="420687"/>
          </a:xfrm>
        </p:spPr>
        <p:txBody>
          <a:bodyPr>
            <a:noAutofit/>
          </a:bodyPr>
          <a:lstStyle/>
          <a:p>
            <a:pPr lvl="0"/>
            <a:r>
              <a:rPr lang="en-AU" noProof="0"/>
              <a:t>Click to edit Master text styles</a:t>
            </a:r>
            <a:endParaRPr lang="en-AU"/>
          </a:p>
        </p:txBody>
      </p:sp>
      <p:sp>
        <p:nvSpPr>
          <p:cNvPr id="9"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AU" noProof="0"/>
              <a:t>Click to edit Master text styles</a:t>
            </a:r>
            <a:endParaRPr lang="en-AU"/>
          </a:p>
        </p:txBody>
      </p:sp>
      <p:sp>
        <p:nvSpPr>
          <p:cNvPr id="12"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5429124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239584" y="2125013"/>
            <a:ext cx="5482516" cy="3857777"/>
          </a:xfrm>
        </p:spPr>
        <p:txBody>
          <a:bodyPr>
            <a:noAutofit/>
          </a:bodyPr>
          <a:lstStyle/>
          <a:p>
            <a:r>
              <a:rPr lang="en-AU" noProof="0" dirty="0"/>
              <a:t>Click icon to add chart</a:t>
            </a:r>
          </a:p>
        </p:txBody>
      </p:sp>
      <p:sp>
        <p:nvSpPr>
          <p:cNvPr id="6" name="Text Placeholder 5"/>
          <p:cNvSpPr>
            <a:spLocks noGrp="1"/>
          </p:cNvSpPr>
          <p:nvPr>
            <p:ph type="body" sz="quarter" idx="22"/>
          </p:nvPr>
        </p:nvSpPr>
        <p:spPr>
          <a:xfrm>
            <a:off x="6239585" y="1654028"/>
            <a:ext cx="5482516" cy="420687"/>
          </a:xfrm>
        </p:spPr>
        <p:txBody>
          <a:bodyPr>
            <a:noAutofit/>
          </a:bodyPr>
          <a:lstStyle/>
          <a:p>
            <a:pPr lvl="0"/>
            <a:r>
              <a:rPr lang="en-AU" noProof="0"/>
              <a:t>Click to edit Master text styles</a:t>
            </a:r>
            <a:endParaRPr lang="en-AU"/>
          </a:p>
        </p:txBody>
      </p:sp>
      <p:sp>
        <p:nvSpPr>
          <p:cNvPr id="9" name="Chart Placeholder 2"/>
          <p:cNvSpPr>
            <a:spLocks noGrp="1"/>
          </p:cNvSpPr>
          <p:nvPr>
            <p:ph type="chart" sz="quarter" idx="24"/>
          </p:nvPr>
        </p:nvSpPr>
        <p:spPr>
          <a:xfrm>
            <a:off x="469900" y="2125013"/>
            <a:ext cx="5482517" cy="3857777"/>
          </a:xfrm>
        </p:spPr>
        <p:txBody>
          <a:bodyPr>
            <a:noAutofit/>
          </a:bodyPr>
          <a:lstStyle/>
          <a:p>
            <a:r>
              <a:rPr lang="en-AU" noProof="0" dirty="0"/>
              <a:t>Click icon to add chart</a:t>
            </a:r>
          </a:p>
        </p:txBody>
      </p:sp>
      <p:sp>
        <p:nvSpPr>
          <p:cNvPr id="12" name="Text Placeholder 5"/>
          <p:cNvSpPr>
            <a:spLocks noGrp="1"/>
          </p:cNvSpPr>
          <p:nvPr>
            <p:ph type="body" sz="quarter" idx="25"/>
          </p:nvPr>
        </p:nvSpPr>
        <p:spPr>
          <a:xfrm>
            <a:off x="469898" y="1665288"/>
            <a:ext cx="5482517" cy="409427"/>
          </a:xfrm>
        </p:spPr>
        <p:txBody>
          <a:bodyPr>
            <a:noAutofit/>
          </a:bodyPr>
          <a:lstStyle/>
          <a:p>
            <a:pPr lvl="0"/>
            <a:r>
              <a:rPr lang="en-AU" noProof="0"/>
              <a:t>Click to edit Master text styles</a:t>
            </a:r>
            <a:endParaRPr lang="en-AU"/>
          </a:p>
        </p:txBody>
      </p:sp>
      <p:sp>
        <p:nvSpPr>
          <p:cNvPr id="14" name="Text Placeholder 7"/>
          <p:cNvSpPr>
            <a:spLocks noGrp="1"/>
          </p:cNvSpPr>
          <p:nvPr>
            <p:ph type="body" sz="quarter" idx="23"/>
          </p:nvPr>
        </p:nvSpPr>
        <p:spPr>
          <a:xfrm>
            <a:off x="468000" y="5982790"/>
            <a:ext cx="11252201" cy="316411"/>
          </a:xfrm>
        </p:spPr>
        <p:txBody>
          <a:bodyPr>
            <a:noAutofit/>
          </a:bodyPr>
          <a:lstStyle>
            <a:lvl1pPr>
              <a:spcAft>
                <a:spcPts val="0"/>
              </a:spcAft>
              <a:defRPr sz="900"/>
            </a:lvl1pPr>
          </a:lstStyle>
          <a:p>
            <a:pPr lvl="0"/>
            <a:r>
              <a:rPr lang="en-AU" noProof="0"/>
              <a:t>Click to edit Master text styles</a:t>
            </a:r>
            <a:endParaRPr lang="en-AU"/>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3752250623"/>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469900" y="1665289"/>
            <a:ext cx="4431857" cy="4633913"/>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8" name="Content Placeholder 3"/>
          <p:cNvSpPr>
            <a:spLocks noGrp="1"/>
          </p:cNvSpPr>
          <p:nvPr>
            <p:ph sz="quarter" idx="16"/>
          </p:nvPr>
        </p:nvSpPr>
        <p:spPr>
          <a:xfrm>
            <a:off x="5482100" y="1700213"/>
            <a:ext cx="6240000" cy="4598989"/>
          </a:xfrm>
          <a:prstGeom prst="rect">
            <a:avLst/>
          </a:prstGeom>
        </p:spPr>
        <p:txBody>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650401188"/>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6" name="Content Placeholder 3"/>
          <p:cNvSpPr>
            <a:spLocks noGrp="1"/>
          </p:cNvSpPr>
          <p:nvPr>
            <p:ph sz="quarter" idx="10"/>
          </p:nvPr>
        </p:nvSpPr>
        <p:spPr>
          <a:xfrm>
            <a:off x="7455116" y="1626099"/>
            <a:ext cx="4266983" cy="4673101"/>
          </a:xfrm>
          <a:prstGeom prst="rect">
            <a:avLst/>
          </a:prstGeom>
        </p:spPr>
        <p:txBody>
          <a:bodyPr>
            <a:noAutofit/>
          </a:bodyPr>
          <a:lstStyle>
            <a:lvl1pPr>
              <a:tabLst>
                <a:tab pos="6705432" algn="r"/>
              </a:tabLst>
              <a:defRPr sz="2400">
                <a:solidFill>
                  <a:schemeClr val="accent3"/>
                </a:solidFill>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p:txBody>
      </p:sp>
      <p:sp>
        <p:nvSpPr>
          <p:cNvPr id="8" name="Content Placeholder 3"/>
          <p:cNvSpPr>
            <a:spLocks noGrp="1"/>
          </p:cNvSpPr>
          <p:nvPr>
            <p:ph sz="quarter" idx="16"/>
          </p:nvPr>
        </p:nvSpPr>
        <p:spPr>
          <a:xfrm>
            <a:off x="469900" y="1665288"/>
            <a:ext cx="6660866" cy="4633913"/>
          </a:xfrm>
          <a:prstGeom prst="rect">
            <a:avLst/>
          </a:prstGeom>
        </p:spPr>
        <p:txBody>
          <a:bodyPr>
            <a:noAutofit/>
          </a:bodyPr>
          <a:lstStyle>
            <a:lvl1pPr>
              <a:tabLst>
                <a:tab pos="6705432" algn="r"/>
              </a:tabLst>
              <a:defRPr/>
            </a:lvl1pPr>
            <a:lvl2pPr>
              <a:tabLst>
                <a:tab pos="6705432" algn="r"/>
              </a:tabLst>
              <a:defRPr/>
            </a:lvl2pPr>
            <a:lvl3pPr>
              <a:tabLst>
                <a:tab pos="6705432" algn="r"/>
              </a:tabLst>
              <a:defRPr/>
            </a:lvl3pPr>
            <a:lvl4pPr>
              <a:tabLst>
                <a:tab pos="6705432" algn="r"/>
              </a:tabLst>
              <a:defRPr/>
            </a:lvl4pPr>
            <a:lvl5pPr>
              <a:tabLst>
                <a:tab pos="6705432" algn="r"/>
              </a:tabLst>
              <a:defRPr baseline="0"/>
            </a:lvl5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1"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90415057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4" name="Picture Placeholder 6"/>
          <p:cNvSpPr>
            <a:spLocks noGrp="1"/>
          </p:cNvSpPr>
          <p:nvPr>
            <p:ph type="pic" sz="quarter" idx="13"/>
          </p:nvPr>
        </p:nvSpPr>
        <p:spPr>
          <a:xfrm>
            <a:off x="488742" y="1700213"/>
            <a:ext cx="2664000" cy="1260000"/>
          </a:xfrm>
        </p:spPr>
        <p:txBody>
          <a:bodyPr lIns="0" tIns="0" rIns="0" bIns="0">
            <a:noAutofit/>
          </a:bodyPr>
          <a:lstStyle/>
          <a:p>
            <a:r>
              <a:rPr lang="en-AU" noProof="0" dirty="0"/>
              <a:t>Click icon to add picture</a:t>
            </a:r>
          </a:p>
        </p:txBody>
      </p:sp>
      <p:sp>
        <p:nvSpPr>
          <p:cNvPr id="5" name="Picture Placeholder 6"/>
          <p:cNvSpPr>
            <a:spLocks noGrp="1"/>
          </p:cNvSpPr>
          <p:nvPr>
            <p:ph type="pic" sz="quarter" idx="14"/>
          </p:nvPr>
        </p:nvSpPr>
        <p:spPr>
          <a:xfrm>
            <a:off x="3341040" y="1700212"/>
            <a:ext cx="2664000" cy="1260000"/>
          </a:xfrm>
        </p:spPr>
        <p:txBody>
          <a:bodyPr lIns="0" tIns="0" rIns="0" bIns="0">
            <a:noAutofit/>
          </a:bodyPr>
          <a:lstStyle/>
          <a:p>
            <a:r>
              <a:rPr lang="en-AU" noProof="0" dirty="0"/>
              <a:t>Click icon to add picture</a:t>
            </a:r>
          </a:p>
        </p:txBody>
      </p:sp>
      <p:sp>
        <p:nvSpPr>
          <p:cNvPr id="6" name="Picture Placeholder 6"/>
          <p:cNvSpPr>
            <a:spLocks noGrp="1"/>
          </p:cNvSpPr>
          <p:nvPr>
            <p:ph type="pic" sz="quarter" idx="15"/>
          </p:nvPr>
        </p:nvSpPr>
        <p:spPr>
          <a:xfrm>
            <a:off x="6193338" y="1700212"/>
            <a:ext cx="2664000" cy="1260000"/>
          </a:xfrm>
        </p:spPr>
        <p:txBody>
          <a:bodyPr lIns="0" tIns="0" rIns="0" bIns="0">
            <a:noAutofit/>
          </a:bodyPr>
          <a:lstStyle/>
          <a:p>
            <a:r>
              <a:rPr lang="en-AU" noProof="0" dirty="0"/>
              <a:t>Click icon to add picture</a:t>
            </a:r>
          </a:p>
        </p:txBody>
      </p:sp>
      <p:sp>
        <p:nvSpPr>
          <p:cNvPr id="7" name="Picture Placeholder 6"/>
          <p:cNvSpPr>
            <a:spLocks noGrp="1"/>
          </p:cNvSpPr>
          <p:nvPr>
            <p:ph type="pic" sz="quarter" idx="16"/>
          </p:nvPr>
        </p:nvSpPr>
        <p:spPr>
          <a:xfrm>
            <a:off x="9045636" y="1700212"/>
            <a:ext cx="2664000" cy="1260000"/>
          </a:xfrm>
        </p:spPr>
        <p:txBody>
          <a:bodyPr lIns="0" tIns="0" rIns="0" bIns="0">
            <a:noAutofit/>
          </a:bodyPr>
          <a:lstStyle/>
          <a:p>
            <a:r>
              <a:rPr lang="en-AU" noProof="0" dirty="0"/>
              <a:t>Click icon to add picture</a:t>
            </a:r>
          </a:p>
        </p:txBody>
      </p:sp>
      <p:sp>
        <p:nvSpPr>
          <p:cNvPr id="9" name="Text Placeholder 8"/>
          <p:cNvSpPr>
            <a:spLocks noGrp="1"/>
          </p:cNvSpPr>
          <p:nvPr>
            <p:ph type="body" sz="quarter" idx="17"/>
          </p:nvPr>
        </p:nvSpPr>
        <p:spPr>
          <a:xfrm>
            <a:off x="482363"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0" name="Text Placeholder 8"/>
          <p:cNvSpPr>
            <a:spLocks noGrp="1"/>
          </p:cNvSpPr>
          <p:nvPr>
            <p:ph type="body" sz="quarter" idx="18"/>
          </p:nvPr>
        </p:nvSpPr>
        <p:spPr>
          <a:xfrm>
            <a:off x="6207211"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1" name="Text Placeholder 8"/>
          <p:cNvSpPr>
            <a:spLocks noGrp="1"/>
          </p:cNvSpPr>
          <p:nvPr>
            <p:ph type="body" sz="quarter" idx="19"/>
          </p:nvPr>
        </p:nvSpPr>
        <p:spPr>
          <a:xfrm>
            <a:off x="3344787" y="3076573"/>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2" name="Text Placeholder 8"/>
          <p:cNvSpPr>
            <a:spLocks noGrp="1"/>
          </p:cNvSpPr>
          <p:nvPr>
            <p:ph type="body" sz="quarter" idx="20"/>
          </p:nvPr>
        </p:nvSpPr>
        <p:spPr>
          <a:xfrm>
            <a:off x="9069636" y="3079742"/>
            <a:ext cx="2640000" cy="3222628"/>
          </a:xfrm>
        </p:spPr>
        <p:txBody>
          <a:bodyPr/>
          <a:lstStyle>
            <a:lvl1pPr>
              <a:defRPr b="1">
                <a:solidFill>
                  <a:schemeClr val="accent1"/>
                </a:solidFill>
              </a:defRPr>
            </a:lvl1pPr>
            <a:lvl2pPr>
              <a:spcAft>
                <a:spcPts val="0"/>
              </a:spcAft>
              <a:defRPr/>
            </a:lvl2pPr>
            <a:lvl3pPr marL="0" indent="0">
              <a:spcAft>
                <a:spcPts val="0"/>
              </a:spcAft>
              <a:buNone/>
              <a:defRPr/>
            </a:lvl3pPr>
            <a:lvl4pPr marL="235194" indent="-235194">
              <a:spcAft>
                <a:spcPts val="0"/>
              </a:spcAft>
              <a:buFont typeface="Arial" panose="020B0604020202020204" pitchFamily="34" charset="0"/>
              <a:buChar char="•"/>
              <a:defRPr/>
            </a:lvl4pPr>
            <a:lvl5pPr marL="475188" indent="-235194">
              <a:spcAft>
                <a:spcPts val="0"/>
              </a:spcAft>
              <a:defRPr baseline="0"/>
            </a:lvl5pPr>
            <a:lvl6pPr marL="475188" indent="-235194">
              <a:spcAft>
                <a:spcPts val="0"/>
              </a:spcAft>
              <a:buFont typeface="Verdana" panose="020B0604030504040204" pitchFamily="34" charset="0"/>
              <a:buChar char="−"/>
              <a:defRPr/>
            </a:lvl6pPr>
            <a:lvl7pPr marL="475188" indent="-235194">
              <a:spcAft>
                <a:spcPts val="0"/>
              </a:spcAft>
              <a:defRPr/>
            </a:lvl7pPr>
            <a:lvl8pPr marL="475188" indent="-235194">
              <a:spcAft>
                <a:spcPts val="0"/>
              </a:spcAft>
              <a:defRPr/>
            </a:lvl8pPr>
            <a:lvl9pPr marL="475188" indent="-235194">
              <a:spcAft>
                <a:spcPts val="0"/>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4" name="Text Placeholder 8"/>
          <p:cNvSpPr>
            <a:spLocks noGrp="1"/>
          </p:cNvSpPr>
          <p:nvPr>
            <p:ph type="body" sz="quarter" idx="21"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973900531"/>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4" name="Rectangle 3"/>
          <p:cNvSpPr/>
          <p:nvPr userDrawn="1"/>
        </p:nvSpPr>
        <p:spPr>
          <a:xfrm>
            <a:off x="47678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5" name="Rectangle 4"/>
          <p:cNvSpPr/>
          <p:nvPr userDrawn="1"/>
        </p:nvSpPr>
        <p:spPr>
          <a:xfrm>
            <a:off x="6184900" y="170386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6" name="Rectangle 5"/>
          <p:cNvSpPr/>
          <p:nvPr userDrawn="1"/>
        </p:nvSpPr>
        <p:spPr>
          <a:xfrm>
            <a:off x="469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7" name="Rectangle 6"/>
          <p:cNvSpPr/>
          <p:nvPr userDrawn="1"/>
        </p:nvSpPr>
        <p:spPr>
          <a:xfrm>
            <a:off x="6184900" y="4065173"/>
            <a:ext cx="55368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8" name="Picture Placeholder 11"/>
          <p:cNvSpPr>
            <a:spLocks noGrp="1"/>
          </p:cNvSpPr>
          <p:nvPr>
            <p:ph type="pic" sz="quarter" idx="25"/>
          </p:nvPr>
        </p:nvSpPr>
        <p:spPr>
          <a:xfrm>
            <a:off x="476780" y="1880213"/>
            <a:ext cx="2116800" cy="1591200"/>
          </a:xfrm>
        </p:spPr>
        <p:txBody>
          <a:bodyPr/>
          <a:lstStyle>
            <a:lvl1pPr algn="ctr">
              <a:defRPr/>
            </a:lvl1pPr>
          </a:lstStyle>
          <a:p>
            <a:r>
              <a:rPr lang="en-AU" noProof="0" dirty="0"/>
              <a:t>Click icon to add picture</a:t>
            </a:r>
          </a:p>
        </p:txBody>
      </p:sp>
      <p:sp>
        <p:nvSpPr>
          <p:cNvPr id="9" name="Picture Placeholder 11"/>
          <p:cNvSpPr>
            <a:spLocks noGrp="1"/>
          </p:cNvSpPr>
          <p:nvPr>
            <p:ph type="pic" sz="quarter" idx="27"/>
          </p:nvPr>
        </p:nvSpPr>
        <p:spPr>
          <a:xfrm>
            <a:off x="6204097" y="1880212"/>
            <a:ext cx="2116800" cy="1591200"/>
          </a:xfrm>
        </p:spPr>
        <p:txBody>
          <a:bodyPr/>
          <a:lstStyle>
            <a:lvl1pPr algn="ctr">
              <a:defRPr/>
            </a:lvl1pPr>
          </a:lstStyle>
          <a:p>
            <a:r>
              <a:rPr lang="en-AU" noProof="0" dirty="0"/>
              <a:t>Click icon to add picture</a:t>
            </a:r>
          </a:p>
        </p:txBody>
      </p:sp>
      <p:sp>
        <p:nvSpPr>
          <p:cNvPr id="10" name="Picture Placeholder 11"/>
          <p:cNvSpPr>
            <a:spLocks noGrp="1"/>
          </p:cNvSpPr>
          <p:nvPr>
            <p:ph type="pic" sz="quarter" idx="29"/>
          </p:nvPr>
        </p:nvSpPr>
        <p:spPr>
          <a:xfrm>
            <a:off x="481779" y="4256211"/>
            <a:ext cx="2116800" cy="1591200"/>
          </a:xfrm>
        </p:spPr>
        <p:txBody>
          <a:bodyPr/>
          <a:lstStyle>
            <a:lvl1pPr algn="ctr">
              <a:defRPr/>
            </a:lvl1pPr>
          </a:lstStyle>
          <a:p>
            <a:r>
              <a:rPr lang="en-AU" noProof="0" dirty="0"/>
              <a:t>Click icon to add picture</a:t>
            </a:r>
          </a:p>
        </p:txBody>
      </p:sp>
      <p:sp>
        <p:nvSpPr>
          <p:cNvPr id="11" name="Picture Placeholder 11"/>
          <p:cNvSpPr>
            <a:spLocks noGrp="1"/>
          </p:cNvSpPr>
          <p:nvPr>
            <p:ph type="pic" sz="quarter" idx="31"/>
          </p:nvPr>
        </p:nvSpPr>
        <p:spPr>
          <a:xfrm>
            <a:off x="6204097" y="4256211"/>
            <a:ext cx="2116800" cy="1591200"/>
          </a:xfrm>
        </p:spPr>
        <p:txBody>
          <a:bodyPr/>
          <a:lstStyle>
            <a:lvl1pPr algn="ctr">
              <a:defRPr/>
            </a:lvl1pPr>
          </a:lstStyle>
          <a:p>
            <a:r>
              <a:rPr lang="en-AU" noProof="0" dirty="0"/>
              <a:t>Click icon to add picture</a:t>
            </a:r>
          </a:p>
        </p:txBody>
      </p:sp>
      <p:sp>
        <p:nvSpPr>
          <p:cNvPr id="13" name="Text Placeholder 12"/>
          <p:cNvSpPr>
            <a:spLocks noGrp="1"/>
          </p:cNvSpPr>
          <p:nvPr>
            <p:ph type="body" sz="quarter" idx="32"/>
          </p:nvPr>
        </p:nvSpPr>
        <p:spPr>
          <a:xfrm>
            <a:off x="2840780" y="1880213"/>
            <a:ext cx="31728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4" name="Text Placeholder 12"/>
          <p:cNvSpPr>
            <a:spLocks noGrp="1"/>
          </p:cNvSpPr>
          <p:nvPr>
            <p:ph type="body" sz="quarter" idx="33"/>
          </p:nvPr>
        </p:nvSpPr>
        <p:spPr>
          <a:xfrm>
            <a:off x="8550676" y="1880213"/>
            <a:ext cx="3171024"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5" name="Text Placeholder 12"/>
          <p:cNvSpPr>
            <a:spLocks noGrp="1"/>
          </p:cNvSpPr>
          <p:nvPr>
            <p:ph type="body" sz="quarter" idx="34"/>
          </p:nvPr>
        </p:nvSpPr>
        <p:spPr>
          <a:xfrm>
            <a:off x="2802551" y="4256213"/>
            <a:ext cx="31728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6" name="Text Placeholder 12"/>
          <p:cNvSpPr>
            <a:spLocks noGrp="1"/>
          </p:cNvSpPr>
          <p:nvPr>
            <p:ph type="body" sz="quarter" idx="35"/>
          </p:nvPr>
        </p:nvSpPr>
        <p:spPr>
          <a:xfrm>
            <a:off x="8548900" y="4256212"/>
            <a:ext cx="3172800" cy="1944000"/>
          </a:xfrm>
        </p:spPr>
        <p:txBody>
          <a:bodyPr/>
          <a:lstStyle>
            <a:lvl1pPr>
              <a:spcAft>
                <a:spcPts val="0"/>
              </a:spcAft>
              <a:defRPr b="1"/>
            </a:lvl1pPr>
            <a:lvl2pPr>
              <a:spcAft>
                <a:spcPts val="0"/>
              </a:spcAft>
              <a:defRPr b="0"/>
            </a:lvl2pPr>
          </a:lstStyle>
          <a:p>
            <a:pPr lvl="0"/>
            <a:r>
              <a:rPr lang="en-AU" noProof="0"/>
              <a:t>Click to edit Master text styles</a:t>
            </a:r>
            <a:endParaRPr lang="en-AU"/>
          </a:p>
          <a:p>
            <a:pPr lvl="1"/>
            <a:r>
              <a:rPr lang="en-AU" noProof="0"/>
              <a:t>Second level</a:t>
            </a:r>
            <a:endParaRPr lang="en-AU"/>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98706970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4" name="Picture Placeholder 7"/>
          <p:cNvSpPr>
            <a:spLocks noGrp="1"/>
          </p:cNvSpPr>
          <p:nvPr>
            <p:ph type="pic" sz="quarter" idx="13"/>
          </p:nvPr>
        </p:nvSpPr>
        <p:spPr>
          <a:xfrm>
            <a:off x="469900" y="1700213"/>
            <a:ext cx="3627438" cy="2052830"/>
          </a:xfrm>
        </p:spPr>
        <p:txBody>
          <a:bodyPr/>
          <a:lstStyle/>
          <a:p>
            <a:r>
              <a:rPr lang="en-AU" noProof="0" dirty="0"/>
              <a:t>Click icon to add picture</a:t>
            </a:r>
          </a:p>
        </p:txBody>
      </p:sp>
      <p:sp>
        <p:nvSpPr>
          <p:cNvPr id="5" name="Picture Placeholder 7"/>
          <p:cNvSpPr>
            <a:spLocks noGrp="1"/>
          </p:cNvSpPr>
          <p:nvPr>
            <p:ph type="pic" sz="quarter" idx="14"/>
          </p:nvPr>
        </p:nvSpPr>
        <p:spPr>
          <a:xfrm>
            <a:off x="8082784" y="1700213"/>
            <a:ext cx="3639316" cy="2059099"/>
          </a:xfrm>
        </p:spPr>
        <p:txBody>
          <a:bodyPr/>
          <a:lstStyle/>
          <a:p>
            <a:r>
              <a:rPr lang="en-AU" noProof="0" dirty="0"/>
              <a:t>Click icon to add picture</a:t>
            </a:r>
          </a:p>
        </p:txBody>
      </p:sp>
      <p:sp>
        <p:nvSpPr>
          <p:cNvPr id="6" name="Picture Placeholder 7"/>
          <p:cNvSpPr>
            <a:spLocks noGrp="1"/>
          </p:cNvSpPr>
          <p:nvPr>
            <p:ph type="pic" sz="quarter" idx="15"/>
          </p:nvPr>
        </p:nvSpPr>
        <p:spPr>
          <a:xfrm>
            <a:off x="4284188" y="1700212"/>
            <a:ext cx="3636962" cy="2057767"/>
          </a:xfrm>
        </p:spPr>
        <p:txBody>
          <a:bodyPr/>
          <a:lstStyle/>
          <a:p>
            <a:r>
              <a:rPr lang="en-AU" noProof="0" dirty="0"/>
              <a:t>Click icon to add picture</a:t>
            </a:r>
          </a:p>
        </p:txBody>
      </p:sp>
      <p:sp>
        <p:nvSpPr>
          <p:cNvPr id="9" name="Text Placeholder 18"/>
          <p:cNvSpPr>
            <a:spLocks noGrp="1"/>
          </p:cNvSpPr>
          <p:nvPr>
            <p:ph idx="1" hasCustomPrompt="1"/>
          </p:nvPr>
        </p:nvSpPr>
        <p:spPr>
          <a:xfrm>
            <a:off x="469900" y="3832225"/>
            <a:ext cx="3627438" cy="2181440"/>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a:p>
        </p:txBody>
      </p:sp>
      <p:sp>
        <p:nvSpPr>
          <p:cNvPr id="13" name="Text Placeholder 18"/>
          <p:cNvSpPr>
            <a:spLocks noGrp="1"/>
          </p:cNvSpPr>
          <p:nvPr>
            <p:ph idx="16" hasCustomPrompt="1"/>
          </p:nvPr>
        </p:nvSpPr>
        <p:spPr>
          <a:xfrm>
            <a:off x="4278313" y="3832224"/>
            <a:ext cx="3636962" cy="2186686"/>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a:p>
        </p:txBody>
      </p:sp>
      <p:sp>
        <p:nvSpPr>
          <p:cNvPr id="14" name="Text Placeholder 18"/>
          <p:cNvSpPr>
            <a:spLocks noGrp="1"/>
          </p:cNvSpPr>
          <p:nvPr>
            <p:ph idx="17" hasCustomPrompt="1"/>
          </p:nvPr>
        </p:nvSpPr>
        <p:spPr>
          <a:xfrm>
            <a:off x="8082784" y="3832224"/>
            <a:ext cx="3639316" cy="218810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endParaRPr lang="en-AU"/>
          </a:p>
        </p:txBody>
      </p:sp>
      <p:sp>
        <p:nvSpPr>
          <p:cNvPr id="11" name="Text Placeholder 8"/>
          <p:cNvSpPr>
            <a:spLocks noGrp="1"/>
          </p:cNvSpPr>
          <p:nvPr>
            <p:ph type="body" sz="quarter" idx="18"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1945198059"/>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800" b="0">
                <a:solidFill>
                  <a:srgbClr val="575757"/>
                </a:solidFill>
              </a:defRPr>
            </a:lvl1pPr>
          </a:lstStyle>
          <a:p>
            <a:pPr lvl="0"/>
            <a:r>
              <a:rPr lang="en-AU" noProof="0"/>
              <a:t>Click to add subtitle</a:t>
            </a:r>
            <a:endParaRPr lang="en-AU"/>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b="1"/>
            </a:lvl1pPr>
          </a:lstStyle>
          <a:p>
            <a:r>
              <a:rPr lang="en-AU" noProof="0"/>
              <a:t>Click to edit Master title style</a:t>
            </a:r>
          </a:p>
        </p:txBody>
      </p:sp>
    </p:spTree>
    <p:extLst>
      <p:ext uri="{BB962C8B-B14F-4D97-AF65-F5344CB8AC3E}">
        <p14:creationId xmlns:p14="http://schemas.microsoft.com/office/powerpoint/2010/main" val="10865980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460667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1" name="Title Placeholder 1"/>
          <p:cNvSpPr>
            <a:spLocks noGrp="1"/>
          </p:cNvSpPr>
          <p:nvPr>
            <p:ph type="title"/>
          </p:nvPr>
        </p:nvSpPr>
        <p:spPr>
          <a:xfrm>
            <a:off x="469900" y="402586"/>
            <a:ext cx="11252200" cy="334101"/>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
        <p:nvSpPr>
          <p:cNvPr id="14" name="Text Placeholder 8"/>
          <p:cNvSpPr>
            <a:spLocks noGrp="1"/>
          </p:cNvSpPr>
          <p:nvPr>
            <p:ph type="body" sz="quarter" idx="17"/>
          </p:nvPr>
        </p:nvSpPr>
        <p:spPr>
          <a:xfrm>
            <a:off x="469899"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5" name="Text Placeholder 8"/>
          <p:cNvSpPr>
            <a:spLocks noGrp="1"/>
          </p:cNvSpPr>
          <p:nvPr>
            <p:ph type="body" sz="quarter" idx="21"/>
          </p:nvPr>
        </p:nvSpPr>
        <p:spPr>
          <a:xfrm>
            <a:off x="6177462" y="1857892"/>
            <a:ext cx="5544000" cy="1695451"/>
          </a:xfrm>
        </p:spPr>
        <p:txBody>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7" name="Rectangle 16"/>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AU" sz="1467" noProof="0" dirty="0">
              <a:solidFill>
                <a:schemeClr val="bg1"/>
              </a:solidFill>
            </a:endParaRPr>
          </a:p>
        </p:txBody>
      </p:sp>
      <p:sp>
        <p:nvSpPr>
          <p:cNvPr id="18" name="Rectangle 17"/>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333"/>
              </a:spcAft>
            </a:pPr>
            <a:endParaRPr lang="en-AU" sz="1467" noProof="0" dirty="0">
              <a:solidFill>
                <a:schemeClr val="bg1"/>
              </a:solidFill>
            </a:endParaRPr>
          </a:p>
        </p:txBody>
      </p:sp>
      <p:sp>
        <p:nvSpPr>
          <p:cNvPr id="19" name="Picture Placeholder 29"/>
          <p:cNvSpPr>
            <a:spLocks noGrp="1"/>
          </p:cNvSpPr>
          <p:nvPr>
            <p:ph type="pic" sz="quarter" idx="20" hasCustomPrompt="1"/>
          </p:nvPr>
        </p:nvSpPr>
        <p:spPr>
          <a:xfrm>
            <a:off x="10467635" y="1857892"/>
            <a:ext cx="1244161"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AU" sz="1600" noProof="0" dirty="0">
                <a:solidFill>
                  <a:schemeClr val="bg1"/>
                </a:solidFill>
              </a:rPr>
              <a:t>Co-brand</a:t>
            </a:r>
            <a:br>
              <a:rPr lang="en-US" sz="1600" noProof="0" dirty="0">
                <a:solidFill>
                  <a:schemeClr val="bg1"/>
                </a:solidFill>
              </a:rPr>
            </a:br>
            <a:r>
              <a:rPr lang="en-AU" sz="1600" noProof="0" dirty="0">
                <a:solidFill>
                  <a:schemeClr val="bg1"/>
                </a:solidFill>
              </a:rPr>
              <a:t>Logo</a:t>
            </a:r>
            <a:endParaRPr lang="en-AU" dirty="0"/>
          </a:p>
          <a:p>
            <a:endParaRPr lang="en-AU" noProof="0" dirty="0"/>
          </a:p>
        </p:txBody>
      </p:sp>
      <p:sp>
        <p:nvSpPr>
          <p:cNvPr id="20" name="Picture Placeholder 29"/>
          <p:cNvSpPr>
            <a:spLocks noGrp="1"/>
          </p:cNvSpPr>
          <p:nvPr>
            <p:ph type="pic" sz="quarter" idx="19" hasCustomPrompt="1"/>
          </p:nvPr>
        </p:nvSpPr>
        <p:spPr>
          <a:xfrm>
            <a:off x="4734795" y="1863917"/>
            <a:ext cx="1244906" cy="549275"/>
          </a:xfrm>
        </p:spPr>
        <p:txBody>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AU" sz="1600" noProof="0" dirty="0">
                <a:solidFill>
                  <a:schemeClr val="bg1"/>
                </a:solidFill>
              </a:rPr>
              <a:t>Co-brand</a:t>
            </a:r>
            <a:br>
              <a:rPr lang="en-US" sz="1600" noProof="0" dirty="0">
                <a:solidFill>
                  <a:schemeClr val="bg1"/>
                </a:solidFill>
              </a:rPr>
            </a:br>
            <a:r>
              <a:rPr lang="en-AU" sz="1600" noProof="0" dirty="0">
                <a:solidFill>
                  <a:schemeClr val="bg1"/>
                </a:solidFill>
              </a:rPr>
              <a:t>Logo</a:t>
            </a:r>
            <a:endParaRPr lang="en-AU" dirty="0"/>
          </a:p>
          <a:p>
            <a:endParaRPr lang="en-AU" noProof="0" dirty="0"/>
          </a:p>
        </p:txBody>
      </p:sp>
    </p:spTree>
    <p:extLst>
      <p:ext uri="{BB962C8B-B14F-4D97-AF65-F5344CB8AC3E}">
        <p14:creationId xmlns:p14="http://schemas.microsoft.com/office/powerpoint/2010/main" val="142429683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69899"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9" name="Text Placeholder 8"/>
          <p:cNvSpPr>
            <a:spLocks noGrp="1"/>
          </p:cNvSpPr>
          <p:nvPr>
            <p:ph type="body" sz="quarter" idx="21"/>
          </p:nvPr>
        </p:nvSpPr>
        <p:spPr>
          <a:xfrm>
            <a:off x="6177462" y="1857892"/>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4" name="Rectangle 3"/>
          <p:cNvSpPr/>
          <p:nvPr userDrawn="1"/>
        </p:nvSpPr>
        <p:spPr>
          <a:xfrm>
            <a:off x="469899"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AU" sz="1467" noProof="0" dirty="0">
              <a:solidFill>
                <a:schemeClr val="bg1"/>
              </a:solidFill>
            </a:endParaRPr>
          </a:p>
        </p:txBody>
      </p:sp>
      <p:sp>
        <p:nvSpPr>
          <p:cNvPr id="5" name="Rectangle 4"/>
          <p:cNvSpPr/>
          <p:nvPr userDrawn="1"/>
        </p:nvSpPr>
        <p:spPr>
          <a:xfrm>
            <a:off x="6167796" y="1705379"/>
            <a:ext cx="5544000"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AU" sz="1467" noProof="0" dirty="0">
              <a:solidFill>
                <a:schemeClr val="bg1"/>
              </a:solidFill>
            </a:endParaRPr>
          </a:p>
        </p:txBody>
      </p:sp>
      <p:sp>
        <p:nvSpPr>
          <p:cNvPr id="7" name="Picture Placeholder 29"/>
          <p:cNvSpPr>
            <a:spLocks noGrp="1"/>
          </p:cNvSpPr>
          <p:nvPr>
            <p:ph type="pic" sz="quarter" idx="20" hasCustomPrompt="1"/>
          </p:nvPr>
        </p:nvSpPr>
        <p:spPr>
          <a:xfrm>
            <a:off x="10467635" y="1857892"/>
            <a:ext cx="1244161"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AU" sz="1600" noProof="0" dirty="0">
                <a:solidFill>
                  <a:schemeClr val="bg1"/>
                </a:solidFill>
              </a:rPr>
              <a:t>Co-brand</a:t>
            </a:r>
            <a:br>
              <a:rPr lang="en-US" sz="1600" noProof="0" dirty="0">
                <a:solidFill>
                  <a:schemeClr val="bg1"/>
                </a:solidFill>
              </a:rPr>
            </a:br>
            <a:r>
              <a:rPr lang="en-AU" sz="1600" noProof="0" dirty="0">
                <a:solidFill>
                  <a:schemeClr val="bg1"/>
                </a:solidFill>
              </a:rPr>
              <a:t>Logo</a:t>
            </a:r>
            <a:endParaRPr lang="en-AU" dirty="0"/>
          </a:p>
          <a:p>
            <a:endParaRPr lang="en-AU" noProof="0" dirty="0"/>
          </a:p>
        </p:txBody>
      </p:sp>
      <p:sp>
        <p:nvSpPr>
          <p:cNvPr id="10" name="Text Placeholder 8"/>
          <p:cNvSpPr>
            <a:spLocks noGrp="1"/>
          </p:cNvSpPr>
          <p:nvPr>
            <p:ph type="body" sz="quarter" idx="22"/>
          </p:nvPr>
        </p:nvSpPr>
        <p:spPr>
          <a:xfrm>
            <a:off x="469899"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1" name="Text Placeholder 8"/>
          <p:cNvSpPr>
            <a:spLocks noGrp="1"/>
          </p:cNvSpPr>
          <p:nvPr>
            <p:ph type="body" sz="quarter" idx="23"/>
          </p:nvPr>
        </p:nvSpPr>
        <p:spPr>
          <a:xfrm>
            <a:off x="6177460" y="4249681"/>
            <a:ext cx="5544000" cy="1695451"/>
          </a:xfrm>
        </p:spPr>
        <p:txBody>
          <a:bodyPr>
            <a:noAutofit/>
          </a:bodyPr>
          <a:lstStyle>
            <a:lvl1pPr>
              <a:spcAft>
                <a:spcPts val="1333"/>
              </a:spcAft>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2" name="Rectangle 11"/>
          <p:cNvSpPr/>
          <p:nvPr userDrawn="1"/>
        </p:nvSpPr>
        <p:spPr>
          <a:xfrm>
            <a:off x="469899"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AU" sz="1467" noProof="0" dirty="0">
              <a:solidFill>
                <a:schemeClr val="bg1"/>
              </a:solidFill>
            </a:endParaRPr>
          </a:p>
        </p:txBody>
      </p:sp>
      <p:sp>
        <p:nvSpPr>
          <p:cNvPr id="13" name="Rectangle 12"/>
          <p:cNvSpPr/>
          <p:nvPr userDrawn="1"/>
        </p:nvSpPr>
        <p:spPr>
          <a:xfrm>
            <a:off x="6167796" y="4103519"/>
            <a:ext cx="5544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algn="ctr">
              <a:spcAft>
                <a:spcPts val="1333"/>
              </a:spcAft>
            </a:pPr>
            <a:endParaRPr lang="en-AU" sz="1467" noProof="0" dirty="0">
              <a:solidFill>
                <a:schemeClr val="bg1"/>
              </a:solidFill>
            </a:endParaRPr>
          </a:p>
        </p:txBody>
      </p:sp>
      <p:sp>
        <p:nvSpPr>
          <p:cNvPr id="14" name="Picture Placeholder 29"/>
          <p:cNvSpPr>
            <a:spLocks noGrp="1"/>
          </p:cNvSpPr>
          <p:nvPr>
            <p:ph type="pic" sz="quarter" idx="24" hasCustomPrompt="1"/>
          </p:nvPr>
        </p:nvSpPr>
        <p:spPr>
          <a:xfrm>
            <a:off x="4700436" y="4249683"/>
            <a:ext cx="127491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AU" sz="1600" noProof="0" dirty="0">
                <a:solidFill>
                  <a:schemeClr val="bg1"/>
                </a:solidFill>
              </a:rPr>
              <a:t>Co-brand</a:t>
            </a:r>
            <a:br>
              <a:rPr lang="en-US" sz="1600" noProof="0" dirty="0">
                <a:solidFill>
                  <a:schemeClr val="bg1"/>
                </a:solidFill>
              </a:rPr>
            </a:br>
            <a:r>
              <a:rPr lang="en-AU" sz="1600" noProof="0" dirty="0">
                <a:solidFill>
                  <a:schemeClr val="bg1"/>
                </a:solidFill>
              </a:rPr>
              <a:t>Logo</a:t>
            </a:r>
            <a:endParaRPr lang="en-AU" dirty="0"/>
          </a:p>
          <a:p>
            <a:endParaRPr lang="en-AU" noProof="0" dirty="0"/>
          </a:p>
        </p:txBody>
      </p:sp>
      <p:sp>
        <p:nvSpPr>
          <p:cNvPr id="15" name="Picture Placeholder 29"/>
          <p:cNvSpPr>
            <a:spLocks noGrp="1"/>
          </p:cNvSpPr>
          <p:nvPr>
            <p:ph type="pic" sz="quarter" idx="25" hasCustomPrompt="1"/>
          </p:nvPr>
        </p:nvSpPr>
        <p:spPr>
          <a:xfrm>
            <a:off x="10459036" y="4248209"/>
            <a:ext cx="1244160"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AU" sz="1600" noProof="0" dirty="0">
                <a:solidFill>
                  <a:schemeClr val="bg1"/>
                </a:solidFill>
              </a:rPr>
              <a:t>Co-brand</a:t>
            </a:r>
            <a:br>
              <a:rPr lang="en-US" sz="1600" noProof="0" dirty="0">
                <a:solidFill>
                  <a:schemeClr val="bg1"/>
                </a:solidFill>
              </a:rPr>
            </a:br>
            <a:r>
              <a:rPr lang="en-AU" sz="1600" noProof="0" dirty="0">
                <a:solidFill>
                  <a:schemeClr val="bg1"/>
                </a:solidFill>
              </a:rPr>
              <a:t>Logo</a:t>
            </a:r>
            <a:endParaRPr lang="en-AU" dirty="0"/>
          </a:p>
          <a:p>
            <a:endParaRPr lang="en-AU" noProof="0" dirty="0"/>
          </a:p>
        </p:txBody>
      </p:sp>
      <p:sp>
        <p:nvSpPr>
          <p:cNvPr id="17" name="Picture Placeholder 29"/>
          <p:cNvSpPr>
            <a:spLocks noGrp="1"/>
          </p:cNvSpPr>
          <p:nvPr>
            <p:ph type="pic" sz="quarter" idx="19" hasCustomPrompt="1"/>
          </p:nvPr>
        </p:nvSpPr>
        <p:spPr>
          <a:xfrm>
            <a:off x="4734795" y="1863917"/>
            <a:ext cx="1244906" cy="549275"/>
          </a:xfrm>
        </p:spPr>
        <p:txBody>
          <a:bodyPr>
            <a:noAutofit/>
          </a:bodyPr>
          <a:lstStyle>
            <a:lvl1pPr marL="0" marR="0" indent="0" algn="l" defTabSz="1219170" rtl="0" eaLnBrk="1" fontAlgn="auto" latinLnBrk="0" hangingPunct="1">
              <a:lnSpc>
                <a:spcPct val="100000"/>
              </a:lnSpc>
              <a:spcBef>
                <a:spcPts val="0"/>
              </a:spcBef>
              <a:spcAft>
                <a:spcPts val="1333"/>
              </a:spcAft>
              <a:buClrTx/>
              <a:buSzTx/>
              <a:buFont typeface="Arial" panose="020B0604020202020204" pitchFamily="34" charset="0"/>
              <a:buNone/>
              <a:tabLst/>
              <a:defRPr sz="1200"/>
            </a:lvl1pPr>
          </a:lstStyle>
          <a:p>
            <a:pPr>
              <a:spcBef>
                <a:spcPct val="0"/>
              </a:spcBef>
            </a:pPr>
            <a:r>
              <a:rPr lang="en-AU" sz="1600" noProof="0" dirty="0">
                <a:solidFill>
                  <a:schemeClr val="bg1"/>
                </a:solidFill>
              </a:rPr>
              <a:t>Co-brand</a:t>
            </a:r>
            <a:br>
              <a:rPr lang="en-US" sz="1600" noProof="0" dirty="0">
                <a:solidFill>
                  <a:schemeClr val="bg1"/>
                </a:solidFill>
              </a:rPr>
            </a:br>
            <a:r>
              <a:rPr lang="en-AU" sz="1600" noProof="0" dirty="0">
                <a:solidFill>
                  <a:schemeClr val="bg1"/>
                </a:solidFill>
              </a:rPr>
              <a:t>Logo</a:t>
            </a:r>
            <a:endParaRPr lang="en-AU" dirty="0"/>
          </a:p>
          <a:p>
            <a:endParaRPr lang="en-AU" noProof="0" dirty="0"/>
          </a:p>
        </p:txBody>
      </p:sp>
      <p:sp>
        <p:nvSpPr>
          <p:cNvPr id="18"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9"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43296445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4" name="Rectangle 3"/>
          <p:cNvSpPr/>
          <p:nvPr userDrawn="1"/>
        </p:nvSpPr>
        <p:spPr>
          <a:xfrm>
            <a:off x="4278313" y="1705968"/>
            <a:ext cx="363696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5" name="Rectangle 4"/>
          <p:cNvSpPr/>
          <p:nvPr userDrawn="1"/>
        </p:nvSpPr>
        <p:spPr>
          <a:xfrm>
            <a:off x="469900" y="1705968"/>
            <a:ext cx="3627438"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6" name="Rectangle 5"/>
          <p:cNvSpPr/>
          <p:nvPr userDrawn="1"/>
        </p:nvSpPr>
        <p:spPr>
          <a:xfrm>
            <a:off x="8104176" y="1705968"/>
            <a:ext cx="362902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AU" sz="1467" noProof="0" dirty="0">
              <a:solidFill>
                <a:schemeClr val="bg1"/>
              </a:solidFill>
            </a:endParaRPr>
          </a:p>
        </p:txBody>
      </p:sp>
      <p:sp>
        <p:nvSpPr>
          <p:cNvPr id="7" name="Text Placeholder 8"/>
          <p:cNvSpPr>
            <a:spLocks noGrp="1"/>
          </p:cNvSpPr>
          <p:nvPr>
            <p:ph type="body" sz="quarter" idx="17"/>
          </p:nvPr>
        </p:nvSpPr>
        <p:spPr>
          <a:xfrm>
            <a:off x="4278313" y="1851441"/>
            <a:ext cx="3636962"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8" name="Text Placeholder 8"/>
          <p:cNvSpPr>
            <a:spLocks noGrp="1"/>
          </p:cNvSpPr>
          <p:nvPr>
            <p:ph type="body" sz="quarter" idx="18"/>
          </p:nvPr>
        </p:nvSpPr>
        <p:spPr>
          <a:xfrm>
            <a:off x="469900" y="1851441"/>
            <a:ext cx="3627438"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9" name="Text Placeholder 8"/>
          <p:cNvSpPr>
            <a:spLocks noGrp="1"/>
          </p:cNvSpPr>
          <p:nvPr>
            <p:ph type="body" sz="quarter" idx="19"/>
          </p:nvPr>
        </p:nvSpPr>
        <p:spPr>
          <a:xfrm>
            <a:off x="8093075" y="1851441"/>
            <a:ext cx="3629025" cy="3845755"/>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1"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2"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65288154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6" name="Text Placeholder 8"/>
          <p:cNvSpPr>
            <a:spLocks noGrp="1"/>
          </p:cNvSpPr>
          <p:nvPr>
            <p:ph type="body" sz="quarter" idx="19"/>
          </p:nvPr>
        </p:nvSpPr>
        <p:spPr>
          <a:xfrm>
            <a:off x="3356633"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7" name="Text Placeholder 8"/>
          <p:cNvSpPr>
            <a:spLocks noGrp="1"/>
          </p:cNvSpPr>
          <p:nvPr>
            <p:ph type="body" sz="quarter" idx="20"/>
          </p:nvPr>
        </p:nvSpPr>
        <p:spPr>
          <a:xfrm>
            <a:off x="6243366" y="2556000"/>
            <a:ext cx="2592000" cy="3394800"/>
          </a:xfrm>
        </p:spPr>
        <p:txBody>
          <a:bodyPr/>
          <a:lstStyle>
            <a:lvl1pPr>
              <a:defRPr b="1">
                <a:solidFill>
                  <a:schemeClr val="accent1"/>
                </a:solidFill>
              </a:defRPr>
            </a:lvl1pPr>
            <a:lvl2pPr>
              <a:spcAft>
                <a:spcPts val="1333"/>
              </a:spcAft>
              <a:defRPr/>
            </a:lvl2pPr>
            <a:lvl3pPr marL="0" indent="0">
              <a:spcAft>
                <a:spcPts val="1333"/>
              </a:spcAft>
              <a:buNone/>
              <a:defRPr/>
            </a:lvl3pPr>
            <a:lvl4pPr marL="235194" indent="-235194">
              <a:spcAft>
                <a:spcPts val="1333"/>
              </a:spcAft>
              <a:buFont typeface="Arial" panose="020B0604020202020204" pitchFamily="34" charset="0"/>
              <a:buChar char="•"/>
              <a:defRPr/>
            </a:lvl4pPr>
            <a:lvl5pPr marL="475188" indent="-235194">
              <a:spcAft>
                <a:spcPts val="1333"/>
              </a:spcAft>
              <a:defRPr baseline="0"/>
            </a:lvl5pPr>
            <a:lvl6pPr marL="475188" indent="-235194">
              <a:spcAft>
                <a:spcPts val="1333"/>
              </a:spcAft>
              <a:buFont typeface="Verdana" panose="020B0604030504040204" pitchFamily="34" charset="0"/>
              <a:buChar char="−"/>
              <a:defRPr/>
            </a:lvl6pPr>
            <a:lvl7pPr marL="475188" indent="-235194">
              <a:spcAft>
                <a:spcPts val="1333"/>
              </a:spcAft>
              <a:defRPr/>
            </a:lvl7pPr>
            <a:lvl8pPr marL="475188" indent="-235194">
              <a:spcAft>
                <a:spcPts val="1333"/>
              </a:spcAft>
              <a:defRPr/>
            </a:lvl8pPr>
            <a:lvl9pPr marL="475188" indent="-235194">
              <a:spcAft>
                <a:spcPts val="1333"/>
              </a:spcAft>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10"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97171068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4" name="Text Placeholder 8"/>
          <p:cNvSpPr>
            <a:spLocks noGrp="1"/>
          </p:cNvSpPr>
          <p:nvPr>
            <p:ph type="body" sz="quarter" idx="17"/>
          </p:nvPr>
        </p:nvSpPr>
        <p:spPr>
          <a:xfrm>
            <a:off x="469903"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5" name="Text Placeholder 8"/>
          <p:cNvSpPr>
            <a:spLocks noGrp="1"/>
          </p:cNvSpPr>
          <p:nvPr>
            <p:ph type="body" sz="quarter" idx="18"/>
          </p:nvPr>
        </p:nvSpPr>
        <p:spPr>
          <a:xfrm>
            <a:off x="9130100"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6" name="Text Placeholder 8"/>
          <p:cNvSpPr>
            <a:spLocks noGrp="1"/>
          </p:cNvSpPr>
          <p:nvPr>
            <p:ph type="body" sz="quarter" idx="19"/>
          </p:nvPr>
        </p:nvSpPr>
        <p:spPr>
          <a:xfrm>
            <a:off x="3356635"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7" name="Text Placeholder 8"/>
          <p:cNvSpPr>
            <a:spLocks noGrp="1"/>
          </p:cNvSpPr>
          <p:nvPr>
            <p:ph type="body" sz="quarter" idx="20"/>
          </p:nvPr>
        </p:nvSpPr>
        <p:spPr>
          <a:xfrm>
            <a:off x="6243367" y="2556000"/>
            <a:ext cx="2592000" cy="3394800"/>
          </a:xfrm>
        </p:spPr>
        <p:txBody>
          <a:bodyPr/>
          <a:lstStyle>
            <a:lvl1pPr>
              <a:defRPr b="1">
                <a:solidFill>
                  <a:schemeClr val="bg1"/>
                </a:solidFill>
              </a:defRPr>
            </a:lvl1pPr>
            <a:lvl2pPr>
              <a:spcAft>
                <a:spcPts val="1333"/>
              </a:spcAft>
              <a:defRPr>
                <a:solidFill>
                  <a:schemeClr val="bg1"/>
                </a:solidFill>
              </a:defRPr>
            </a:lvl2pPr>
            <a:lvl3pPr marL="0" indent="0">
              <a:spcAft>
                <a:spcPts val="1333"/>
              </a:spcAft>
              <a:buNone/>
              <a:defRPr>
                <a:solidFill>
                  <a:schemeClr val="bg1"/>
                </a:solidFill>
              </a:defRPr>
            </a:lvl3pPr>
            <a:lvl4pPr marL="235194" indent="-235194">
              <a:spcAft>
                <a:spcPts val="1333"/>
              </a:spcAft>
              <a:buFont typeface="Arial" panose="020B0604020202020204" pitchFamily="34" charset="0"/>
              <a:buChar char="•"/>
              <a:defRPr>
                <a:solidFill>
                  <a:schemeClr val="bg1"/>
                </a:solidFill>
              </a:defRPr>
            </a:lvl4pPr>
            <a:lvl5pPr marL="475188" indent="-235194">
              <a:spcAft>
                <a:spcPts val="1333"/>
              </a:spcAft>
              <a:defRPr baseline="0">
                <a:solidFill>
                  <a:schemeClr val="bg1"/>
                </a:solidFill>
              </a:defRPr>
            </a:lvl5pPr>
            <a:lvl6pPr marL="475188" indent="-235194">
              <a:spcAft>
                <a:spcPts val="1333"/>
              </a:spcAft>
              <a:buFont typeface="Verdana" panose="020B0604030504040204" pitchFamily="34" charset="0"/>
              <a:buChar char="−"/>
              <a:defRPr>
                <a:solidFill>
                  <a:schemeClr val="bg1"/>
                </a:solidFill>
              </a:defRPr>
            </a:lvl6pPr>
            <a:lvl7pPr marL="475188" indent="-235194">
              <a:spcAft>
                <a:spcPts val="1333"/>
              </a:spcAft>
              <a:defRPr>
                <a:solidFill>
                  <a:schemeClr val="bg1"/>
                </a:solidFill>
              </a:defRPr>
            </a:lvl7pPr>
            <a:lvl8pPr marL="475188" indent="-235194">
              <a:spcAft>
                <a:spcPts val="1333"/>
              </a:spcAft>
              <a:defRPr>
                <a:solidFill>
                  <a:schemeClr val="bg1"/>
                </a:solidFill>
              </a:defRPr>
            </a:lvl8pPr>
            <a:lvl9pPr marL="475188" indent="-235194">
              <a:spcAft>
                <a:spcPts val="1333"/>
              </a:spcAft>
              <a:defRPr>
                <a:solidFill>
                  <a:schemeClr val="bg1"/>
                </a:solidFill>
              </a:defRPr>
            </a:lvl9p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AU" sz="650" noProof="0" dirty="0">
                <a:solidFill>
                  <a:schemeClr val="bg1"/>
                </a:solidFill>
              </a:rPr>
              <a:t>Presentation title</a:t>
            </a:r>
            <a:br>
              <a:rPr lang="en-US" sz="650" noProof="0" dirty="0">
                <a:solidFill>
                  <a:schemeClr val="bg1"/>
                </a:solidFill>
              </a:rPr>
            </a:br>
            <a:r>
              <a:rPr lang="en-AU" sz="650" noProof="0" dirty="0">
                <a:solidFill>
                  <a:schemeClr val="bg1"/>
                </a:solidFill>
              </a:rPr>
              <a:t>[To edit, click View &gt; Slide Master &gt; Slide Master]</a:t>
            </a:r>
            <a:endParaRPr lang="en-AU" dirty="0"/>
          </a:p>
        </p:txBody>
      </p:sp>
      <p:sp>
        <p:nvSpPr>
          <p:cNvPr id="15" name="TextBox 14"/>
          <p:cNvSpPr txBox="1"/>
          <p:nvPr userDrawn="1"/>
        </p:nvSpPr>
        <p:spPr>
          <a:xfrm>
            <a:off x="11382378" y="647700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1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chemeClr val="bg1"/>
                </a:solidFill>
              </a:defRPr>
            </a:lvl1pPr>
          </a:lstStyle>
          <a:p>
            <a:pPr lvl="0"/>
            <a:r>
              <a:rPr lang="en-AU" noProof="0"/>
              <a:t>Click to add subtitle</a:t>
            </a:r>
            <a:endParaRPr lang="en-AU"/>
          </a:p>
        </p:txBody>
      </p:sp>
      <p:sp>
        <p:nvSpPr>
          <p:cNvPr id="1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defRPr>
            </a:lvl1pPr>
          </a:lstStyle>
          <a:p>
            <a:r>
              <a:rPr lang="en-AU" noProof="0"/>
              <a:t>Click to edit Master title style</a:t>
            </a:r>
          </a:p>
        </p:txBody>
      </p:sp>
      <p:sp>
        <p:nvSpPr>
          <p:cNvPr id="11" name="Copyright"/>
          <p:cNvSpPr/>
          <p:nvPr userDrawn="1"/>
        </p:nvSpPr>
        <p:spPr bwMode="gray">
          <a:xfrm>
            <a:off x="469900" y="6478743"/>
            <a:ext cx="2256183" cy="20320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2020 Deloitte Consulting. Deloitte </a:t>
            </a:r>
            <a:r>
              <a:rPr lang="en-AU" sz="650" b="0" noProof="0" dirty="0" err="1">
                <a:solidFill>
                  <a:schemeClr val="bg1"/>
                </a:solidFill>
              </a:rPr>
              <a:t>Touche</a:t>
            </a:r>
            <a:r>
              <a:rPr lang="en-AU" sz="650" b="0" noProof="0" dirty="0">
                <a:solidFill>
                  <a:schemeClr val="bg1"/>
                </a:solidFill>
              </a:rPr>
              <a:t> Tohmatsu.</a:t>
            </a:r>
          </a:p>
        </p:txBody>
      </p:sp>
    </p:spTree>
    <p:extLst>
      <p:ext uri="{BB962C8B-B14F-4D97-AF65-F5344CB8AC3E}">
        <p14:creationId xmlns:p14="http://schemas.microsoft.com/office/powerpoint/2010/main" val="287432042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10" name="Text Placeholder 18"/>
          <p:cNvSpPr>
            <a:spLocks noGrp="1"/>
          </p:cNvSpPr>
          <p:nvPr>
            <p:ph idx="1"/>
          </p:nvPr>
        </p:nvSpPr>
        <p:spPr>
          <a:xfrm>
            <a:off x="467783" y="1665817"/>
            <a:ext cx="5537730" cy="4633383"/>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78169986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lang="en-AU" b="1" noProof="0" dirty="0"/>
            </a:lvl1pPr>
          </a:lstStyle>
          <a:p>
            <a:pPr lvl="0"/>
            <a:r>
              <a:rPr lang="en-AU" noProof="0"/>
              <a:t>Click to edit Master title style</a:t>
            </a:r>
          </a:p>
        </p:txBody>
      </p:sp>
    </p:spTree>
    <p:extLst>
      <p:ext uri="{BB962C8B-B14F-4D97-AF65-F5344CB8AC3E}">
        <p14:creationId xmlns:p14="http://schemas.microsoft.com/office/powerpoint/2010/main" val="1349769525"/>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3279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9402597" y="4102100"/>
            <a:ext cx="2319503" cy="1725448"/>
          </a:xfrm>
        </p:spPr>
        <p:txBody>
          <a:bodyPr anchor="ctr" anchorCtr="0"/>
          <a:lstStyle>
            <a:lvl1pPr algn="ctr">
              <a:defRPr sz="1200"/>
            </a:lvl1pPr>
          </a:lstStyle>
          <a:p>
            <a:r>
              <a:rPr lang="en-AU" sz="1200" noProof="0"/>
              <a:t>Insert sponsorship mark here</a:t>
            </a:r>
            <a:endParaRPr lang="en-AU" noProof="0"/>
          </a:p>
        </p:txBody>
      </p:sp>
      <p:sp>
        <p:nvSpPr>
          <p:cNvPr id="22" name="LEG_Business"/>
          <p:cNvSpPr>
            <a:spLocks/>
          </p:cNvSpPr>
          <p:nvPr userDrawn="1"/>
        </p:nvSpPr>
        <p:spPr bwMode="auto">
          <a:xfrm>
            <a:off x="474358" y="3429000"/>
            <a:ext cx="8556230" cy="2870201"/>
          </a:xfrm>
          <a:prstGeom prst="rect">
            <a:avLst/>
          </a:prstGeom>
          <a:noFill/>
          <a:ln w="9525">
            <a:noFill/>
            <a:miter lim="800000"/>
            <a:headEnd/>
            <a:tailEnd/>
          </a:ln>
        </p:spPr>
        <p:txBody>
          <a:bodyPr lIns="0" tIns="0" rIns="0" bIns="0" anchor="b"/>
          <a:lstStyle/>
          <a:p>
            <a:pPr defTabSz="1019175">
              <a:spcAft>
                <a:spcPts val="0"/>
              </a:spcAft>
              <a:buClr>
                <a:schemeClr val="tx1"/>
              </a:buClr>
              <a:buSzPct val="80000"/>
              <a:buFont typeface="Wingdings" pitchFamily="2" charset="2"/>
              <a:buNone/>
            </a:pPr>
            <a:r>
              <a:rPr lang="en-AU" sz="900" noProof="1">
                <a:solidFill>
                  <a:schemeClr val="tx1"/>
                </a:solidFill>
              </a:rPr>
              <a:t>Deloitte refers to one or more of Deloitte Touche Tohmatsu Limited (“DTTL”), its global network of member firms, and their related entities. DTTL (also referred to as “Deloitte Global”) and each of its member firms and their affiliated entities are legally separate and independent entities. DTTL does not provide services to clients. Please see www.deloitte.com/about to learn more.
Liability limited by a scheme approved under Professional Standards Legislation.
Member of Deloitte Asia Pacific Limited and the Deloitte Network.
©2020 Deloitte Consulting. Deloitte Touche Tohmatsu
This publication is for internal distribution and use only among personnel of Deloitte Touche Tohmatsu Limited, its member firms, and their related entities (collectively, the “Deloitte network”). None of the Deloitte Network shall be responsible for any loss whatsoever sustained by any person who relies on this publication.</a:t>
            </a:r>
          </a:p>
        </p:txBody>
      </p:sp>
      <p:sp>
        <p:nvSpPr>
          <p:cNvPr id="8" name="Text Placeholder 7"/>
          <p:cNvSpPr>
            <a:spLocks noGrp="1"/>
          </p:cNvSpPr>
          <p:nvPr>
            <p:ph type="body" sz="quarter" idx="15"/>
          </p:nvPr>
        </p:nvSpPr>
        <p:spPr>
          <a:xfrm>
            <a:off x="9402598" y="5935479"/>
            <a:ext cx="2319501" cy="363723"/>
          </a:xfrm>
        </p:spPr>
        <p:txBody>
          <a:bodyPr anchor="b" anchorCtr="0"/>
          <a:lstStyle>
            <a:lvl1pPr>
              <a:lnSpc>
                <a:spcPct val="100000"/>
              </a:lnSpc>
              <a:defRPr sz="1267"/>
            </a:lvl1pPr>
          </a:lstStyle>
          <a:p>
            <a:pPr lvl="0"/>
            <a:r>
              <a:rPr lang="en-AU" noProof="0"/>
              <a:t>Edit Master text styles</a:t>
            </a:r>
            <a:endParaRPr lang="en-AU"/>
          </a:p>
        </p:txBody>
      </p:sp>
      <p:pic>
        <p:nvPicPr>
          <p:cNvPr id="1262737677" name="LogoDisclaimerPage"/>
          <p:cNvPicPr>
            <a:picLocks noChangeAspect="1"/>
          </p:cNvPicPr>
          <p:nvPr/>
        </p:nvPicPr>
        <p:blipFill>
          <a:blip r:embed="rId2"/>
          <a:stretch>
            <a:fillRect/>
          </a:stretch>
        </p:blipFill>
        <p:spPr>
          <a:xfrm>
            <a:off x="475200" y="464400"/>
            <a:ext cx="2283232" cy="1000799"/>
          </a:xfrm>
          <a:prstGeom prst="rect">
            <a:avLst/>
          </a:prstGeom>
        </p:spPr>
      </p:pic>
      <p:sp>
        <p:nvSpPr>
          <p:cNvPr id="2" name="Footer Placeholder 1"/>
          <p:cNvSpPr>
            <a:spLocks noGrp="1"/>
          </p:cNvSpPr>
          <p:nvPr>
            <p:ph type="ftr" sz="quarter" idx="16"/>
          </p:nvPr>
        </p:nvSpPr>
        <p:spPr>
          <a:xfrm>
            <a:off x="6184900" y="6476999"/>
            <a:ext cx="4536726" cy="244476"/>
          </a:xfrm>
          <a:prstGeom prst="rect">
            <a:avLst/>
          </a:prstGeom>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6325197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6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0. EXEUTIVE SUMMARY</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spTree>
    <p:extLst>
      <p:ext uri="{BB962C8B-B14F-4D97-AF65-F5344CB8AC3E}">
        <p14:creationId xmlns:p14="http://schemas.microsoft.com/office/powerpoint/2010/main" val="35923645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20624" y="475488"/>
            <a:ext cx="11292840" cy="347472"/>
          </a:xfrm>
        </p:spPr>
        <p:txBody>
          <a:bodyPr vert="horz" lIns="0" tIns="45720" rIns="0" bIns="0" rtlCol="0" anchor="b" anchorCtr="0">
            <a:noAutofit/>
          </a:bodyPr>
          <a:lstStyle>
            <a:lvl1pPr>
              <a:defRPr lang="en-US" sz="2400" b="0" spc="-75" dirty="0">
                <a:latin typeface="+mj-lt"/>
              </a:defRPr>
            </a:lvl1pPr>
          </a:lstStyle>
          <a:p>
            <a:pPr marL="0" lvl="0">
              <a:lnSpc>
                <a:spcPct val="100000"/>
              </a:lnSpc>
            </a:pPr>
            <a:r>
              <a:rPr lang="en-US"/>
              <a:t>Click to edit Master title style</a:t>
            </a:r>
          </a:p>
        </p:txBody>
      </p:sp>
      <p:sp>
        <p:nvSpPr>
          <p:cNvPr id="4" name="Text Placeholder 8"/>
          <p:cNvSpPr>
            <a:spLocks noGrp="1"/>
          </p:cNvSpPr>
          <p:nvPr>
            <p:ph type="body" sz="quarter" idx="14" hasCustomPrompt="1"/>
          </p:nvPr>
        </p:nvSpPr>
        <p:spPr>
          <a:xfrm>
            <a:off x="420624" y="822960"/>
            <a:ext cx="11292840" cy="658368"/>
          </a:xfrm>
        </p:spPr>
        <p:txBody>
          <a:bodyPr vert="horz" lIns="0" tIns="45720" rIns="0" bIns="0" rtlCol="0" anchor="t" anchorCtr="0">
            <a:noAutofit/>
          </a:bodyPr>
          <a:lstStyle>
            <a:lvl1pPr>
              <a:defRPr lang="en-US" sz="1600" b="0" spc="-75">
                <a:latin typeface="+mj-lt"/>
                <a:ea typeface="+mj-ea"/>
                <a:cs typeface="+mj-cs"/>
              </a:defRPr>
            </a:lvl1pPr>
          </a:lstStyle>
          <a:p>
            <a:pPr marL="0" lvl="0">
              <a:spcBef>
                <a:spcPct val="0"/>
              </a:spcBef>
              <a:buNone/>
            </a:pPr>
            <a:r>
              <a:rPr lang="en-US"/>
              <a:t>Click to edit Master text styles</a:t>
            </a:r>
          </a:p>
        </p:txBody>
      </p:sp>
      <p:sp>
        <p:nvSpPr>
          <p:cNvPr id="3" name="Slide Number Placeholder 2"/>
          <p:cNvSpPr>
            <a:spLocks noGrp="1"/>
          </p:cNvSpPr>
          <p:nvPr>
            <p:ph type="sldNum" sz="quarter" idx="15"/>
          </p:nvPr>
        </p:nvSpPr>
        <p:spPr>
          <a:xfrm>
            <a:off x="9349509" y="6451880"/>
            <a:ext cx="2743200" cy="365125"/>
          </a:xfrm>
        </p:spPr>
        <p:txBody>
          <a:bodyPr/>
          <a:lstStyle/>
          <a:p>
            <a:endParaRPr lang="en-US" dirty="0"/>
          </a:p>
        </p:txBody>
      </p:sp>
      <p:sp>
        <p:nvSpPr>
          <p:cNvPr id="7" name="Text Placeholder 5"/>
          <p:cNvSpPr>
            <a:spLocks noGrp="1"/>
          </p:cNvSpPr>
          <p:nvPr>
            <p:ph type="body" sz="quarter" idx="16" hasCustomPrompt="1"/>
          </p:nvPr>
        </p:nvSpPr>
        <p:spPr>
          <a:xfrm>
            <a:off x="448056" y="256032"/>
            <a:ext cx="10360152" cy="203200"/>
          </a:xfrm>
        </p:spPr>
        <p:txBody>
          <a:bodyPr vert="horz" lIns="0" tIns="0" rIns="0" bIns="0" rtlCol="0">
            <a:noAutofit/>
          </a:bodyPr>
          <a:lstStyle>
            <a:lvl1pPr marL="0" indent="0">
              <a:buNone/>
              <a:defRPr lang="en-US" sz="1000" b="0" kern="0" cap="all" spc="0" baseline="0" dirty="0">
                <a:solidFill>
                  <a:srgbClr val="3674B7"/>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228600" lvl="0" indent="-228600"/>
            <a:r>
              <a:rPr lang="en-US"/>
              <a:t>BREADCRUMBS</a:t>
            </a:r>
          </a:p>
        </p:txBody>
      </p:sp>
    </p:spTree>
    <p:extLst>
      <p:ext uri="{BB962C8B-B14F-4D97-AF65-F5344CB8AC3E}">
        <p14:creationId xmlns:p14="http://schemas.microsoft.com/office/powerpoint/2010/main" val="14132657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1. AGENCY CONTEXT</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cxnSp>
        <p:nvCxnSpPr>
          <p:cNvPr id="45" name="Straight Connector 44">
            <a:extLst>
              <a:ext uri="{FF2B5EF4-FFF2-40B4-BE49-F238E27FC236}">
                <a16:creationId xmlns:a16="http://schemas.microsoft.com/office/drawing/2014/main" id="{097A7BAE-817A-4A37-B648-1BD0224C944D}"/>
              </a:ext>
            </a:extLst>
          </p:cNvPr>
          <p:cNvCxnSpPr/>
          <p:nvPr userDrawn="1"/>
        </p:nvCxnSpPr>
        <p:spPr>
          <a:xfrm flipV="1">
            <a:off x="0" y="577761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17DCC9B0-F1F6-4D35-A0F2-B4F38C18FD4C}"/>
              </a:ext>
            </a:extLst>
          </p:cNvPr>
          <p:cNvSpPr/>
          <p:nvPr userDrawn="1"/>
        </p:nvSpPr>
        <p:spPr>
          <a:xfrm>
            <a:off x="7153822"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47" name="TextBox 46">
            <a:extLst>
              <a:ext uri="{FF2B5EF4-FFF2-40B4-BE49-F238E27FC236}">
                <a16:creationId xmlns:a16="http://schemas.microsoft.com/office/drawing/2014/main" id="{9369AA5A-D08F-4763-BBBB-77C4D1B291BE}"/>
              </a:ext>
            </a:extLst>
          </p:cNvPr>
          <p:cNvSpPr txBox="1"/>
          <p:nvPr userDrawn="1"/>
        </p:nvSpPr>
        <p:spPr>
          <a:xfrm>
            <a:off x="6546902"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FUTURE</a:t>
            </a:r>
            <a:r>
              <a:rPr lang="en-AU" sz="1200" baseline="0" dirty="0">
                <a:solidFill>
                  <a:schemeClr val="bg1"/>
                </a:solidFill>
                <a:latin typeface="Calibri Light" panose="020F0302020204030204" pitchFamily="34" charset="0"/>
                <a:cs typeface="Calibri Light" panose="020F0302020204030204" pitchFamily="34" charset="0"/>
              </a:rPr>
              <a:t> STATE DESIGN CONSIDERATIONS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8" name="Oval 47">
            <a:extLst>
              <a:ext uri="{FF2B5EF4-FFF2-40B4-BE49-F238E27FC236}">
                <a16:creationId xmlns:a16="http://schemas.microsoft.com/office/drawing/2014/main" id="{049054D9-F57B-4D93-B652-187EECF53359}"/>
              </a:ext>
            </a:extLst>
          </p:cNvPr>
          <p:cNvSpPr/>
          <p:nvPr userDrawn="1"/>
        </p:nvSpPr>
        <p:spPr>
          <a:xfrm>
            <a:off x="11137959"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49" name="TextBox 48">
            <a:extLst>
              <a:ext uri="{FF2B5EF4-FFF2-40B4-BE49-F238E27FC236}">
                <a16:creationId xmlns:a16="http://schemas.microsoft.com/office/drawing/2014/main" id="{2CFA6CC8-FFF8-4D6B-ADB1-96D14846AC5D}"/>
              </a:ext>
            </a:extLst>
          </p:cNvPr>
          <p:cNvSpPr txBox="1"/>
          <p:nvPr userDrawn="1"/>
        </p:nvSpPr>
        <p:spPr>
          <a:xfrm>
            <a:off x="10665154" y="5262939"/>
            <a:ext cx="1134811" cy="184666"/>
          </a:xfrm>
          <a:prstGeom prst="rect">
            <a:avLst/>
          </a:prstGeom>
          <a:noFill/>
        </p:spPr>
        <p:txBody>
          <a:bodyPr wrap="square" lIns="0" tIns="0" rIns="0" bIns="0" rtlCol="0">
            <a:spAutoFit/>
          </a:bodyPr>
          <a:lstStyle/>
          <a:p>
            <a:pPr algn="ctr"/>
            <a:r>
              <a:rPr lang="en-AU" sz="1200">
                <a:solidFill>
                  <a:schemeClr val="bg1"/>
                </a:solidFill>
                <a:latin typeface="Calibri Light" panose="020F0302020204030204" pitchFamily="34" charset="0"/>
                <a:cs typeface="Calibri Light" panose="020F0302020204030204" pitchFamily="34" charset="0"/>
              </a:rPr>
              <a:t>APPENDICES</a:t>
            </a:r>
          </a:p>
        </p:txBody>
      </p:sp>
      <p:sp>
        <p:nvSpPr>
          <p:cNvPr id="50" name="Oval 49">
            <a:extLst>
              <a:ext uri="{FF2B5EF4-FFF2-40B4-BE49-F238E27FC236}">
                <a16:creationId xmlns:a16="http://schemas.microsoft.com/office/drawing/2014/main" id="{08C281E2-7C58-4854-B353-7EC459829836}"/>
              </a:ext>
            </a:extLst>
          </p:cNvPr>
          <p:cNvSpPr/>
          <p:nvPr userDrawn="1"/>
        </p:nvSpPr>
        <p:spPr>
          <a:xfrm>
            <a:off x="2817264" y="5650513"/>
            <a:ext cx="240000" cy="24667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AU" sz="1463">
              <a:latin typeface="Arial" panose="020B0604020202020204" pitchFamily="34" charset="0"/>
              <a:cs typeface="Arial" panose="020B0604020202020204" pitchFamily="34" charset="0"/>
            </a:endParaRPr>
          </a:p>
        </p:txBody>
      </p:sp>
      <p:sp>
        <p:nvSpPr>
          <p:cNvPr id="52" name="Oval 51">
            <a:extLst>
              <a:ext uri="{FF2B5EF4-FFF2-40B4-BE49-F238E27FC236}">
                <a16:creationId xmlns:a16="http://schemas.microsoft.com/office/drawing/2014/main" id="{085ECB33-FE33-4BD9-8212-0F7CE5123061}"/>
              </a:ext>
            </a:extLst>
          </p:cNvPr>
          <p:cNvSpPr/>
          <p:nvPr userDrawn="1"/>
        </p:nvSpPr>
        <p:spPr>
          <a:xfrm>
            <a:off x="500459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53" name="TextBox 52">
            <a:extLst>
              <a:ext uri="{FF2B5EF4-FFF2-40B4-BE49-F238E27FC236}">
                <a16:creationId xmlns:a16="http://schemas.microsoft.com/office/drawing/2014/main" id="{0E60A375-24CA-4187-9EBB-437D4B2CE5D0}"/>
              </a:ext>
            </a:extLst>
          </p:cNvPr>
          <p:cNvSpPr txBox="1"/>
          <p:nvPr userDrawn="1"/>
        </p:nvSpPr>
        <p:spPr>
          <a:xfrm>
            <a:off x="4285897" y="5078273"/>
            <a:ext cx="1659620"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CURRENT STATE</a:t>
            </a:r>
          </a:p>
          <a:p>
            <a:pPr algn="ctr"/>
            <a:r>
              <a:rPr lang="en-AU" sz="1200" b="0" dirty="0">
                <a:solidFill>
                  <a:schemeClr val="bg1"/>
                </a:solidFill>
                <a:latin typeface="Calibri Light" panose="020F0302020204030204" pitchFamily="34" charset="0"/>
                <a:cs typeface="Calibri Light" panose="020F0302020204030204" pitchFamily="34" charset="0"/>
              </a:rPr>
              <a:t>ASSESSMENT</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54" name="Oval 53">
            <a:extLst>
              <a:ext uri="{FF2B5EF4-FFF2-40B4-BE49-F238E27FC236}">
                <a16:creationId xmlns:a16="http://schemas.microsoft.com/office/drawing/2014/main" id="{C971FA7F-B002-4BDF-8518-3C9E13D0FEFB}"/>
              </a:ext>
            </a:extLst>
          </p:cNvPr>
          <p:cNvSpPr/>
          <p:nvPr userDrawn="1"/>
        </p:nvSpPr>
        <p:spPr>
          <a:xfrm>
            <a:off x="9217326"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55" name="TextBox 54">
            <a:extLst>
              <a:ext uri="{FF2B5EF4-FFF2-40B4-BE49-F238E27FC236}">
                <a16:creationId xmlns:a16="http://schemas.microsoft.com/office/drawing/2014/main" id="{63A1B614-2F4E-4F2B-A0D9-48E99CAFA654}"/>
              </a:ext>
            </a:extLst>
          </p:cNvPr>
          <p:cNvSpPr txBox="1"/>
          <p:nvPr userDrawn="1"/>
        </p:nvSpPr>
        <p:spPr>
          <a:xfrm>
            <a:off x="8606028"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TECHNICAL ADVISORY</a:t>
            </a:r>
            <a:r>
              <a:rPr lang="en-AU" sz="1200" baseline="0" dirty="0">
                <a:solidFill>
                  <a:schemeClr val="bg1"/>
                </a:solidFill>
                <a:latin typeface="Calibri Light" panose="020F0302020204030204" pitchFamily="34" charset="0"/>
                <a:cs typeface="Calibri Light" panose="020F0302020204030204" pitchFamily="34" charset="0"/>
              </a:rPr>
              <a:t> RECOMMENDATIONS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56" name="Oval 55">
            <a:extLst>
              <a:ext uri="{FF2B5EF4-FFF2-40B4-BE49-F238E27FC236}">
                <a16:creationId xmlns:a16="http://schemas.microsoft.com/office/drawing/2014/main" id="{9BBD176C-F9DD-4A44-855E-FFC2A5C77663}"/>
              </a:ext>
            </a:extLst>
          </p:cNvPr>
          <p:cNvSpPr/>
          <p:nvPr userDrawn="1"/>
        </p:nvSpPr>
        <p:spPr>
          <a:xfrm>
            <a:off x="73584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57" name="TextBox 56">
            <a:extLst>
              <a:ext uri="{FF2B5EF4-FFF2-40B4-BE49-F238E27FC236}">
                <a16:creationId xmlns:a16="http://schemas.microsoft.com/office/drawing/2014/main" id="{5F6C0072-3576-4108-AD0D-9B62C5AC686A}"/>
              </a:ext>
            </a:extLst>
          </p:cNvPr>
          <p:cNvSpPr txBox="1"/>
          <p:nvPr userDrawn="1"/>
        </p:nvSpPr>
        <p:spPr>
          <a:xfrm>
            <a:off x="123055" y="5262939"/>
            <a:ext cx="1480036" cy="184666"/>
          </a:xfrm>
          <a:prstGeom prst="rect">
            <a:avLst/>
          </a:prstGeom>
          <a:noFill/>
        </p:spPr>
        <p:txBody>
          <a:bodyPr wrap="square" lIns="0" tIns="0" rIns="0" bIns="0" rtlCol="0">
            <a:spAutoFit/>
          </a:bodyPr>
          <a:lstStyle>
            <a:defPPr>
              <a:defRPr lang="en-US"/>
            </a:defPPr>
            <a:lvl1pPr algn="ctr">
              <a:defRPr sz="1200">
                <a:solidFill>
                  <a:schemeClr val="bg1"/>
                </a:solidFill>
                <a:latin typeface="Calibri Light" panose="020F0302020204030204" pitchFamily="34" charset="0"/>
                <a:cs typeface="Calibri Light" panose="020F0302020204030204" pitchFamily="34" charset="0"/>
              </a:defRPr>
            </a:lvl1pPr>
          </a:lstStyle>
          <a:p>
            <a:pPr lvl="0"/>
            <a:r>
              <a:rPr lang="en-AU" dirty="0"/>
              <a:t>EXECUTIVE SUMMARY</a:t>
            </a:r>
          </a:p>
        </p:txBody>
      </p:sp>
      <p:sp>
        <p:nvSpPr>
          <p:cNvPr id="18" name="TextBox 17">
            <a:extLst>
              <a:ext uri="{FF2B5EF4-FFF2-40B4-BE49-F238E27FC236}">
                <a16:creationId xmlns:a16="http://schemas.microsoft.com/office/drawing/2014/main" id="{8E5BA389-F969-4E70-9D37-EC4D674A9A47}"/>
              </a:ext>
            </a:extLst>
          </p:cNvPr>
          <p:cNvSpPr txBox="1"/>
          <p:nvPr userDrawn="1"/>
        </p:nvSpPr>
        <p:spPr>
          <a:xfrm>
            <a:off x="2259340" y="5078273"/>
            <a:ext cx="1334252" cy="369332"/>
          </a:xfrm>
          <a:prstGeom prst="rect">
            <a:avLst/>
          </a:prstGeom>
          <a:noFill/>
        </p:spPr>
        <p:txBody>
          <a:bodyPr wrap="square" lIns="0" tIns="0" rIns="0" bIns="0" rtlCol="0">
            <a:spAutoFit/>
          </a:bodyPr>
          <a:lstStyle/>
          <a:p>
            <a:pPr algn="ctr"/>
            <a:r>
              <a:rPr lang="en-AU" sz="1200" b="1" dirty="0">
                <a:solidFill>
                  <a:schemeClr val="bg1"/>
                </a:solidFill>
                <a:latin typeface="Calibri Light" panose="020F0302020204030204" pitchFamily="34" charset="0"/>
                <a:cs typeface="Calibri Light" panose="020F0302020204030204" pitchFamily="34" charset="0"/>
              </a:rPr>
              <a:t>BACKGROUND AND CONTEXT</a:t>
            </a:r>
          </a:p>
        </p:txBody>
      </p:sp>
    </p:spTree>
    <p:extLst>
      <p:ext uri="{BB962C8B-B14F-4D97-AF65-F5344CB8AC3E}">
        <p14:creationId xmlns:p14="http://schemas.microsoft.com/office/powerpoint/2010/main" val="7438830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2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2. CURRENT STATE ASSESSMENT</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cxnSp>
        <p:nvCxnSpPr>
          <p:cNvPr id="19" name="Straight Connector 18">
            <a:extLst>
              <a:ext uri="{FF2B5EF4-FFF2-40B4-BE49-F238E27FC236}">
                <a16:creationId xmlns:a16="http://schemas.microsoft.com/office/drawing/2014/main" id="{097A7BAE-817A-4A37-B648-1BD0224C944D}"/>
              </a:ext>
            </a:extLst>
          </p:cNvPr>
          <p:cNvCxnSpPr/>
          <p:nvPr userDrawn="1"/>
        </p:nvCxnSpPr>
        <p:spPr>
          <a:xfrm flipV="1">
            <a:off x="0" y="577761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7DCC9B0-F1F6-4D35-A0F2-B4F38C18FD4C}"/>
              </a:ext>
            </a:extLst>
          </p:cNvPr>
          <p:cNvSpPr/>
          <p:nvPr userDrawn="1"/>
        </p:nvSpPr>
        <p:spPr>
          <a:xfrm>
            <a:off x="7153822"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22" name="TextBox 21">
            <a:extLst>
              <a:ext uri="{FF2B5EF4-FFF2-40B4-BE49-F238E27FC236}">
                <a16:creationId xmlns:a16="http://schemas.microsoft.com/office/drawing/2014/main" id="{9369AA5A-D08F-4763-BBBB-77C4D1B291BE}"/>
              </a:ext>
            </a:extLst>
          </p:cNvPr>
          <p:cNvSpPr txBox="1"/>
          <p:nvPr userDrawn="1"/>
        </p:nvSpPr>
        <p:spPr>
          <a:xfrm>
            <a:off x="6546902"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FUTURE</a:t>
            </a:r>
            <a:r>
              <a:rPr lang="en-AU" sz="1200" baseline="0" dirty="0">
                <a:solidFill>
                  <a:schemeClr val="bg1"/>
                </a:solidFill>
                <a:latin typeface="Calibri Light" panose="020F0302020204030204" pitchFamily="34" charset="0"/>
                <a:cs typeface="Calibri Light" panose="020F0302020204030204" pitchFamily="34" charset="0"/>
              </a:rPr>
              <a:t> STATE DESIGN CONSIDERATIONS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049054D9-F57B-4D93-B652-187EECF53359}"/>
              </a:ext>
            </a:extLst>
          </p:cNvPr>
          <p:cNvSpPr/>
          <p:nvPr userDrawn="1"/>
        </p:nvSpPr>
        <p:spPr>
          <a:xfrm>
            <a:off x="11137959"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24" name="TextBox 23">
            <a:extLst>
              <a:ext uri="{FF2B5EF4-FFF2-40B4-BE49-F238E27FC236}">
                <a16:creationId xmlns:a16="http://schemas.microsoft.com/office/drawing/2014/main" id="{2CFA6CC8-FFF8-4D6B-ADB1-96D14846AC5D}"/>
              </a:ext>
            </a:extLst>
          </p:cNvPr>
          <p:cNvSpPr txBox="1"/>
          <p:nvPr userDrawn="1"/>
        </p:nvSpPr>
        <p:spPr>
          <a:xfrm>
            <a:off x="10665154" y="5262939"/>
            <a:ext cx="1134811" cy="184666"/>
          </a:xfrm>
          <a:prstGeom prst="rect">
            <a:avLst/>
          </a:prstGeom>
          <a:noFill/>
        </p:spPr>
        <p:txBody>
          <a:bodyPr wrap="square" lIns="0" tIns="0" rIns="0" bIns="0" rtlCol="0">
            <a:spAutoFit/>
          </a:bodyPr>
          <a:lstStyle/>
          <a:p>
            <a:pPr algn="ctr"/>
            <a:r>
              <a:rPr lang="en-AU" sz="1200">
                <a:solidFill>
                  <a:schemeClr val="bg1"/>
                </a:solidFill>
                <a:latin typeface="Calibri Light" panose="020F0302020204030204" pitchFamily="34" charset="0"/>
                <a:cs typeface="Calibri Light" panose="020F0302020204030204" pitchFamily="34" charset="0"/>
              </a:rPr>
              <a:t>APPENDICES</a:t>
            </a:r>
          </a:p>
        </p:txBody>
      </p:sp>
      <p:sp>
        <p:nvSpPr>
          <p:cNvPr id="25" name="Oval 24">
            <a:extLst>
              <a:ext uri="{FF2B5EF4-FFF2-40B4-BE49-F238E27FC236}">
                <a16:creationId xmlns:a16="http://schemas.microsoft.com/office/drawing/2014/main" id="{08C281E2-7C58-4854-B353-7EC459829836}"/>
              </a:ext>
            </a:extLst>
          </p:cNvPr>
          <p:cNvSpPr/>
          <p:nvPr userDrawn="1"/>
        </p:nvSpPr>
        <p:spPr>
          <a:xfrm>
            <a:off x="2817264"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39" name="Oval 38">
            <a:extLst>
              <a:ext uri="{FF2B5EF4-FFF2-40B4-BE49-F238E27FC236}">
                <a16:creationId xmlns:a16="http://schemas.microsoft.com/office/drawing/2014/main" id="{085ECB33-FE33-4BD9-8212-0F7CE5123061}"/>
              </a:ext>
            </a:extLst>
          </p:cNvPr>
          <p:cNvSpPr/>
          <p:nvPr userDrawn="1"/>
        </p:nvSpPr>
        <p:spPr>
          <a:xfrm>
            <a:off x="5004593" y="5650513"/>
            <a:ext cx="240000" cy="24667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AU" sz="1463">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E60A375-24CA-4187-9EBB-437D4B2CE5D0}"/>
              </a:ext>
            </a:extLst>
          </p:cNvPr>
          <p:cNvSpPr txBox="1"/>
          <p:nvPr userDrawn="1"/>
        </p:nvSpPr>
        <p:spPr>
          <a:xfrm>
            <a:off x="4285897" y="5078273"/>
            <a:ext cx="1659620" cy="369332"/>
          </a:xfrm>
          <a:prstGeom prst="rect">
            <a:avLst/>
          </a:prstGeom>
          <a:noFill/>
        </p:spPr>
        <p:txBody>
          <a:bodyPr wrap="square" lIns="0" tIns="0" rIns="0" bIns="0" rtlCol="0">
            <a:spAutoFit/>
          </a:bodyPr>
          <a:lstStyle/>
          <a:p>
            <a:pPr algn="ctr"/>
            <a:r>
              <a:rPr lang="en-AU" sz="1200" b="1" dirty="0">
                <a:solidFill>
                  <a:schemeClr val="bg1"/>
                </a:solidFill>
                <a:latin typeface="Calibri Light" panose="020F0302020204030204" pitchFamily="34" charset="0"/>
                <a:cs typeface="Calibri Light" panose="020F0302020204030204" pitchFamily="34" charset="0"/>
              </a:rPr>
              <a:t>CURRENT STATE</a:t>
            </a:r>
          </a:p>
          <a:p>
            <a:pPr algn="ctr"/>
            <a:r>
              <a:rPr lang="en-AU" sz="1200" b="1" dirty="0">
                <a:solidFill>
                  <a:schemeClr val="bg1"/>
                </a:solidFill>
                <a:latin typeface="Calibri Light" panose="020F0302020204030204" pitchFamily="34" charset="0"/>
                <a:cs typeface="Calibri Light" panose="020F0302020204030204" pitchFamily="34" charset="0"/>
              </a:rPr>
              <a:t>ASSESSMENT</a:t>
            </a:r>
          </a:p>
        </p:txBody>
      </p:sp>
      <p:sp>
        <p:nvSpPr>
          <p:cNvPr id="41" name="Oval 40">
            <a:extLst>
              <a:ext uri="{FF2B5EF4-FFF2-40B4-BE49-F238E27FC236}">
                <a16:creationId xmlns:a16="http://schemas.microsoft.com/office/drawing/2014/main" id="{C971FA7F-B002-4BDF-8518-3C9E13D0FEFB}"/>
              </a:ext>
            </a:extLst>
          </p:cNvPr>
          <p:cNvSpPr/>
          <p:nvPr userDrawn="1"/>
        </p:nvSpPr>
        <p:spPr>
          <a:xfrm>
            <a:off x="9217326"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42" name="TextBox 41">
            <a:extLst>
              <a:ext uri="{FF2B5EF4-FFF2-40B4-BE49-F238E27FC236}">
                <a16:creationId xmlns:a16="http://schemas.microsoft.com/office/drawing/2014/main" id="{63A1B614-2F4E-4F2B-A0D9-48E99CAFA654}"/>
              </a:ext>
            </a:extLst>
          </p:cNvPr>
          <p:cNvSpPr txBox="1"/>
          <p:nvPr userDrawn="1"/>
        </p:nvSpPr>
        <p:spPr>
          <a:xfrm>
            <a:off x="8606028"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TECHNICAL ADVISORY</a:t>
            </a:r>
            <a:r>
              <a:rPr lang="en-AU" sz="1200" baseline="0" dirty="0">
                <a:solidFill>
                  <a:schemeClr val="bg1"/>
                </a:solidFill>
                <a:latin typeface="Calibri Light" panose="020F0302020204030204" pitchFamily="34" charset="0"/>
                <a:cs typeface="Calibri Light" panose="020F0302020204030204" pitchFamily="34" charset="0"/>
              </a:rPr>
              <a:t> RECOMMENDATIONS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5" name="Oval 44">
            <a:extLst>
              <a:ext uri="{FF2B5EF4-FFF2-40B4-BE49-F238E27FC236}">
                <a16:creationId xmlns:a16="http://schemas.microsoft.com/office/drawing/2014/main" id="{9BBD176C-F9DD-4A44-855E-FFC2A5C77663}"/>
              </a:ext>
            </a:extLst>
          </p:cNvPr>
          <p:cNvSpPr/>
          <p:nvPr userDrawn="1"/>
        </p:nvSpPr>
        <p:spPr>
          <a:xfrm>
            <a:off x="73584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46" name="TextBox 45">
            <a:extLst>
              <a:ext uri="{FF2B5EF4-FFF2-40B4-BE49-F238E27FC236}">
                <a16:creationId xmlns:a16="http://schemas.microsoft.com/office/drawing/2014/main" id="{5F6C0072-3576-4108-AD0D-9B62C5AC686A}"/>
              </a:ext>
            </a:extLst>
          </p:cNvPr>
          <p:cNvSpPr txBox="1"/>
          <p:nvPr userDrawn="1"/>
        </p:nvSpPr>
        <p:spPr>
          <a:xfrm>
            <a:off x="123055" y="5262939"/>
            <a:ext cx="1480036" cy="184666"/>
          </a:xfrm>
          <a:prstGeom prst="rect">
            <a:avLst/>
          </a:prstGeom>
          <a:noFill/>
        </p:spPr>
        <p:txBody>
          <a:bodyPr wrap="square" lIns="0" tIns="0" rIns="0" bIns="0" rtlCol="0">
            <a:spAutoFit/>
          </a:bodyPr>
          <a:lstStyle>
            <a:defPPr>
              <a:defRPr lang="en-US"/>
            </a:defPPr>
            <a:lvl1pPr algn="ctr">
              <a:defRPr sz="1200">
                <a:solidFill>
                  <a:schemeClr val="bg1"/>
                </a:solidFill>
                <a:latin typeface="Calibri Light" panose="020F0302020204030204" pitchFamily="34" charset="0"/>
                <a:cs typeface="Calibri Light" panose="020F0302020204030204" pitchFamily="34" charset="0"/>
              </a:defRPr>
            </a:lvl1pPr>
          </a:lstStyle>
          <a:p>
            <a:pPr lvl="0"/>
            <a:r>
              <a:rPr lang="en-AU" dirty="0"/>
              <a:t>EXECUTIVE SUMMARY</a:t>
            </a:r>
          </a:p>
        </p:txBody>
      </p:sp>
      <p:sp>
        <p:nvSpPr>
          <p:cNvPr id="18" name="TextBox 17">
            <a:extLst>
              <a:ext uri="{FF2B5EF4-FFF2-40B4-BE49-F238E27FC236}">
                <a16:creationId xmlns:a16="http://schemas.microsoft.com/office/drawing/2014/main" id="{8E5BA389-F969-4E70-9D37-EC4D674A9A47}"/>
              </a:ext>
            </a:extLst>
          </p:cNvPr>
          <p:cNvSpPr txBox="1"/>
          <p:nvPr userDrawn="1"/>
        </p:nvSpPr>
        <p:spPr>
          <a:xfrm>
            <a:off x="2259340" y="5078273"/>
            <a:ext cx="1334252" cy="369332"/>
          </a:xfrm>
          <a:prstGeom prst="rect">
            <a:avLst/>
          </a:prstGeom>
          <a:noFill/>
        </p:spPr>
        <p:txBody>
          <a:bodyPr wrap="square" lIns="0" tIns="0" rIns="0" bIns="0" rtlCol="0">
            <a:spAutoFit/>
          </a:bodyPr>
          <a:lstStyle/>
          <a:p>
            <a:pPr algn="ctr"/>
            <a:r>
              <a:rPr lang="en-AU" sz="1200" b="0" dirty="0">
                <a:solidFill>
                  <a:schemeClr val="bg1"/>
                </a:solidFill>
                <a:latin typeface="Calibri Light" panose="020F0302020204030204" pitchFamily="34" charset="0"/>
                <a:cs typeface="Calibri Light" panose="020F0302020204030204" pitchFamily="34" charset="0"/>
              </a:rPr>
              <a:t>BACKGROUND AND CONTEXT</a:t>
            </a:r>
          </a:p>
        </p:txBody>
      </p:sp>
    </p:spTree>
    <p:extLst>
      <p:ext uri="{BB962C8B-B14F-4D97-AF65-F5344CB8AC3E}">
        <p14:creationId xmlns:p14="http://schemas.microsoft.com/office/powerpoint/2010/main" val="290482183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3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3. FUTURE STATE DESIGN CONSIDERATIONS</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cxnSp>
        <p:nvCxnSpPr>
          <p:cNvPr id="19" name="Straight Connector 18">
            <a:extLst>
              <a:ext uri="{FF2B5EF4-FFF2-40B4-BE49-F238E27FC236}">
                <a16:creationId xmlns:a16="http://schemas.microsoft.com/office/drawing/2014/main" id="{097A7BAE-817A-4A37-B648-1BD0224C944D}"/>
              </a:ext>
            </a:extLst>
          </p:cNvPr>
          <p:cNvCxnSpPr/>
          <p:nvPr userDrawn="1"/>
        </p:nvCxnSpPr>
        <p:spPr>
          <a:xfrm flipV="1">
            <a:off x="0" y="577761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7DCC9B0-F1F6-4D35-A0F2-B4F38C18FD4C}"/>
              </a:ext>
            </a:extLst>
          </p:cNvPr>
          <p:cNvSpPr/>
          <p:nvPr userDrawn="1"/>
        </p:nvSpPr>
        <p:spPr>
          <a:xfrm>
            <a:off x="7153822" y="5650513"/>
            <a:ext cx="240000" cy="24667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AU" sz="1463">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369AA5A-D08F-4763-BBBB-77C4D1B291BE}"/>
              </a:ext>
            </a:extLst>
          </p:cNvPr>
          <p:cNvSpPr txBox="1"/>
          <p:nvPr userDrawn="1"/>
        </p:nvSpPr>
        <p:spPr>
          <a:xfrm>
            <a:off x="6546902" y="5078273"/>
            <a:ext cx="1457741" cy="369332"/>
          </a:xfrm>
          <a:prstGeom prst="rect">
            <a:avLst/>
          </a:prstGeom>
          <a:noFill/>
        </p:spPr>
        <p:txBody>
          <a:bodyPr wrap="square" lIns="0" tIns="0" rIns="0" bIns="0" rtlCol="0">
            <a:spAutoFit/>
          </a:bodyPr>
          <a:lstStyle/>
          <a:p>
            <a:pPr algn="ctr"/>
            <a:r>
              <a:rPr lang="en-AU" sz="1200" b="1" dirty="0">
                <a:solidFill>
                  <a:schemeClr val="bg1"/>
                </a:solidFill>
                <a:latin typeface="Calibri Light" panose="020F0302020204030204" pitchFamily="34" charset="0"/>
                <a:cs typeface="Calibri Light" panose="020F0302020204030204" pitchFamily="34" charset="0"/>
              </a:rPr>
              <a:t>FUTURE</a:t>
            </a:r>
            <a:r>
              <a:rPr lang="en-AU" sz="1200" b="1" baseline="0" dirty="0">
                <a:solidFill>
                  <a:schemeClr val="bg1"/>
                </a:solidFill>
                <a:latin typeface="Calibri Light" panose="020F0302020204030204" pitchFamily="34" charset="0"/>
                <a:cs typeface="Calibri Light" panose="020F0302020204030204" pitchFamily="34" charset="0"/>
              </a:rPr>
              <a:t> STATE DESIGN CONSIDERATIONS</a:t>
            </a:r>
            <a:endParaRPr lang="en-AU" sz="1200" b="1" dirty="0">
              <a:solidFill>
                <a:schemeClr val="bg1"/>
              </a:solidFill>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049054D9-F57B-4D93-B652-187EECF53359}"/>
              </a:ext>
            </a:extLst>
          </p:cNvPr>
          <p:cNvSpPr/>
          <p:nvPr userDrawn="1"/>
        </p:nvSpPr>
        <p:spPr>
          <a:xfrm>
            <a:off x="11137959"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24" name="TextBox 23">
            <a:extLst>
              <a:ext uri="{FF2B5EF4-FFF2-40B4-BE49-F238E27FC236}">
                <a16:creationId xmlns:a16="http://schemas.microsoft.com/office/drawing/2014/main" id="{2CFA6CC8-FFF8-4D6B-ADB1-96D14846AC5D}"/>
              </a:ext>
            </a:extLst>
          </p:cNvPr>
          <p:cNvSpPr txBox="1"/>
          <p:nvPr userDrawn="1"/>
        </p:nvSpPr>
        <p:spPr>
          <a:xfrm>
            <a:off x="10665154" y="5262939"/>
            <a:ext cx="1134811" cy="184666"/>
          </a:xfrm>
          <a:prstGeom prst="rect">
            <a:avLst/>
          </a:prstGeom>
          <a:noFill/>
        </p:spPr>
        <p:txBody>
          <a:bodyPr wrap="square" lIns="0" tIns="0" rIns="0" bIns="0" rtlCol="0">
            <a:spAutoFit/>
          </a:bodyPr>
          <a:lstStyle/>
          <a:p>
            <a:pPr algn="ctr"/>
            <a:r>
              <a:rPr lang="en-AU" sz="1200">
                <a:solidFill>
                  <a:schemeClr val="bg1"/>
                </a:solidFill>
                <a:latin typeface="Calibri Light" panose="020F0302020204030204" pitchFamily="34" charset="0"/>
                <a:cs typeface="Calibri Light" panose="020F0302020204030204" pitchFamily="34" charset="0"/>
              </a:rPr>
              <a:t>APPENDICES</a:t>
            </a:r>
          </a:p>
        </p:txBody>
      </p:sp>
      <p:sp>
        <p:nvSpPr>
          <p:cNvPr id="25" name="Oval 24">
            <a:extLst>
              <a:ext uri="{FF2B5EF4-FFF2-40B4-BE49-F238E27FC236}">
                <a16:creationId xmlns:a16="http://schemas.microsoft.com/office/drawing/2014/main" id="{08C281E2-7C58-4854-B353-7EC459829836}"/>
              </a:ext>
            </a:extLst>
          </p:cNvPr>
          <p:cNvSpPr/>
          <p:nvPr userDrawn="1"/>
        </p:nvSpPr>
        <p:spPr>
          <a:xfrm>
            <a:off x="2817264"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39" name="Oval 38">
            <a:extLst>
              <a:ext uri="{FF2B5EF4-FFF2-40B4-BE49-F238E27FC236}">
                <a16:creationId xmlns:a16="http://schemas.microsoft.com/office/drawing/2014/main" id="{085ECB33-FE33-4BD9-8212-0F7CE5123061}"/>
              </a:ext>
            </a:extLst>
          </p:cNvPr>
          <p:cNvSpPr/>
          <p:nvPr userDrawn="1"/>
        </p:nvSpPr>
        <p:spPr>
          <a:xfrm>
            <a:off x="500459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40" name="TextBox 39">
            <a:extLst>
              <a:ext uri="{FF2B5EF4-FFF2-40B4-BE49-F238E27FC236}">
                <a16:creationId xmlns:a16="http://schemas.microsoft.com/office/drawing/2014/main" id="{0E60A375-24CA-4187-9EBB-437D4B2CE5D0}"/>
              </a:ext>
            </a:extLst>
          </p:cNvPr>
          <p:cNvSpPr txBox="1"/>
          <p:nvPr userDrawn="1"/>
        </p:nvSpPr>
        <p:spPr>
          <a:xfrm>
            <a:off x="4285897" y="5078273"/>
            <a:ext cx="1659620"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CURRENT STATE</a:t>
            </a:r>
          </a:p>
          <a:p>
            <a:pPr algn="ctr"/>
            <a:r>
              <a:rPr lang="en-AU" sz="1200" b="0" dirty="0">
                <a:solidFill>
                  <a:schemeClr val="bg1"/>
                </a:solidFill>
                <a:latin typeface="Calibri Light" panose="020F0302020204030204" pitchFamily="34" charset="0"/>
                <a:cs typeface="Calibri Light" panose="020F0302020204030204" pitchFamily="34" charset="0"/>
              </a:rPr>
              <a:t>ASSESSMENT</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1" name="Oval 40">
            <a:extLst>
              <a:ext uri="{FF2B5EF4-FFF2-40B4-BE49-F238E27FC236}">
                <a16:creationId xmlns:a16="http://schemas.microsoft.com/office/drawing/2014/main" id="{C971FA7F-B002-4BDF-8518-3C9E13D0FEFB}"/>
              </a:ext>
            </a:extLst>
          </p:cNvPr>
          <p:cNvSpPr/>
          <p:nvPr userDrawn="1"/>
        </p:nvSpPr>
        <p:spPr>
          <a:xfrm>
            <a:off x="9217326"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42" name="TextBox 41">
            <a:extLst>
              <a:ext uri="{FF2B5EF4-FFF2-40B4-BE49-F238E27FC236}">
                <a16:creationId xmlns:a16="http://schemas.microsoft.com/office/drawing/2014/main" id="{63A1B614-2F4E-4F2B-A0D9-48E99CAFA654}"/>
              </a:ext>
            </a:extLst>
          </p:cNvPr>
          <p:cNvSpPr txBox="1"/>
          <p:nvPr userDrawn="1"/>
        </p:nvSpPr>
        <p:spPr>
          <a:xfrm>
            <a:off x="8606028"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TECHNICAL ADVISORY</a:t>
            </a:r>
            <a:r>
              <a:rPr lang="en-AU" sz="1200" baseline="0" dirty="0">
                <a:solidFill>
                  <a:schemeClr val="bg1"/>
                </a:solidFill>
                <a:latin typeface="Calibri Light" panose="020F0302020204030204" pitchFamily="34" charset="0"/>
                <a:cs typeface="Calibri Light" panose="020F0302020204030204" pitchFamily="34" charset="0"/>
              </a:rPr>
              <a:t> RECOMMENDATIONS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5" name="Oval 44">
            <a:extLst>
              <a:ext uri="{FF2B5EF4-FFF2-40B4-BE49-F238E27FC236}">
                <a16:creationId xmlns:a16="http://schemas.microsoft.com/office/drawing/2014/main" id="{9BBD176C-F9DD-4A44-855E-FFC2A5C77663}"/>
              </a:ext>
            </a:extLst>
          </p:cNvPr>
          <p:cNvSpPr/>
          <p:nvPr userDrawn="1"/>
        </p:nvSpPr>
        <p:spPr>
          <a:xfrm>
            <a:off x="73584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46" name="TextBox 45">
            <a:extLst>
              <a:ext uri="{FF2B5EF4-FFF2-40B4-BE49-F238E27FC236}">
                <a16:creationId xmlns:a16="http://schemas.microsoft.com/office/drawing/2014/main" id="{5F6C0072-3576-4108-AD0D-9B62C5AC686A}"/>
              </a:ext>
            </a:extLst>
          </p:cNvPr>
          <p:cNvSpPr txBox="1"/>
          <p:nvPr userDrawn="1"/>
        </p:nvSpPr>
        <p:spPr>
          <a:xfrm>
            <a:off x="123055" y="5262939"/>
            <a:ext cx="1480036" cy="184666"/>
          </a:xfrm>
          <a:prstGeom prst="rect">
            <a:avLst/>
          </a:prstGeom>
          <a:noFill/>
        </p:spPr>
        <p:txBody>
          <a:bodyPr wrap="square" lIns="0" tIns="0" rIns="0" bIns="0" rtlCol="0">
            <a:spAutoFit/>
          </a:bodyPr>
          <a:lstStyle>
            <a:defPPr>
              <a:defRPr lang="en-US"/>
            </a:defPPr>
            <a:lvl1pPr algn="ctr">
              <a:defRPr sz="1200">
                <a:solidFill>
                  <a:schemeClr val="bg1"/>
                </a:solidFill>
                <a:latin typeface="Calibri Light" panose="020F0302020204030204" pitchFamily="34" charset="0"/>
                <a:cs typeface="Calibri Light" panose="020F0302020204030204" pitchFamily="34" charset="0"/>
              </a:defRPr>
            </a:lvl1pPr>
          </a:lstStyle>
          <a:p>
            <a:pPr lvl="0"/>
            <a:r>
              <a:rPr lang="en-AU" dirty="0"/>
              <a:t>EXECUTIVE SUMMARY</a:t>
            </a:r>
          </a:p>
        </p:txBody>
      </p:sp>
      <p:sp>
        <p:nvSpPr>
          <p:cNvPr id="18" name="TextBox 17">
            <a:extLst>
              <a:ext uri="{FF2B5EF4-FFF2-40B4-BE49-F238E27FC236}">
                <a16:creationId xmlns:a16="http://schemas.microsoft.com/office/drawing/2014/main" id="{8E5BA389-F969-4E70-9D37-EC4D674A9A47}"/>
              </a:ext>
            </a:extLst>
          </p:cNvPr>
          <p:cNvSpPr txBox="1"/>
          <p:nvPr userDrawn="1"/>
        </p:nvSpPr>
        <p:spPr>
          <a:xfrm>
            <a:off x="2259340" y="5078273"/>
            <a:ext cx="1334252" cy="369332"/>
          </a:xfrm>
          <a:prstGeom prst="rect">
            <a:avLst/>
          </a:prstGeom>
          <a:noFill/>
        </p:spPr>
        <p:txBody>
          <a:bodyPr wrap="square" lIns="0" tIns="0" rIns="0" bIns="0" rtlCol="0">
            <a:spAutoFit/>
          </a:bodyPr>
          <a:lstStyle/>
          <a:p>
            <a:pPr algn="ctr"/>
            <a:r>
              <a:rPr lang="en-AU" sz="1200" b="0" dirty="0">
                <a:solidFill>
                  <a:schemeClr val="bg1"/>
                </a:solidFill>
                <a:latin typeface="Calibri Light" panose="020F0302020204030204" pitchFamily="34" charset="0"/>
                <a:cs typeface="Calibri Light" panose="020F0302020204030204" pitchFamily="34" charset="0"/>
              </a:rPr>
              <a:t>BACKGROUND AND CONTEXT</a:t>
            </a:r>
          </a:p>
        </p:txBody>
      </p:sp>
    </p:spTree>
    <p:extLst>
      <p:ext uri="{BB962C8B-B14F-4D97-AF65-F5344CB8AC3E}">
        <p14:creationId xmlns:p14="http://schemas.microsoft.com/office/powerpoint/2010/main" val="6178586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4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dirty="0"/>
              <a:t>4. TECHNICAL ADVISORY RECOMMENDATIONS</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a:solidFill>
                  <a:schemeClr val="bg1"/>
                </a:solidFill>
              </a:rPr>
              <a:t>© 2020 Deloitte Consulting</a:t>
            </a:r>
          </a:p>
        </p:txBody>
      </p:sp>
      <p:cxnSp>
        <p:nvCxnSpPr>
          <p:cNvPr id="19" name="Straight Connector 18">
            <a:extLst>
              <a:ext uri="{FF2B5EF4-FFF2-40B4-BE49-F238E27FC236}">
                <a16:creationId xmlns:a16="http://schemas.microsoft.com/office/drawing/2014/main" id="{097A7BAE-817A-4A37-B648-1BD0224C944D}"/>
              </a:ext>
            </a:extLst>
          </p:cNvPr>
          <p:cNvCxnSpPr/>
          <p:nvPr userDrawn="1"/>
        </p:nvCxnSpPr>
        <p:spPr>
          <a:xfrm flipV="1">
            <a:off x="0" y="577761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7DCC9B0-F1F6-4D35-A0F2-B4F38C18FD4C}"/>
              </a:ext>
            </a:extLst>
          </p:cNvPr>
          <p:cNvSpPr/>
          <p:nvPr userDrawn="1"/>
        </p:nvSpPr>
        <p:spPr>
          <a:xfrm>
            <a:off x="7153822"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22" name="TextBox 21">
            <a:extLst>
              <a:ext uri="{FF2B5EF4-FFF2-40B4-BE49-F238E27FC236}">
                <a16:creationId xmlns:a16="http://schemas.microsoft.com/office/drawing/2014/main" id="{9369AA5A-D08F-4763-BBBB-77C4D1B291BE}"/>
              </a:ext>
            </a:extLst>
          </p:cNvPr>
          <p:cNvSpPr txBox="1"/>
          <p:nvPr userDrawn="1"/>
        </p:nvSpPr>
        <p:spPr>
          <a:xfrm>
            <a:off x="6546902"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FUTURE</a:t>
            </a:r>
            <a:r>
              <a:rPr lang="en-AU" sz="1200" baseline="0" dirty="0">
                <a:solidFill>
                  <a:schemeClr val="bg1"/>
                </a:solidFill>
                <a:latin typeface="Calibri Light" panose="020F0302020204030204" pitchFamily="34" charset="0"/>
                <a:cs typeface="Calibri Light" panose="020F0302020204030204" pitchFamily="34" charset="0"/>
              </a:rPr>
              <a:t> STATE DESIGN CONSIDERATIONS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049054D9-F57B-4D93-B652-187EECF53359}"/>
              </a:ext>
            </a:extLst>
          </p:cNvPr>
          <p:cNvSpPr/>
          <p:nvPr userDrawn="1"/>
        </p:nvSpPr>
        <p:spPr>
          <a:xfrm>
            <a:off x="11137959"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25" name="TextBox 24">
            <a:extLst>
              <a:ext uri="{FF2B5EF4-FFF2-40B4-BE49-F238E27FC236}">
                <a16:creationId xmlns:a16="http://schemas.microsoft.com/office/drawing/2014/main" id="{2CFA6CC8-FFF8-4D6B-ADB1-96D14846AC5D}"/>
              </a:ext>
            </a:extLst>
          </p:cNvPr>
          <p:cNvSpPr txBox="1"/>
          <p:nvPr userDrawn="1"/>
        </p:nvSpPr>
        <p:spPr>
          <a:xfrm>
            <a:off x="10665154" y="5262939"/>
            <a:ext cx="1134811" cy="184666"/>
          </a:xfrm>
          <a:prstGeom prst="rect">
            <a:avLst/>
          </a:prstGeom>
          <a:noFill/>
        </p:spPr>
        <p:txBody>
          <a:bodyPr wrap="square" lIns="0" tIns="0" rIns="0" bIns="0" rtlCol="0">
            <a:spAutoFit/>
          </a:bodyPr>
          <a:lstStyle/>
          <a:p>
            <a:pPr algn="ctr"/>
            <a:r>
              <a:rPr lang="en-AU" sz="1200">
                <a:solidFill>
                  <a:schemeClr val="bg1"/>
                </a:solidFill>
                <a:latin typeface="Calibri Light" panose="020F0302020204030204" pitchFamily="34" charset="0"/>
                <a:cs typeface="Calibri Light" panose="020F0302020204030204" pitchFamily="34" charset="0"/>
              </a:rPr>
              <a:t>APPENDICES</a:t>
            </a:r>
          </a:p>
        </p:txBody>
      </p:sp>
      <p:sp>
        <p:nvSpPr>
          <p:cNvPr id="26" name="Oval 25">
            <a:extLst>
              <a:ext uri="{FF2B5EF4-FFF2-40B4-BE49-F238E27FC236}">
                <a16:creationId xmlns:a16="http://schemas.microsoft.com/office/drawing/2014/main" id="{08C281E2-7C58-4854-B353-7EC459829836}"/>
              </a:ext>
            </a:extLst>
          </p:cNvPr>
          <p:cNvSpPr/>
          <p:nvPr userDrawn="1"/>
        </p:nvSpPr>
        <p:spPr>
          <a:xfrm>
            <a:off x="2817264"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38" name="Oval 37">
            <a:extLst>
              <a:ext uri="{FF2B5EF4-FFF2-40B4-BE49-F238E27FC236}">
                <a16:creationId xmlns:a16="http://schemas.microsoft.com/office/drawing/2014/main" id="{085ECB33-FE33-4BD9-8212-0F7CE5123061}"/>
              </a:ext>
            </a:extLst>
          </p:cNvPr>
          <p:cNvSpPr/>
          <p:nvPr userDrawn="1"/>
        </p:nvSpPr>
        <p:spPr>
          <a:xfrm>
            <a:off x="500459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39" name="TextBox 38">
            <a:extLst>
              <a:ext uri="{FF2B5EF4-FFF2-40B4-BE49-F238E27FC236}">
                <a16:creationId xmlns:a16="http://schemas.microsoft.com/office/drawing/2014/main" id="{0E60A375-24CA-4187-9EBB-437D4B2CE5D0}"/>
              </a:ext>
            </a:extLst>
          </p:cNvPr>
          <p:cNvSpPr txBox="1"/>
          <p:nvPr userDrawn="1"/>
        </p:nvSpPr>
        <p:spPr>
          <a:xfrm>
            <a:off x="4285897" y="5078273"/>
            <a:ext cx="1659620"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CURRENT STATE</a:t>
            </a:r>
          </a:p>
          <a:p>
            <a:pPr algn="ctr"/>
            <a:r>
              <a:rPr lang="en-AU" sz="1200" b="0" dirty="0">
                <a:solidFill>
                  <a:schemeClr val="bg1"/>
                </a:solidFill>
                <a:latin typeface="Calibri Light" panose="020F0302020204030204" pitchFamily="34" charset="0"/>
                <a:cs typeface="Calibri Light" panose="020F0302020204030204" pitchFamily="34" charset="0"/>
              </a:rPr>
              <a:t>ASSESSMENT</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0" name="Oval 39">
            <a:extLst>
              <a:ext uri="{FF2B5EF4-FFF2-40B4-BE49-F238E27FC236}">
                <a16:creationId xmlns:a16="http://schemas.microsoft.com/office/drawing/2014/main" id="{C971FA7F-B002-4BDF-8518-3C9E13D0FEFB}"/>
              </a:ext>
            </a:extLst>
          </p:cNvPr>
          <p:cNvSpPr/>
          <p:nvPr userDrawn="1"/>
        </p:nvSpPr>
        <p:spPr>
          <a:xfrm>
            <a:off x="9217326" y="5650513"/>
            <a:ext cx="240000" cy="24667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AU" sz="1463">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3A1B614-2F4E-4F2B-A0D9-48E99CAFA654}"/>
              </a:ext>
            </a:extLst>
          </p:cNvPr>
          <p:cNvSpPr txBox="1"/>
          <p:nvPr userDrawn="1"/>
        </p:nvSpPr>
        <p:spPr>
          <a:xfrm>
            <a:off x="8606028" y="5078273"/>
            <a:ext cx="1457741" cy="369332"/>
          </a:xfrm>
          <a:prstGeom prst="rect">
            <a:avLst/>
          </a:prstGeom>
          <a:noFill/>
        </p:spPr>
        <p:txBody>
          <a:bodyPr wrap="square" lIns="0" tIns="0" rIns="0" bIns="0" rtlCol="0">
            <a:spAutoFit/>
          </a:bodyPr>
          <a:lstStyle/>
          <a:p>
            <a:pPr algn="ctr"/>
            <a:r>
              <a:rPr lang="en-AU" sz="1200" b="1" dirty="0">
                <a:solidFill>
                  <a:schemeClr val="bg1"/>
                </a:solidFill>
                <a:latin typeface="Calibri Light" panose="020F0302020204030204" pitchFamily="34" charset="0"/>
                <a:cs typeface="Calibri Light" panose="020F0302020204030204" pitchFamily="34" charset="0"/>
              </a:rPr>
              <a:t>TECHNICAL ADVISORY</a:t>
            </a:r>
            <a:r>
              <a:rPr lang="en-AU" sz="1200" b="1" baseline="0" dirty="0">
                <a:solidFill>
                  <a:schemeClr val="bg1"/>
                </a:solidFill>
                <a:latin typeface="Calibri Light" panose="020F0302020204030204" pitchFamily="34" charset="0"/>
                <a:cs typeface="Calibri Light" panose="020F0302020204030204" pitchFamily="34" charset="0"/>
              </a:rPr>
              <a:t> RECOMMENDATIONS</a:t>
            </a:r>
            <a:endParaRPr lang="en-AU" sz="1200" b="1" dirty="0">
              <a:solidFill>
                <a:schemeClr val="bg1"/>
              </a:solidFill>
              <a:latin typeface="Calibri Light" panose="020F0302020204030204" pitchFamily="34" charset="0"/>
              <a:cs typeface="Calibri Light" panose="020F0302020204030204" pitchFamily="34" charset="0"/>
            </a:endParaRPr>
          </a:p>
        </p:txBody>
      </p:sp>
      <p:sp>
        <p:nvSpPr>
          <p:cNvPr id="44" name="Oval 43">
            <a:extLst>
              <a:ext uri="{FF2B5EF4-FFF2-40B4-BE49-F238E27FC236}">
                <a16:creationId xmlns:a16="http://schemas.microsoft.com/office/drawing/2014/main" id="{9BBD176C-F9DD-4A44-855E-FFC2A5C77663}"/>
              </a:ext>
            </a:extLst>
          </p:cNvPr>
          <p:cNvSpPr/>
          <p:nvPr userDrawn="1"/>
        </p:nvSpPr>
        <p:spPr>
          <a:xfrm>
            <a:off x="73584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45" name="TextBox 44">
            <a:extLst>
              <a:ext uri="{FF2B5EF4-FFF2-40B4-BE49-F238E27FC236}">
                <a16:creationId xmlns:a16="http://schemas.microsoft.com/office/drawing/2014/main" id="{5F6C0072-3576-4108-AD0D-9B62C5AC686A}"/>
              </a:ext>
            </a:extLst>
          </p:cNvPr>
          <p:cNvSpPr txBox="1"/>
          <p:nvPr userDrawn="1"/>
        </p:nvSpPr>
        <p:spPr>
          <a:xfrm>
            <a:off x="123055" y="5262939"/>
            <a:ext cx="1480036" cy="184666"/>
          </a:xfrm>
          <a:prstGeom prst="rect">
            <a:avLst/>
          </a:prstGeom>
          <a:noFill/>
        </p:spPr>
        <p:txBody>
          <a:bodyPr wrap="square" lIns="0" tIns="0" rIns="0" bIns="0" rtlCol="0">
            <a:spAutoFit/>
          </a:bodyPr>
          <a:lstStyle>
            <a:defPPr>
              <a:defRPr lang="en-US"/>
            </a:defPPr>
            <a:lvl1pPr algn="ctr">
              <a:defRPr sz="1200">
                <a:solidFill>
                  <a:schemeClr val="bg1"/>
                </a:solidFill>
                <a:latin typeface="Calibri Light" panose="020F0302020204030204" pitchFamily="34" charset="0"/>
                <a:cs typeface="Calibri Light" panose="020F0302020204030204" pitchFamily="34" charset="0"/>
              </a:defRPr>
            </a:lvl1pPr>
          </a:lstStyle>
          <a:p>
            <a:pPr lvl="0"/>
            <a:r>
              <a:rPr lang="en-AU" dirty="0"/>
              <a:t>EXECUTIVE SUMMARY</a:t>
            </a:r>
          </a:p>
        </p:txBody>
      </p:sp>
      <p:sp>
        <p:nvSpPr>
          <p:cNvPr id="18" name="TextBox 17">
            <a:extLst>
              <a:ext uri="{FF2B5EF4-FFF2-40B4-BE49-F238E27FC236}">
                <a16:creationId xmlns:a16="http://schemas.microsoft.com/office/drawing/2014/main" id="{8E5BA389-F969-4E70-9D37-EC4D674A9A47}"/>
              </a:ext>
            </a:extLst>
          </p:cNvPr>
          <p:cNvSpPr txBox="1"/>
          <p:nvPr userDrawn="1"/>
        </p:nvSpPr>
        <p:spPr>
          <a:xfrm>
            <a:off x="2259340" y="5078273"/>
            <a:ext cx="1334252" cy="369332"/>
          </a:xfrm>
          <a:prstGeom prst="rect">
            <a:avLst/>
          </a:prstGeom>
          <a:noFill/>
        </p:spPr>
        <p:txBody>
          <a:bodyPr wrap="square" lIns="0" tIns="0" rIns="0" bIns="0" rtlCol="0">
            <a:spAutoFit/>
          </a:bodyPr>
          <a:lstStyle/>
          <a:p>
            <a:pPr algn="ctr"/>
            <a:r>
              <a:rPr lang="en-AU" sz="1200" b="0" dirty="0">
                <a:solidFill>
                  <a:schemeClr val="bg1"/>
                </a:solidFill>
                <a:latin typeface="Calibri Light" panose="020F0302020204030204" pitchFamily="34" charset="0"/>
                <a:cs typeface="Calibri Light" panose="020F0302020204030204" pitchFamily="34" charset="0"/>
              </a:rPr>
              <a:t>BACKGROUND AND CONTEXT</a:t>
            </a:r>
          </a:p>
        </p:txBody>
      </p:sp>
    </p:spTree>
    <p:extLst>
      <p:ext uri="{BB962C8B-B14F-4D97-AF65-F5344CB8AC3E}">
        <p14:creationId xmlns:p14="http://schemas.microsoft.com/office/powerpoint/2010/main" val="12425158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5_Divider - Deloitte blue">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469900" y="1705668"/>
            <a:ext cx="10418233"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AU" noProof="0"/>
              <a:t>5. APPENDICES</a:t>
            </a:r>
          </a:p>
        </p:txBody>
      </p:sp>
      <p:sp>
        <p:nvSpPr>
          <p:cNvPr id="11" name="TextBox 10">
            <a:extLst>
              <a:ext uri="{FF2B5EF4-FFF2-40B4-BE49-F238E27FC236}">
                <a16:creationId xmlns:a16="http://schemas.microsoft.com/office/drawing/2014/main" id="{314646AC-39C3-4050-BCD0-8A17E57BFE9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a:solidFill>
                <a:schemeClr val="bg1"/>
              </a:solidFill>
            </a:endParaRPr>
          </a:p>
        </p:txBody>
      </p:sp>
      <p:sp>
        <p:nvSpPr>
          <p:cNvPr id="12" name="Copyright">
            <a:extLst>
              <a:ext uri="{FF2B5EF4-FFF2-40B4-BE49-F238E27FC236}">
                <a16:creationId xmlns:a16="http://schemas.microsoft.com/office/drawing/2014/main" id="{0005CE45-DD87-4A6B-BFB9-ECFE9EF48893}"/>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bg1"/>
                </a:solidFill>
              </a:rPr>
              <a:t>© 2022 Deloitte Consulting</a:t>
            </a:r>
          </a:p>
        </p:txBody>
      </p:sp>
      <p:cxnSp>
        <p:nvCxnSpPr>
          <p:cNvPr id="19" name="Straight Connector 18">
            <a:extLst>
              <a:ext uri="{FF2B5EF4-FFF2-40B4-BE49-F238E27FC236}">
                <a16:creationId xmlns:a16="http://schemas.microsoft.com/office/drawing/2014/main" id="{097A7BAE-817A-4A37-B648-1BD0224C944D}"/>
              </a:ext>
            </a:extLst>
          </p:cNvPr>
          <p:cNvCxnSpPr/>
          <p:nvPr userDrawn="1"/>
        </p:nvCxnSpPr>
        <p:spPr>
          <a:xfrm flipV="1">
            <a:off x="0" y="5777615"/>
            <a:ext cx="12192000" cy="0"/>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17DCC9B0-F1F6-4D35-A0F2-B4F38C18FD4C}"/>
              </a:ext>
            </a:extLst>
          </p:cNvPr>
          <p:cNvSpPr/>
          <p:nvPr userDrawn="1"/>
        </p:nvSpPr>
        <p:spPr>
          <a:xfrm>
            <a:off x="7153822"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22" name="TextBox 21">
            <a:extLst>
              <a:ext uri="{FF2B5EF4-FFF2-40B4-BE49-F238E27FC236}">
                <a16:creationId xmlns:a16="http://schemas.microsoft.com/office/drawing/2014/main" id="{9369AA5A-D08F-4763-BBBB-77C4D1B291BE}"/>
              </a:ext>
            </a:extLst>
          </p:cNvPr>
          <p:cNvSpPr txBox="1"/>
          <p:nvPr userDrawn="1"/>
        </p:nvSpPr>
        <p:spPr>
          <a:xfrm>
            <a:off x="6546902"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FUTURE</a:t>
            </a:r>
            <a:r>
              <a:rPr lang="en-AU" sz="1200" baseline="0" dirty="0">
                <a:solidFill>
                  <a:schemeClr val="bg1"/>
                </a:solidFill>
                <a:latin typeface="Calibri Light" panose="020F0302020204030204" pitchFamily="34" charset="0"/>
                <a:cs typeface="Calibri Light" panose="020F0302020204030204" pitchFamily="34" charset="0"/>
              </a:rPr>
              <a:t> STATE DESIGN CONSIDERATIONS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23" name="Oval 22">
            <a:extLst>
              <a:ext uri="{FF2B5EF4-FFF2-40B4-BE49-F238E27FC236}">
                <a16:creationId xmlns:a16="http://schemas.microsoft.com/office/drawing/2014/main" id="{049054D9-F57B-4D93-B652-187EECF53359}"/>
              </a:ext>
            </a:extLst>
          </p:cNvPr>
          <p:cNvSpPr/>
          <p:nvPr userDrawn="1"/>
        </p:nvSpPr>
        <p:spPr>
          <a:xfrm>
            <a:off x="11137959" y="5650513"/>
            <a:ext cx="240000" cy="246674"/>
          </a:xfrm>
          <a:prstGeom prst="ellipse">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endParaRPr lang="en-AU" sz="1463">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2CFA6CC8-FFF8-4D6B-ADB1-96D14846AC5D}"/>
              </a:ext>
            </a:extLst>
          </p:cNvPr>
          <p:cNvSpPr txBox="1"/>
          <p:nvPr userDrawn="1"/>
        </p:nvSpPr>
        <p:spPr>
          <a:xfrm>
            <a:off x="10665154" y="5262939"/>
            <a:ext cx="1134811" cy="184666"/>
          </a:xfrm>
          <a:prstGeom prst="rect">
            <a:avLst/>
          </a:prstGeom>
          <a:noFill/>
        </p:spPr>
        <p:txBody>
          <a:bodyPr wrap="square" lIns="0" tIns="0" rIns="0" bIns="0" rtlCol="0">
            <a:spAutoFit/>
          </a:bodyPr>
          <a:lstStyle/>
          <a:p>
            <a:pPr algn="ctr"/>
            <a:r>
              <a:rPr lang="en-AU" sz="1200" b="1">
                <a:solidFill>
                  <a:schemeClr val="bg1"/>
                </a:solidFill>
                <a:latin typeface="Calibri Light" panose="020F0302020204030204" pitchFamily="34" charset="0"/>
                <a:cs typeface="Calibri Light" panose="020F0302020204030204" pitchFamily="34" charset="0"/>
              </a:rPr>
              <a:t>APPENDICES</a:t>
            </a:r>
          </a:p>
        </p:txBody>
      </p:sp>
      <p:sp>
        <p:nvSpPr>
          <p:cNvPr id="26" name="Oval 25">
            <a:extLst>
              <a:ext uri="{FF2B5EF4-FFF2-40B4-BE49-F238E27FC236}">
                <a16:creationId xmlns:a16="http://schemas.microsoft.com/office/drawing/2014/main" id="{08C281E2-7C58-4854-B353-7EC459829836}"/>
              </a:ext>
            </a:extLst>
          </p:cNvPr>
          <p:cNvSpPr/>
          <p:nvPr userDrawn="1"/>
        </p:nvSpPr>
        <p:spPr>
          <a:xfrm>
            <a:off x="2817264"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38" name="Oval 37">
            <a:extLst>
              <a:ext uri="{FF2B5EF4-FFF2-40B4-BE49-F238E27FC236}">
                <a16:creationId xmlns:a16="http://schemas.microsoft.com/office/drawing/2014/main" id="{085ECB33-FE33-4BD9-8212-0F7CE5123061}"/>
              </a:ext>
            </a:extLst>
          </p:cNvPr>
          <p:cNvSpPr/>
          <p:nvPr userDrawn="1"/>
        </p:nvSpPr>
        <p:spPr>
          <a:xfrm>
            <a:off x="500459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39" name="TextBox 38">
            <a:extLst>
              <a:ext uri="{FF2B5EF4-FFF2-40B4-BE49-F238E27FC236}">
                <a16:creationId xmlns:a16="http://schemas.microsoft.com/office/drawing/2014/main" id="{0E60A375-24CA-4187-9EBB-437D4B2CE5D0}"/>
              </a:ext>
            </a:extLst>
          </p:cNvPr>
          <p:cNvSpPr txBox="1"/>
          <p:nvPr userDrawn="1"/>
        </p:nvSpPr>
        <p:spPr>
          <a:xfrm>
            <a:off x="4285897" y="5078273"/>
            <a:ext cx="1659620"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CURRENT STATE</a:t>
            </a:r>
          </a:p>
          <a:p>
            <a:pPr algn="ctr"/>
            <a:r>
              <a:rPr lang="en-AU" sz="1200" b="0" dirty="0">
                <a:solidFill>
                  <a:schemeClr val="bg1"/>
                </a:solidFill>
                <a:latin typeface="Calibri Light" panose="020F0302020204030204" pitchFamily="34" charset="0"/>
                <a:cs typeface="Calibri Light" panose="020F0302020204030204" pitchFamily="34" charset="0"/>
              </a:rPr>
              <a:t>ASSESSMENT</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0" name="Oval 39">
            <a:extLst>
              <a:ext uri="{FF2B5EF4-FFF2-40B4-BE49-F238E27FC236}">
                <a16:creationId xmlns:a16="http://schemas.microsoft.com/office/drawing/2014/main" id="{C971FA7F-B002-4BDF-8518-3C9E13D0FEFB}"/>
              </a:ext>
            </a:extLst>
          </p:cNvPr>
          <p:cNvSpPr/>
          <p:nvPr userDrawn="1"/>
        </p:nvSpPr>
        <p:spPr>
          <a:xfrm>
            <a:off x="9217326"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3200"/>
          </a:p>
        </p:txBody>
      </p:sp>
      <p:sp>
        <p:nvSpPr>
          <p:cNvPr id="41" name="TextBox 40">
            <a:extLst>
              <a:ext uri="{FF2B5EF4-FFF2-40B4-BE49-F238E27FC236}">
                <a16:creationId xmlns:a16="http://schemas.microsoft.com/office/drawing/2014/main" id="{63A1B614-2F4E-4F2B-A0D9-48E99CAFA654}"/>
              </a:ext>
            </a:extLst>
          </p:cNvPr>
          <p:cNvSpPr txBox="1"/>
          <p:nvPr userDrawn="1"/>
        </p:nvSpPr>
        <p:spPr>
          <a:xfrm>
            <a:off x="8606028" y="5078273"/>
            <a:ext cx="1457741" cy="369332"/>
          </a:xfrm>
          <a:prstGeom prst="rect">
            <a:avLst/>
          </a:prstGeom>
          <a:noFill/>
        </p:spPr>
        <p:txBody>
          <a:bodyPr wrap="square" lIns="0" tIns="0" rIns="0" bIns="0" rtlCol="0">
            <a:spAutoFit/>
          </a:bodyPr>
          <a:lstStyle/>
          <a:p>
            <a:pPr algn="ctr"/>
            <a:r>
              <a:rPr lang="en-AU" sz="1200" dirty="0">
                <a:solidFill>
                  <a:schemeClr val="bg1"/>
                </a:solidFill>
                <a:latin typeface="Calibri Light" panose="020F0302020204030204" pitchFamily="34" charset="0"/>
                <a:cs typeface="Calibri Light" panose="020F0302020204030204" pitchFamily="34" charset="0"/>
              </a:rPr>
              <a:t>TECHNICAL ADVISORY</a:t>
            </a:r>
            <a:r>
              <a:rPr lang="en-AU" sz="1200" baseline="0" dirty="0">
                <a:solidFill>
                  <a:schemeClr val="bg1"/>
                </a:solidFill>
                <a:latin typeface="Calibri Light" panose="020F0302020204030204" pitchFamily="34" charset="0"/>
                <a:cs typeface="Calibri Light" panose="020F0302020204030204" pitchFamily="34" charset="0"/>
              </a:rPr>
              <a:t> RECOMMENDATIONS</a:t>
            </a:r>
            <a:endParaRPr lang="en-AU" sz="1200" dirty="0">
              <a:solidFill>
                <a:schemeClr val="bg1"/>
              </a:solidFill>
              <a:latin typeface="Calibri Light" panose="020F0302020204030204" pitchFamily="34" charset="0"/>
              <a:cs typeface="Calibri Light" panose="020F0302020204030204" pitchFamily="34" charset="0"/>
            </a:endParaRPr>
          </a:p>
        </p:txBody>
      </p:sp>
      <p:sp>
        <p:nvSpPr>
          <p:cNvPr id="44" name="Oval 43">
            <a:extLst>
              <a:ext uri="{FF2B5EF4-FFF2-40B4-BE49-F238E27FC236}">
                <a16:creationId xmlns:a16="http://schemas.microsoft.com/office/drawing/2014/main" id="{9BBD176C-F9DD-4A44-855E-FFC2A5C77663}"/>
              </a:ext>
            </a:extLst>
          </p:cNvPr>
          <p:cNvSpPr/>
          <p:nvPr userDrawn="1"/>
        </p:nvSpPr>
        <p:spPr>
          <a:xfrm>
            <a:off x="735843" y="5650513"/>
            <a:ext cx="240000" cy="246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AU" sz="3200"/>
          </a:p>
        </p:txBody>
      </p:sp>
      <p:sp>
        <p:nvSpPr>
          <p:cNvPr id="45" name="TextBox 44">
            <a:extLst>
              <a:ext uri="{FF2B5EF4-FFF2-40B4-BE49-F238E27FC236}">
                <a16:creationId xmlns:a16="http://schemas.microsoft.com/office/drawing/2014/main" id="{5F6C0072-3576-4108-AD0D-9B62C5AC686A}"/>
              </a:ext>
            </a:extLst>
          </p:cNvPr>
          <p:cNvSpPr txBox="1"/>
          <p:nvPr userDrawn="1"/>
        </p:nvSpPr>
        <p:spPr>
          <a:xfrm>
            <a:off x="123055" y="5262939"/>
            <a:ext cx="1480036" cy="184666"/>
          </a:xfrm>
          <a:prstGeom prst="rect">
            <a:avLst/>
          </a:prstGeom>
          <a:noFill/>
        </p:spPr>
        <p:txBody>
          <a:bodyPr wrap="square" lIns="0" tIns="0" rIns="0" bIns="0" rtlCol="0">
            <a:spAutoFit/>
          </a:bodyPr>
          <a:lstStyle>
            <a:defPPr>
              <a:defRPr lang="en-US"/>
            </a:defPPr>
            <a:lvl1pPr algn="ctr">
              <a:defRPr sz="1200">
                <a:solidFill>
                  <a:schemeClr val="bg1"/>
                </a:solidFill>
                <a:latin typeface="Calibri Light" panose="020F0302020204030204" pitchFamily="34" charset="0"/>
                <a:cs typeface="Calibri Light" panose="020F0302020204030204" pitchFamily="34" charset="0"/>
              </a:defRPr>
            </a:lvl1pPr>
          </a:lstStyle>
          <a:p>
            <a:pPr lvl="0"/>
            <a:r>
              <a:rPr lang="en-AU" dirty="0"/>
              <a:t>EXECUTIVE SUMMARY</a:t>
            </a:r>
          </a:p>
        </p:txBody>
      </p:sp>
      <p:sp>
        <p:nvSpPr>
          <p:cNvPr id="18" name="TextBox 17">
            <a:extLst>
              <a:ext uri="{FF2B5EF4-FFF2-40B4-BE49-F238E27FC236}">
                <a16:creationId xmlns:a16="http://schemas.microsoft.com/office/drawing/2014/main" id="{8E5BA389-F969-4E70-9D37-EC4D674A9A47}"/>
              </a:ext>
            </a:extLst>
          </p:cNvPr>
          <p:cNvSpPr txBox="1"/>
          <p:nvPr userDrawn="1"/>
        </p:nvSpPr>
        <p:spPr>
          <a:xfrm>
            <a:off x="2259340" y="5078273"/>
            <a:ext cx="1334252" cy="369332"/>
          </a:xfrm>
          <a:prstGeom prst="rect">
            <a:avLst/>
          </a:prstGeom>
          <a:noFill/>
        </p:spPr>
        <p:txBody>
          <a:bodyPr wrap="square" lIns="0" tIns="0" rIns="0" bIns="0" rtlCol="0">
            <a:spAutoFit/>
          </a:bodyPr>
          <a:lstStyle/>
          <a:p>
            <a:pPr algn="ctr"/>
            <a:r>
              <a:rPr lang="en-AU" sz="1200" b="0" dirty="0">
                <a:solidFill>
                  <a:schemeClr val="bg1"/>
                </a:solidFill>
                <a:latin typeface="Calibri Light" panose="020F0302020204030204" pitchFamily="34" charset="0"/>
                <a:cs typeface="Calibri Light" panose="020F0302020204030204" pitchFamily="34" charset="0"/>
              </a:rPr>
              <a:t>BACKGROUND AND CONTEXT</a:t>
            </a:r>
          </a:p>
        </p:txBody>
      </p:sp>
    </p:spTree>
    <p:extLst>
      <p:ext uri="{BB962C8B-B14F-4D97-AF65-F5344CB8AC3E}">
        <p14:creationId xmlns:p14="http://schemas.microsoft.com/office/powerpoint/2010/main" val="149005039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Body Content - 2 Column">
    <p:bg>
      <p:bgRef idx="1001">
        <a:schemeClr val="bg1"/>
      </p:bgRef>
    </p:bg>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468000" y="1665288"/>
            <a:ext cx="5328000" cy="4622507"/>
          </a:xfrm>
          <a:prstGeom prst="rect">
            <a:avLst/>
          </a:prstGeom>
        </p:spPr>
        <p:txBody>
          <a:bodyPr>
            <a:normAutofit/>
          </a:bodyPr>
          <a:lstStyle>
            <a:lvl1pPr>
              <a:tabLst>
                <a:tab pos="6705432" algn="r"/>
              </a:tabLst>
              <a:defRPr sz="1200">
                <a:solidFill>
                  <a:schemeClr val="bg1">
                    <a:lumMod val="50000"/>
                  </a:schemeClr>
                </a:solidFill>
              </a:defRPr>
            </a:lvl1pPr>
            <a:lvl2pPr>
              <a:tabLst>
                <a:tab pos="6705432" algn="r"/>
              </a:tabLst>
              <a:defRPr sz="1200">
                <a:solidFill>
                  <a:schemeClr val="bg1">
                    <a:lumMod val="50000"/>
                  </a:schemeClr>
                </a:solidFill>
              </a:defRPr>
            </a:lvl2pPr>
            <a:lvl3pPr>
              <a:tabLst>
                <a:tab pos="6705432" algn="r"/>
              </a:tabLst>
              <a:defRPr sz="1200">
                <a:solidFill>
                  <a:schemeClr val="bg1">
                    <a:lumMod val="50000"/>
                  </a:schemeClr>
                </a:solidFill>
              </a:defRPr>
            </a:lvl3pPr>
            <a:lvl4pPr>
              <a:tabLst>
                <a:tab pos="6705432" algn="r"/>
              </a:tabLst>
              <a:defRPr sz="1200">
                <a:solidFill>
                  <a:schemeClr val="bg1">
                    <a:lumMod val="50000"/>
                  </a:schemeClr>
                </a:solidFill>
              </a:defRPr>
            </a:lvl4pPr>
            <a:lvl5pPr>
              <a:tabLst>
                <a:tab pos="6705432" algn="r"/>
              </a:tabLst>
              <a:defRPr sz="1200" baseline="0">
                <a:solidFill>
                  <a:schemeClr val="bg1">
                    <a:lumMod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94100" y="1656000"/>
            <a:ext cx="5328000" cy="4631795"/>
          </a:xfrm>
          <a:prstGeom prst="rect">
            <a:avLst/>
          </a:prstGeom>
        </p:spPr>
        <p:txBody>
          <a:bodyPr>
            <a:normAutofit/>
          </a:bodyPr>
          <a:lstStyle>
            <a:lvl1pPr>
              <a:tabLst>
                <a:tab pos="6705432" algn="r"/>
              </a:tabLst>
              <a:defRPr sz="1200">
                <a:solidFill>
                  <a:schemeClr val="bg1">
                    <a:lumMod val="50000"/>
                  </a:schemeClr>
                </a:solidFill>
              </a:defRPr>
            </a:lvl1pPr>
            <a:lvl2pPr>
              <a:tabLst>
                <a:tab pos="6705432" algn="r"/>
              </a:tabLst>
              <a:defRPr sz="1200">
                <a:solidFill>
                  <a:schemeClr val="bg1">
                    <a:lumMod val="50000"/>
                  </a:schemeClr>
                </a:solidFill>
              </a:defRPr>
            </a:lvl2pPr>
            <a:lvl3pPr>
              <a:tabLst>
                <a:tab pos="6705432" algn="r"/>
              </a:tabLst>
              <a:defRPr sz="1200">
                <a:solidFill>
                  <a:schemeClr val="bg1">
                    <a:lumMod val="50000"/>
                  </a:schemeClr>
                </a:solidFill>
              </a:defRPr>
            </a:lvl3pPr>
            <a:lvl4pPr>
              <a:tabLst>
                <a:tab pos="6705432" algn="r"/>
              </a:tabLst>
              <a:defRPr sz="1200">
                <a:solidFill>
                  <a:schemeClr val="bg1">
                    <a:lumMod val="50000"/>
                  </a:schemeClr>
                </a:solidFill>
              </a:defRPr>
            </a:lvl4pPr>
            <a:lvl5pPr>
              <a:tabLst>
                <a:tab pos="6705432" algn="r"/>
              </a:tabLst>
              <a:defRPr sz="1200" baseline="0">
                <a:solidFill>
                  <a:schemeClr val="bg1">
                    <a:lumMod val="50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1800" b="0">
                <a:solidFill>
                  <a:schemeClr val="bg1">
                    <a:lumMod val="50000"/>
                  </a:schemeClr>
                </a:solidFill>
              </a:defRPr>
            </a:lvl1pPr>
          </a:lstStyle>
          <a:p>
            <a:pPr lvl="0"/>
            <a:r>
              <a:rPr lang="en-US" noProof="0"/>
              <a:t>Click to add subtitle</a:t>
            </a: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lgn="l">
              <a:defRPr sz="2400">
                <a:solidFill>
                  <a:schemeClr val="tx1"/>
                </a:solidFill>
              </a:defRPr>
            </a:lvl1pPr>
          </a:lstStyle>
          <a:p>
            <a:r>
              <a:rPr lang="en-US" noProof="0"/>
              <a:t>Click to edit Master title style</a:t>
            </a:r>
          </a:p>
        </p:txBody>
      </p:sp>
      <p:cxnSp>
        <p:nvCxnSpPr>
          <p:cNvPr id="9" name="Straight Connector 8"/>
          <p:cNvCxnSpPr/>
          <p:nvPr userDrawn="1"/>
        </p:nvCxnSpPr>
        <p:spPr>
          <a:xfrm>
            <a:off x="11722100" y="6678000"/>
            <a:ext cx="0" cy="14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tx1"/>
                </a:solidFill>
              </a:defRPr>
            </a:lvl1pPr>
          </a:lstStyle>
          <a:p>
            <a:fld id="{FC813564-1547-4019-BF5B-BBE53EF3B25E}" type="slidenum">
              <a:rPr lang="en-AU" smtClean="0"/>
              <a:pPr/>
              <a:t>‹#›</a:t>
            </a:fld>
            <a:endParaRPr lang="en-AU"/>
          </a:p>
        </p:txBody>
      </p:sp>
    </p:spTree>
    <p:extLst>
      <p:ext uri="{BB962C8B-B14F-4D97-AF65-F5344CB8AC3E}">
        <p14:creationId xmlns:p14="http://schemas.microsoft.com/office/powerpoint/2010/main" val="314781602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ody Content - Blank">
    <p:bg>
      <p:bgRef idx="1001">
        <a:schemeClr val="bg1"/>
      </p:bgRef>
    </p:bg>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469900" y="736688"/>
            <a:ext cx="11233944" cy="757255"/>
          </a:xfrm>
          <a:prstGeom prst="rect">
            <a:avLst/>
          </a:prstGeom>
        </p:spPr>
        <p:txBody>
          <a:bodyPr lIns="0" tIns="0" rIns="0" bIns="0">
            <a:noAutofit/>
          </a:bodyPr>
          <a:lstStyle>
            <a:lvl1pPr marL="0" indent="0">
              <a:buNone/>
              <a:defRPr sz="1800" b="0">
                <a:solidFill>
                  <a:schemeClr val="bg1">
                    <a:lumMod val="50000"/>
                  </a:schemeClr>
                </a:solidFill>
              </a:defRPr>
            </a:lvl1pPr>
          </a:lstStyle>
          <a:p>
            <a:pPr lvl="0"/>
            <a:r>
              <a:rPr lang="en-US" noProof="0"/>
              <a:t>Click to add subtitle</a:t>
            </a:r>
          </a:p>
        </p:txBody>
      </p:sp>
      <p:sp>
        <p:nvSpPr>
          <p:cNvPr id="5" name="Title Placeholder 1"/>
          <p:cNvSpPr>
            <a:spLocks noGrp="1"/>
          </p:cNvSpPr>
          <p:nvPr>
            <p:ph type="title"/>
          </p:nvPr>
        </p:nvSpPr>
        <p:spPr>
          <a:xfrm>
            <a:off x="469900" y="402587"/>
            <a:ext cx="11233944" cy="334102"/>
          </a:xfrm>
          <a:prstGeom prst="rect">
            <a:avLst/>
          </a:prstGeom>
        </p:spPr>
        <p:txBody>
          <a:bodyPr vert="horz" lIns="0" tIns="0" rIns="0" bIns="0" rtlCol="0" anchor="t" anchorCtr="0">
            <a:noAutofit/>
          </a:bodyPr>
          <a:lstStyle>
            <a:lvl1pPr algn="l">
              <a:defRPr sz="2400">
                <a:solidFill>
                  <a:schemeClr val="tx1"/>
                </a:solidFill>
              </a:defRPr>
            </a:lvl1pPr>
          </a:lstStyle>
          <a:p>
            <a:r>
              <a:rPr lang="en-US" noProof="0"/>
              <a:t>Click to edit Master title style</a:t>
            </a:r>
          </a:p>
        </p:txBody>
      </p:sp>
      <p:sp>
        <p:nvSpPr>
          <p:cNvPr id="7"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tx1"/>
                </a:solidFill>
              </a:defRPr>
            </a:lvl1pPr>
          </a:lstStyle>
          <a:p>
            <a:fld id="{FC813564-1547-4019-BF5B-BBE53EF3B25E}" type="slidenum">
              <a:rPr lang="en-AU" smtClean="0"/>
              <a:pPr/>
              <a:t>‹#›</a:t>
            </a:fld>
            <a:endParaRPr lang="en-AU"/>
          </a:p>
        </p:txBody>
      </p:sp>
    </p:spTree>
    <p:extLst>
      <p:ext uri="{BB962C8B-B14F-4D97-AF65-F5344CB8AC3E}">
        <p14:creationId xmlns:p14="http://schemas.microsoft.com/office/powerpoint/2010/main" val="39263982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hite - Blank">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11722100" y="6678000"/>
            <a:ext cx="0" cy="144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tx1"/>
                </a:solidFill>
              </a:defRPr>
            </a:lvl1pPr>
          </a:lstStyle>
          <a:p>
            <a:fld id="{FC813564-1547-4019-BF5B-BBE53EF3B25E}" type="slidenum">
              <a:rPr lang="en-AU" smtClean="0"/>
              <a:pPr/>
              <a:t>‹#›</a:t>
            </a:fld>
            <a:endParaRPr lang="en-AU"/>
          </a:p>
        </p:txBody>
      </p:sp>
    </p:spTree>
    <p:extLst>
      <p:ext uri="{BB962C8B-B14F-4D97-AF65-F5344CB8AC3E}">
        <p14:creationId xmlns:p14="http://schemas.microsoft.com/office/powerpoint/2010/main" val="38264046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avy - Blank">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cstate="print">
            <a:extLst>
              <a:ext uri="{28A0092B-C50C-407E-A947-70E740481C1C}">
                <a14:useLocalDpi xmlns:a14="http://schemas.microsoft.com/office/drawing/2010/main" val="0"/>
              </a:ext>
            </a:extLst>
          </a:blip>
          <a:stretch>
            <a:fillRect/>
          </a:stretch>
        </p:blipFill>
        <p:spPr bwMode="auto">
          <a:xfrm>
            <a:off x="5674145" y="5883223"/>
            <a:ext cx="813667" cy="81366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a:xfrm>
            <a:off x="9316737" y="6447230"/>
            <a:ext cx="2844800" cy="366183"/>
          </a:xfrm>
          <a:prstGeom prst="rect">
            <a:avLst/>
          </a:prstGeom>
        </p:spPr>
        <p:txBody>
          <a:bodyPr vert="horz" lIns="91440" tIns="45720" rIns="91440" bIns="45720" rtlCol="0" anchor="ctr"/>
          <a:lstStyle>
            <a:lvl1pPr algn="r">
              <a:defRPr sz="1200">
                <a:solidFill>
                  <a:schemeClr val="bg1"/>
                </a:solidFill>
              </a:defRPr>
            </a:lvl1pPr>
          </a:lstStyle>
          <a:p>
            <a:fld id="{FC813564-1547-4019-BF5B-BBE53EF3B25E}" type="slidenum">
              <a:rPr lang="en-AU" smtClean="0"/>
              <a:pPr/>
              <a:t>‹#›</a:t>
            </a:fld>
            <a:endParaRPr lang="en-AU"/>
          </a:p>
        </p:txBody>
      </p:sp>
    </p:spTree>
    <p:extLst>
      <p:ext uri="{BB962C8B-B14F-4D97-AF65-F5344CB8AC3E}">
        <p14:creationId xmlns:p14="http://schemas.microsoft.com/office/powerpoint/2010/main" val="38920252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01651" y="6381750"/>
            <a:ext cx="5594349" cy="298450"/>
          </a:xfrm>
          <a:prstGeom prst="rect">
            <a:avLst/>
          </a:prstGeom>
        </p:spPr>
        <p:txBody>
          <a:bodyPr>
            <a:normAutofit/>
          </a:bodyPr>
          <a:lstStyle>
            <a:lvl1pPr>
              <a:spcAft>
                <a:spcPts val="0"/>
              </a:spcAft>
              <a:defRPr sz="1600">
                <a:solidFill>
                  <a:schemeClr val="tx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dirty="0"/>
              <a:t>Click to edit Master text styles</a:t>
            </a:r>
          </a:p>
        </p:txBody>
      </p:sp>
      <p:grpSp>
        <p:nvGrpSpPr>
          <p:cNvPr id="20" name="Group 19">
            <a:extLst>
              <a:ext uri="{FF2B5EF4-FFF2-40B4-BE49-F238E27FC236}">
                <a16:creationId xmlns:a16="http://schemas.microsoft.com/office/drawing/2014/main" id="{9D1F7F6B-6044-472B-B619-4FEEF1F78AA1}"/>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B889E002-34AD-4701-9F90-EFD0441E9BE3}"/>
                </a:ext>
              </a:extLst>
            </p:cNvPr>
            <p:cNvSpPr>
              <a:spLocks noChangeArrowheads="1"/>
            </p:cNvSpPr>
            <p:nvPr userDrawn="1"/>
          </p:nvSpPr>
          <p:spPr bwMode="auto">
            <a:xfrm>
              <a:off x="1938338" y="625476"/>
              <a:ext cx="87312" cy="87313"/>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ABED16C3-76FA-44C9-8CC1-7DFD8E0FF32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3949F9E3-6327-4BB6-B9BC-A07E83505B9C}"/>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8DD3F9FA-4725-43EE-B716-E44591BB425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49664B9F-B709-4EC2-8CF4-B7E24B22F5E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137EE147-63A9-435E-BCD1-268B927E403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43953CB0-819C-40A0-9017-8AB2E807E75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0B9E1F25-E75E-413F-ACF9-B1A0804AEEF6}"/>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8D34FB9B-32D1-43E2-8F3A-08B9A506E90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EADCBC55-5598-407D-8D0E-CEBA53C6DDC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1" name="Picture Placeholder 8">
            <a:extLst>
              <a:ext uri="{FF2B5EF4-FFF2-40B4-BE49-F238E27FC236}">
                <a16:creationId xmlns:a16="http://schemas.microsoft.com/office/drawing/2014/main" id="{1F80D3C8-DAD6-43A0-8850-13470A6A3B80}"/>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2" name="Title 1">
            <a:extLst>
              <a:ext uri="{FF2B5EF4-FFF2-40B4-BE49-F238E27FC236}">
                <a16:creationId xmlns:a16="http://schemas.microsoft.com/office/drawing/2014/main" id="{AB225DA3-4F29-4D7F-B8F2-BF1EB9A74C1B}"/>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dirty="0"/>
              <a:t>Click to edit Master title style</a:t>
            </a:r>
          </a:p>
        </p:txBody>
      </p:sp>
    </p:spTree>
    <p:extLst>
      <p:ext uri="{BB962C8B-B14F-4D97-AF65-F5344CB8AC3E}">
        <p14:creationId xmlns:p14="http://schemas.microsoft.com/office/powerpoint/2010/main" val="1769643862"/>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le Slide - White">
    <p:bg bwMode="gray">
      <p:bgPr>
        <a:solidFill>
          <a:schemeClr val="bg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9D1F7F6B-6044-472B-B619-4FEEF1F78AA1}"/>
              </a:ext>
            </a:extLst>
          </p:cNvPr>
          <p:cNvGrpSpPr>
            <a:grpSpLocks noChangeAspect="1"/>
          </p:cNvGrpSpPr>
          <p:nvPr userDrawn="1"/>
        </p:nvGrpSpPr>
        <p:grpSpPr>
          <a:xfrm>
            <a:off x="475325" y="457200"/>
            <a:ext cx="1998000" cy="374400"/>
            <a:chOff x="398463" y="404813"/>
            <a:chExt cx="1627187" cy="307976"/>
          </a:xfrm>
          <a:solidFill>
            <a:schemeClr val="tx1"/>
          </a:solidFill>
        </p:grpSpPr>
        <p:sp>
          <p:nvSpPr>
            <p:cNvPr id="21" name="Oval 5">
              <a:extLst>
                <a:ext uri="{FF2B5EF4-FFF2-40B4-BE49-F238E27FC236}">
                  <a16:creationId xmlns:a16="http://schemas.microsoft.com/office/drawing/2014/main" id="{B889E002-34AD-4701-9F90-EFD0441E9BE3}"/>
                </a:ext>
              </a:extLst>
            </p:cNvPr>
            <p:cNvSpPr>
              <a:spLocks noChangeArrowheads="1"/>
            </p:cNvSpPr>
            <p:nvPr userDrawn="1"/>
          </p:nvSpPr>
          <p:spPr bwMode="auto">
            <a:xfrm>
              <a:off x="1938338" y="625476"/>
              <a:ext cx="87312" cy="87313"/>
            </a:xfrm>
            <a:prstGeom prst="ellipse">
              <a:avLst/>
            </a:pr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2" name="Freeform 6">
              <a:extLst>
                <a:ext uri="{FF2B5EF4-FFF2-40B4-BE49-F238E27FC236}">
                  <a16:creationId xmlns:a16="http://schemas.microsoft.com/office/drawing/2014/main" id="{ABED16C3-76FA-44C9-8CC1-7DFD8E0FF32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3" name="Rectangle 7">
              <a:extLst>
                <a:ext uri="{FF2B5EF4-FFF2-40B4-BE49-F238E27FC236}">
                  <a16:creationId xmlns:a16="http://schemas.microsoft.com/office/drawing/2014/main" id="{3949F9E3-6327-4BB6-B9BC-A07E83505B9C}"/>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4" name="Freeform 8">
              <a:extLst>
                <a:ext uri="{FF2B5EF4-FFF2-40B4-BE49-F238E27FC236}">
                  <a16:creationId xmlns:a16="http://schemas.microsoft.com/office/drawing/2014/main" id="{8DD3F9FA-4725-43EE-B716-E44591BB4256}"/>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5" name="Rectangle 9">
              <a:extLst>
                <a:ext uri="{FF2B5EF4-FFF2-40B4-BE49-F238E27FC236}">
                  <a16:creationId xmlns:a16="http://schemas.microsoft.com/office/drawing/2014/main" id="{49664B9F-B709-4EC2-8CF4-B7E24B22F5E7}"/>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6" name="Rectangle 10">
              <a:extLst>
                <a:ext uri="{FF2B5EF4-FFF2-40B4-BE49-F238E27FC236}">
                  <a16:creationId xmlns:a16="http://schemas.microsoft.com/office/drawing/2014/main" id="{137EE147-63A9-435E-BCD1-268B927E4035}"/>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7" name="Freeform 11">
              <a:extLst>
                <a:ext uri="{FF2B5EF4-FFF2-40B4-BE49-F238E27FC236}">
                  <a16:creationId xmlns:a16="http://schemas.microsoft.com/office/drawing/2014/main" id="{43953CB0-819C-40A0-9017-8AB2E807E759}"/>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8" name="Freeform 12">
              <a:extLst>
                <a:ext uri="{FF2B5EF4-FFF2-40B4-BE49-F238E27FC236}">
                  <a16:creationId xmlns:a16="http://schemas.microsoft.com/office/drawing/2014/main" id="{0B9E1F25-E75E-413F-ACF9-B1A0804AEEF6}"/>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29" name="Freeform 13">
              <a:extLst>
                <a:ext uri="{FF2B5EF4-FFF2-40B4-BE49-F238E27FC236}">
                  <a16:creationId xmlns:a16="http://schemas.microsoft.com/office/drawing/2014/main" id="{8D34FB9B-32D1-43E2-8F3A-08B9A506E901}"/>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sp>
          <p:nvSpPr>
            <p:cNvPr id="30" name="Freeform 14">
              <a:extLst>
                <a:ext uri="{FF2B5EF4-FFF2-40B4-BE49-F238E27FC236}">
                  <a16:creationId xmlns:a16="http://schemas.microsoft.com/office/drawing/2014/main" id="{EADCBC55-5598-407D-8D0E-CEBA53C6DDC4}"/>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600" dirty="0">
                <a:solidFill>
                  <a:schemeClr val="bg1"/>
                </a:solidFill>
              </a:endParaRPr>
            </a:p>
          </p:txBody>
        </p:sp>
      </p:grpSp>
      <p:sp>
        <p:nvSpPr>
          <p:cNvPr id="31" name="Picture Placeholder 8">
            <a:extLst>
              <a:ext uri="{FF2B5EF4-FFF2-40B4-BE49-F238E27FC236}">
                <a16:creationId xmlns:a16="http://schemas.microsoft.com/office/drawing/2014/main" id="{1F80D3C8-DAD6-43A0-8850-13470A6A3B80}"/>
              </a:ext>
            </a:extLst>
          </p:cNvPr>
          <p:cNvSpPr>
            <a:spLocks noGrp="1"/>
          </p:cNvSpPr>
          <p:nvPr>
            <p:ph type="pic" sz="quarter" idx="11"/>
          </p:nvPr>
        </p:nvSpPr>
        <p:spPr>
          <a:xfrm>
            <a:off x="3393716" y="727595"/>
            <a:ext cx="5400000" cy="5400000"/>
          </a:xfrm>
          <a:prstGeom prst="rect">
            <a:avLst/>
          </a:prstGeom>
        </p:spPr>
        <p:txBody>
          <a:bodyPr/>
          <a:lstStyle/>
          <a:p>
            <a:r>
              <a:rPr lang="en-US" noProof="0" dirty="0"/>
              <a:t>Click icon to add picture</a:t>
            </a:r>
          </a:p>
        </p:txBody>
      </p:sp>
      <p:sp>
        <p:nvSpPr>
          <p:cNvPr id="32" name="Title 1">
            <a:extLst>
              <a:ext uri="{FF2B5EF4-FFF2-40B4-BE49-F238E27FC236}">
                <a16:creationId xmlns:a16="http://schemas.microsoft.com/office/drawing/2014/main" id="{AB225DA3-4F29-4D7F-B8F2-BF1EB9A74C1B}"/>
              </a:ext>
            </a:extLst>
          </p:cNvPr>
          <p:cNvSpPr>
            <a:spLocks noGrp="1"/>
          </p:cNvSpPr>
          <p:nvPr>
            <p:ph type="ctrTitle"/>
          </p:nvPr>
        </p:nvSpPr>
        <p:spPr bwMode="gray">
          <a:xfrm>
            <a:off x="501651" y="5332396"/>
            <a:ext cx="4446269" cy="464044"/>
          </a:xfrm>
        </p:spPr>
        <p:txBody>
          <a:bodyPr anchor="t" anchorCtr="0">
            <a:noAutofit/>
          </a:bodyPr>
          <a:lstStyle>
            <a:lvl1pPr algn="l">
              <a:lnSpc>
                <a:spcPct val="100000"/>
              </a:lnSpc>
              <a:defRPr sz="2100" b="0">
                <a:solidFill>
                  <a:schemeClr val="accent1"/>
                </a:solidFill>
                <a:latin typeface="+mn-lt"/>
                <a:ea typeface="Open Sans" panose="020B0606030504020204" pitchFamily="34" charset="0"/>
                <a:cs typeface="Calibri" panose="020F0502020204030204" pitchFamily="34" charset="0"/>
              </a:defRPr>
            </a:lvl1pPr>
          </a:lstStyle>
          <a:p>
            <a:r>
              <a:rPr lang="en-US" noProof="0"/>
              <a:t>Click to edit Master title style</a:t>
            </a:r>
          </a:p>
        </p:txBody>
      </p:sp>
      <p:sp>
        <p:nvSpPr>
          <p:cNvPr id="17" name="Copyright">
            <a:extLst>
              <a:ext uri="{FF2B5EF4-FFF2-40B4-BE49-F238E27FC236}">
                <a16:creationId xmlns:a16="http://schemas.microsoft.com/office/drawing/2014/main" id="{D113716B-BE00-4D8E-AD73-961DF05C41EE}"/>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tx1"/>
                </a:solidFill>
              </a:rPr>
              <a:t>© 2022 Deloitte Consulting</a:t>
            </a:r>
          </a:p>
        </p:txBody>
      </p:sp>
    </p:spTree>
    <p:extLst>
      <p:ext uri="{BB962C8B-B14F-4D97-AF65-F5344CB8AC3E}">
        <p14:creationId xmlns:p14="http://schemas.microsoft.com/office/powerpoint/2010/main" val="1764000671"/>
      </p:ext>
    </p:extLst>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2" name="Title 1"/>
          <p:cNvSpPr>
            <a:spLocks noGrp="1"/>
          </p:cNvSpPr>
          <p:nvPr>
            <p:ph type="title"/>
          </p:nvPr>
        </p:nvSpPr>
        <p:spPr>
          <a:xfrm>
            <a:off x="382955" y="225425"/>
            <a:ext cx="11426092" cy="647700"/>
          </a:xfrm>
          <a:prstGeom prst="rect">
            <a:avLst/>
          </a:prstGeom>
        </p:spPr>
        <p:txBody>
          <a:bodyPr/>
          <a:lstStyle>
            <a:lvl1pPr>
              <a:defRPr sz="1800">
                <a:solidFill>
                  <a:srgbClr val="262626"/>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5" name="bmkCopyright"/>
          <p:cNvSpPr txBox="1">
            <a:spLocks/>
          </p:cNvSpPr>
          <p:nvPr userDrawn="1"/>
        </p:nvSpPr>
        <p:spPr>
          <a:xfrm>
            <a:off x="9932800" y="6667574"/>
            <a:ext cx="1545600" cy="129012"/>
          </a:xfrm>
          <a:prstGeom prst="rect">
            <a:avLst/>
          </a:prstGeom>
        </p:spPr>
        <p:txBody>
          <a:bodyPr vert="horz" wrap="none" lIns="0" tIns="0" rIns="0" bIns="0" rtlCol="0" anchor="b" anchorCtr="0">
            <a:noAutofit/>
          </a:bodyPr>
          <a:lstStyle>
            <a:lvl1pPr marL="0" marR="0" indent="0" algn="r" defTabSz="914400" rtl="0" eaLnBrk="0" fontAlgn="auto" latinLnBrk="0" hangingPunct="0">
              <a:lnSpc>
                <a:spcPct val="100000"/>
              </a:lnSpc>
              <a:spcBef>
                <a:spcPts val="0"/>
              </a:spcBef>
              <a:spcAft>
                <a:spcPct val="0"/>
              </a:spcAft>
              <a:buClrTx/>
              <a:buSzTx/>
              <a:buFontTx/>
              <a:buNone/>
              <a:tabLst/>
              <a:defRPr sz="800">
                <a:solidFill>
                  <a:schemeClr val="accent1"/>
                </a:solidFill>
              </a:defRPr>
            </a:lvl1pPr>
          </a:lstStyle>
          <a:p>
            <a:pPr fontAlgn="base">
              <a:spcAft>
                <a:spcPts val="1200"/>
              </a:spcAft>
            </a:pPr>
            <a:r>
              <a:rPr lang="en-SG"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2020 Deloitte Consulting Southeast Asia</a:t>
            </a:r>
            <a:endParaRPr lang="en-GB" sz="8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TextBox 6"/>
          <p:cNvSpPr txBox="1"/>
          <p:nvPr userDrawn="1"/>
        </p:nvSpPr>
        <p:spPr>
          <a:xfrm>
            <a:off x="11478401" y="6667575"/>
            <a:ext cx="410633" cy="123111"/>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SG" sz="800" noProof="0" smtClean="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pPr marL="0" indent="0" algn="r">
                <a:spcBef>
                  <a:spcPts val="800"/>
                </a:spcBef>
                <a:buSzPct val="100000"/>
                <a:buFont typeface="Arial"/>
                <a:buNone/>
              </a:pPr>
              <a:t>‹#›</a:t>
            </a:fld>
            <a:endParaRPr lang="en-SG" sz="800" noProof="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75593136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9603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1_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7655865"/>
      </p:ext>
    </p:extLst>
  </p:cSld>
  <p:clrMapOvr>
    <a:masterClrMapping/>
  </p:clrMapOvr>
  <p:transition>
    <p:fade/>
  </p:transition>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cxnSp>
        <p:nvCxnSpPr>
          <p:cNvPr id="13" name="Straight Arrow Connector 12"/>
          <p:cNvCxnSpPr/>
          <p:nvPr userDrawn="1"/>
        </p:nvCxnSpPr>
        <p:spPr>
          <a:xfrm>
            <a:off x="-1144236" y="6303600"/>
            <a:ext cx="960000" cy="1588"/>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userDrawn="1"/>
        </p:nvCxnSpPr>
        <p:spPr>
          <a:xfrm>
            <a:off x="471453" y="7010598"/>
            <a:ext cx="0" cy="360000"/>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userDrawn="1"/>
        </p:nvCxnSpPr>
        <p:spPr>
          <a:xfrm>
            <a:off x="11702400" y="7010598"/>
            <a:ext cx="0" cy="360000"/>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1144236" y="1259305"/>
            <a:ext cx="960000" cy="1588"/>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userDrawn="1"/>
        </p:nvCxnSpPr>
        <p:spPr>
          <a:xfrm>
            <a:off x="-1144236" y="763468"/>
            <a:ext cx="960000" cy="1588"/>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userDrawn="1"/>
        </p:nvCxnSpPr>
        <p:spPr>
          <a:xfrm>
            <a:off x="5856000" y="7010598"/>
            <a:ext cx="0" cy="360000"/>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6336000" y="7010598"/>
            <a:ext cx="0" cy="360000"/>
          </a:xfrm>
          <a:prstGeom prst="straightConnector1">
            <a:avLst/>
          </a:prstGeom>
          <a:ln w="19050" cap="sq">
            <a:solidFill>
              <a:schemeClr val="bg1"/>
            </a:solidFill>
            <a:round/>
            <a:tailEnd type="non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2423700" y="6581001"/>
            <a:ext cx="2239464" cy="276999"/>
          </a:xfrm>
          <a:prstGeom prst="rect">
            <a:avLst/>
          </a:prstGeom>
          <a:noFill/>
        </p:spPr>
        <p:txBody>
          <a:bodyPr wrap="square" lIns="0" tIns="0" rIns="0" bIns="0" rtlCol="0">
            <a:spAutoFit/>
          </a:bodyPr>
          <a:lstStyle/>
          <a:p>
            <a:pPr algn="r">
              <a:spcAft>
                <a:spcPts val="300"/>
              </a:spcAft>
            </a:pPr>
            <a:r>
              <a:rPr lang="en-US" sz="900" baseline="0" noProof="0" dirty="0">
                <a:solidFill>
                  <a:schemeClr val="bg1"/>
                </a:solidFill>
              </a:rPr>
              <a:t>White markers</a:t>
            </a:r>
            <a:r>
              <a:rPr lang="en-US" sz="900" dirty="0">
                <a:solidFill>
                  <a:schemeClr val="bg1"/>
                </a:solidFill>
              </a:rPr>
              <a:t> indicate position of Deloitte Drawing Guides</a:t>
            </a:r>
            <a:endParaRPr lang="en-US" sz="900" baseline="0" noProof="0" dirty="0">
              <a:solidFill>
                <a:schemeClr val="bg1"/>
              </a:solidFill>
            </a:endParaRPr>
          </a:p>
        </p:txBody>
      </p:sp>
      <p:sp>
        <p:nvSpPr>
          <p:cNvPr id="24" name="TextBox 23"/>
          <p:cNvSpPr txBox="1"/>
          <p:nvPr userDrawn="1"/>
        </p:nvSpPr>
        <p:spPr>
          <a:xfrm>
            <a:off x="-1255284" y="897379"/>
            <a:ext cx="1071048" cy="253916"/>
          </a:xfrm>
          <a:prstGeom prst="rect">
            <a:avLst/>
          </a:prstGeom>
          <a:noFill/>
        </p:spPr>
        <p:txBody>
          <a:bodyPr wrap="square" lIns="0" tIns="0" rIns="0" bIns="0" rtlCol="0">
            <a:spAutoFit/>
          </a:bodyPr>
          <a:lstStyle/>
          <a:p>
            <a:pPr algn="r">
              <a:spcAft>
                <a:spcPts val="300"/>
              </a:spcAft>
            </a:pPr>
            <a:r>
              <a:rPr lang="en-US" sz="700" dirty="0">
                <a:solidFill>
                  <a:schemeClr val="bg1"/>
                </a:solidFill>
              </a:rPr>
              <a:t>7.40 cm</a:t>
            </a:r>
          </a:p>
          <a:p>
            <a:pPr algn="r">
              <a:spcAft>
                <a:spcPts val="300"/>
              </a:spcAft>
            </a:pPr>
            <a:r>
              <a:rPr lang="en-US" sz="700" dirty="0">
                <a:solidFill>
                  <a:schemeClr val="bg1"/>
                </a:solidFill>
              </a:rPr>
              <a:t>2.91 Inches</a:t>
            </a:r>
          </a:p>
        </p:txBody>
      </p:sp>
      <p:sp>
        <p:nvSpPr>
          <p:cNvPr id="25" name="TextBox 24"/>
          <p:cNvSpPr txBox="1"/>
          <p:nvPr userDrawn="1"/>
        </p:nvSpPr>
        <p:spPr>
          <a:xfrm>
            <a:off x="-1255284" y="1378583"/>
            <a:ext cx="1071048" cy="253916"/>
          </a:xfrm>
          <a:prstGeom prst="rect">
            <a:avLst/>
          </a:prstGeom>
          <a:noFill/>
        </p:spPr>
        <p:txBody>
          <a:bodyPr wrap="square" lIns="0" tIns="0" rIns="0" bIns="0" rtlCol="0">
            <a:spAutoFit/>
          </a:bodyPr>
          <a:lstStyle/>
          <a:p>
            <a:pPr algn="r">
              <a:spcAft>
                <a:spcPts val="300"/>
              </a:spcAft>
            </a:pPr>
            <a:r>
              <a:rPr lang="en-US" sz="700" dirty="0">
                <a:solidFill>
                  <a:schemeClr val="bg1"/>
                </a:solidFill>
              </a:rPr>
              <a:t>6.00 cm</a:t>
            </a:r>
          </a:p>
          <a:p>
            <a:pPr algn="r">
              <a:spcAft>
                <a:spcPts val="300"/>
              </a:spcAft>
            </a:pPr>
            <a:r>
              <a:rPr lang="en-US" sz="700" dirty="0">
                <a:solidFill>
                  <a:schemeClr val="bg1"/>
                </a:solidFill>
              </a:rPr>
              <a:t>2.36 Inches</a:t>
            </a:r>
          </a:p>
        </p:txBody>
      </p:sp>
      <p:sp>
        <p:nvSpPr>
          <p:cNvPr id="26" name="TextBox 25"/>
          <p:cNvSpPr txBox="1"/>
          <p:nvPr userDrawn="1"/>
        </p:nvSpPr>
        <p:spPr>
          <a:xfrm>
            <a:off x="-1255284" y="5921847"/>
            <a:ext cx="1071048" cy="253916"/>
          </a:xfrm>
          <a:prstGeom prst="rect">
            <a:avLst/>
          </a:prstGeom>
          <a:noFill/>
        </p:spPr>
        <p:txBody>
          <a:bodyPr wrap="square" lIns="0" tIns="0" rIns="0" bIns="0" rtlCol="0" anchor="b" anchorCtr="0">
            <a:spAutoFit/>
          </a:bodyPr>
          <a:lstStyle/>
          <a:p>
            <a:pPr algn="r">
              <a:spcAft>
                <a:spcPts val="300"/>
              </a:spcAft>
            </a:pPr>
            <a:r>
              <a:rPr lang="en-US" sz="700" dirty="0">
                <a:solidFill>
                  <a:schemeClr val="bg1"/>
                </a:solidFill>
              </a:rPr>
              <a:t>8.00 cm</a:t>
            </a:r>
          </a:p>
          <a:p>
            <a:pPr algn="r">
              <a:spcAft>
                <a:spcPts val="300"/>
              </a:spcAft>
            </a:pPr>
            <a:r>
              <a:rPr lang="en-US" sz="700" dirty="0">
                <a:solidFill>
                  <a:schemeClr val="bg1"/>
                </a:solidFill>
              </a:rPr>
              <a:t>3.15 Inches</a:t>
            </a:r>
          </a:p>
        </p:txBody>
      </p:sp>
      <p:sp>
        <p:nvSpPr>
          <p:cNvPr id="27" name="TextBox 26"/>
          <p:cNvSpPr txBox="1"/>
          <p:nvPr userDrawn="1"/>
        </p:nvSpPr>
        <p:spPr>
          <a:xfrm>
            <a:off x="478367" y="7067323"/>
            <a:ext cx="1071048" cy="253916"/>
          </a:xfrm>
          <a:prstGeom prst="rect">
            <a:avLst/>
          </a:prstGeom>
          <a:noFill/>
        </p:spPr>
        <p:txBody>
          <a:bodyPr wrap="square" lIns="0" tIns="0" rIns="0" bIns="0" rtlCol="0" anchor="t" anchorCtr="0">
            <a:spAutoFit/>
          </a:bodyPr>
          <a:lstStyle/>
          <a:p>
            <a:pPr>
              <a:spcAft>
                <a:spcPts val="300"/>
              </a:spcAft>
            </a:pPr>
            <a:r>
              <a:rPr lang="en-US" sz="700" dirty="0">
                <a:solidFill>
                  <a:schemeClr val="bg1"/>
                </a:solidFill>
                <a:sym typeface="Wingdings" pitchFamily="2" charset="2"/>
              </a:rPr>
              <a:t></a:t>
            </a:r>
            <a:r>
              <a:rPr lang="en-US" sz="700" dirty="0">
                <a:solidFill>
                  <a:schemeClr val="bg1"/>
                </a:solidFill>
              </a:rPr>
              <a:t>11.70 cm</a:t>
            </a:r>
          </a:p>
          <a:p>
            <a:pPr>
              <a:spcAft>
                <a:spcPts val="300"/>
              </a:spcAft>
            </a:pPr>
            <a:r>
              <a:rPr lang="en-US" sz="700" dirty="0">
                <a:solidFill>
                  <a:schemeClr val="bg1"/>
                </a:solidFill>
                <a:sym typeface="Wingdings" pitchFamily="2" charset="2"/>
              </a:rPr>
              <a:t> 4.61 inches</a:t>
            </a:r>
            <a:endParaRPr lang="en-US" sz="700" dirty="0">
              <a:solidFill>
                <a:schemeClr val="bg1"/>
              </a:solidFill>
            </a:endParaRPr>
          </a:p>
        </p:txBody>
      </p:sp>
      <p:sp>
        <p:nvSpPr>
          <p:cNvPr id="28" name="TextBox 27"/>
          <p:cNvSpPr txBox="1"/>
          <p:nvPr userDrawn="1"/>
        </p:nvSpPr>
        <p:spPr>
          <a:xfrm>
            <a:off x="4771080" y="7067323"/>
            <a:ext cx="1071048" cy="253916"/>
          </a:xfrm>
          <a:prstGeom prst="rect">
            <a:avLst/>
          </a:prstGeom>
          <a:noFill/>
        </p:spPr>
        <p:txBody>
          <a:bodyPr wrap="square" lIns="0" tIns="0" rIns="0" bIns="0" rtlCol="0" anchor="t" anchorCtr="0">
            <a:spAutoFit/>
          </a:bodyPr>
          <a:lstStyle/>
          <a:p>
            <a:pPr algn="r">
              <a:spcAft>
                <a:spcPts val="300"/>
              </a:spcAft>
            </a:pPr>
            <a:r>
              <a:rPr lang="en-US" sz="700" dirty="0">
                <a:solidFill>
                  <a:schemeClr val="bg1"/>
                </a:solidFill>
              </a:rPr>
              <a:t>0.50 cm </a:t>
            </a:r>
            <a:r>
              <a:rPr lang="en-US" sz="700" dirty="0">
                <a:solidFill>
                  <a:schemeClr val="bg1"/>
                </a:solidFill>
                <a:sym typeface="Wingdings" pitchFamily="2" charset="2"/>
              </a:rPr>
              <a:t></a:t>
            </a:r>
          </a:p>
          <a:p>
            <a:pPr algn="r">
              <a:spcAft>
                <a:spcPts val="300"/>
              </a:spcAft>
            </a:pPr>
            <a:r>
              <a:rPr lang="en-US" sz="700" dirty="0">
                <a:solidFill>
                  <a:schemeClr val="bg1"/>
                </a:solidFill>
                <a:sym typeface="Wingdings" pitchFamily="2" charset="2"/>
              </a:rPr>
              <a:t>0.2 inches </a:t>
            </a:r>
            <a:endParaRPr lang="en-US" sz="700" dirty="0">
              <a:solidFill>
                <a:schemeClr val="bg1"/>
              </a:solidFill>
            </a:endParaRPr>
          </a:p>
        </p:txBody>
      </p:sp>
      <p:sp>
        <p:nvSpPr>
          <p:cNvPr id="29" name="TextBox 28"/>
          <p:cNvSpPr txBox="1"/>
          <p:nvPr userDrawn="1"/>
        </p:nvSpPr>
        <p:spPr>
          <a:xfrm>
            <a:off x="6349873" y="7067323"/>
            <a:ext cx="1071048" cy="253916"/>
          </a:xfrm>
          <a:prstGeom prst="rect">
            <a:avLst/>
          </a:prstGeom>
          <a:noFill/>
        </p:spPr>
        <p:txBody>
          <a:bodyPr wrap="square" lIns="0" tIns="0" rIns="0" bIns="0" rtlCol="0" anchor="t" anchorCtr="0">
            <a:spAutoFit/>
          </a:bodyPr>
          <a:lstStyle/>
          <a:p>
            <a:pPr>
              <a:spcAft>
                <a:spcPts val="300"/>
              </a:spcAft>
              <a:buFont typeface="Wingdings"/>
              <a:buChar char="ß"/>
            </a:pPr>
            <a:r>
              <a:rPr lang="en-US" sz="700" dirty="0">
                <a:solidFill>
                  <a:schemeClr val="bg1"/>
                </a:solidFill>
              </a:rPr>
              <a:t>0.50 cm</a:t>
            </a:r>
          </a:p>
          <a:p>
            <a:pPr>
              <a:spcAft>
                <a:spcPts val="300"/>
              </a:spcAft>
            </a:pPr>
            <a:r>
              <a:rPr lang="en-US" sz="700" dirty="0">
                <a:solidFill>
                  <a:schemeClr val="bg1"/>
                </a:solidFill>
                <a:sym typeface="Wingdings" pitchFamily="2" charset="2"/>
              </a:rPr>
              <a:t> 0.2 inches</a:t>
            </a:r>
            <a:endParaRPr lang="en-US" sz="700" dirty="0">
              <a:solidFill>
                <a:schemeClr val="bg1"/>
              </a:solidFill>
            </a:endParaRPr>
          </a:p>
        </p:txBody>
      </p:sp>
      <p:sp>
        <p:nvSpPr>
          <p:cNvPr id="30" name="TextBox 29"/>
          <p:cNvSpPr txBox="1"/>
          <p:nvPr userDrawn="1"/>
        </p:nvSpPr>
        <p:spPr>
          <a:xfrm>
            <a:off x="10627896" y="7067323"/>
            <a:ext cx="1071048" cy="253916"/>
          </a:xfrm>
          <a:prstGeom prst="rect">
            <a:avLst/>
          </a:prstGeom>
          <a:noFill/>
        </p:spPr>
        <p:txBody>
          <a:bodyPr wrap="square" lIns="0" tIns="0" rIns="0" bIns="0" rtlCol="0" anchor="t" anchorCtr="0">
            <a:spAutoFit/>
          </a:bodyPr>
          <a:lstStyle/>
          <a:p>
            <a:pPr algn="r">
              <a:spcAft>
                <a:spcPts val="300"/>
              </a:spcAft>
            </a:pPr>
            <a:r>
              <a:rPr lang="en-US" sz="700" dirty="0">
                <a:solidFill>
                  <a:schemeClr val="bg1"/>
                </a:solidFill>
              </a:rPr>
              <a:t>11.70 cm </a:t>
            </a:r>
            <a:r>
              <a:rPr lang="en-US" sz="700" dirty="0">
                <a:solidFill>
                  <a:schemeClr val="bg1"/>
                </a:solidFill>
                <a:sym typeface="Wingdings" pitchFamily="2" charset="2"/>
              </a:rPr>
              <a:t></a:t>
            </a:r>
            <a:endParaRPr lang="en-US" sz="700" dirty="0">
              <a:solidFill>
                <a:schemeClr val="bg1"/>
              </a:solidFill>
            </a:endParaRPr>
          </a:p>
          <a:p>
            <a:pPr algn="r">
              <a:spcAft>
                <a:spcPts val="300"/>
              </a:spcAft>
            </a:pPr>
            <a:r>
              <a:rPr lang="en-US" sz="700" dirty="0">
                <a:solidFill>
                  <a:schemeClr val="bg1"/>
                </a:solidFill>
                <a:sym typeface="Wingdings" pitchFamily="2" charset="2"/>
              </a:rPr>
              <a:t> 4.61 inches </a:t>
            </a:r>
            <a:endParaRPr lang="en-US" sz="700" dirty="0">
              <a:solidFill>
                <a:schemeClr val="bg1"/>
              </a:solidFill>
            </a:endParaRPr>
          </a:p>
        </p:txBody>
      </p:sp>
      <p:cxnSp>
        <p:nvCxnSpPr>
          <p:cNvPr id="31" name="Straight Arrow Connector 30"/>
          <p:cNvCxnSpPr/>
          <p:nvPr userDrawn="1"/>
        </p:nvCxnSpPr>
        <p:spPr>
          <a:xfrm rot="5400000" flipH="1" flipV="1">
            <a:off x="-296887" y="1308378"/>
            <a:ext cx="91440" cy="2117"/>
          </a:xfrm>
          <a:prstGeom prst="straightConnector1">
            <a:avLst/>
          </a:prstGeom>
          <a:ln w="3175">
            <a:solidFill>
              <a:schemeClr val="bg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userDrawn="1"/>
        </p:nvCxnSpPr>
        <p:spPr>
          <a:xfrm rot="5400000" flipH="1" flipV="1">
            <a:off x="-296885" y="811675"/>
            <a:ext cx="91440" cy="2117"/>
          </a:xfrm>
          <a:prstGeom prst="straightConnector1">
            <a:avLst/>
          </a:prstGeom>
          <a:ln w="3175">
            <a:solidFill>
              <a:schemeClr val="bg1"/>
            </a:solidFill>
            <a:tailEnd type="arrow" w="med" len="sm"/>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userDrawn="1"/>
        </p:nvCxnSpPr>
        <p:spPr>
          <a:xfrm rot="5400000" flipH="1" flipV="1">
            <a:off x="-296885" y="6241253"/>
            <a:ext cx="91440" cy="2117"/>
          </a:xfrm>
          <a:prstGeom prst="straightConnector1">
            <a:avLst/>
          </a:prstGeom>
          <a:ln w="3175">
            <a:solidFill>
              <a:schemeClr val="bg1"/>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sp>
        <p:nvSpPr>
          <p:cNvPr id="34" name="AutoShape 4"/>
          <p:cNvSpPr>
            <a:spLocks/>
          </p:cNvSpPr>
          <p:nvPr userDrawn="1"/>
        </p:nvSpPr>
        <p:spPr bwMode="gray">
          <a:xfrm>
            <a:off x="-2055628" y="1"/>
            <a:ext cx="1871391" cy="692497"/>
          </a:xfrm>
          <a:prstGeom prst="rect">
            <a:avLst/>
          </a:prstGeom>
          <a:noFill/>
          <a:ln w="12700" algn="ctr">
            <a:noFill/>
            <a:miter lim="800000"/>
            <a:headEnd/>
            <a:tailEnd/>
          </a:ln>
          <a:effectLst/>
        </p:spPr>
        <p:txBody>
          <a:bodyPr wrap="square" lIns="0" tIns="0" rIns="0" bIns="0" anchor="t" anchorCtr="0">
            <a:spAutoFit/>
          </a:bodyPr>
          <a:lstStyle/>
          <a:p>
            <a:pPr algn="l">
              <a:spcBef>
                <a:spcPts val="0"/>
              </a:spcBef>
            </a:pPr>
            <a:r>
              <a:rPr lang="en-US" sz="700" b="1" dirty="0">
                <a:solidFill>
                  <a:schemeClr val="bg1"/>
                </a:solidFill>
                <a:cs typeface="Arial" pitchFamily="34" charset="0"/>
              </a:rPr>
              <a:t>To view Deloitte drawing guides:</a:t>
            </a:r>
          </a:p>
          <a:p>
            <a:pPr algn="l">
              <a:spcBef>
                <a:spcPts val="0"/>
              </a:spcBef>
            </a:pPr>
            <a:endParaRPr lang="en-US" sz="300" b="1" dirty="0">
              <a:solidFill>
                <a:schemeClr val="bg1"/>
              </a:solidFill>
              <a:cs typeface="Arial" pitchFamily="34" charset="0"/>
            </a:endParaRPr>
          </a:p>
          <a:p>
            <a:pPr marL="180975" indent="-180975" algn="l">
              <a:spcBef>
                <a:spcPts val="0"/>
              </a:spcBef>
              <a:buFont typeface="+mj-lt"/>
              <a:buAutoNum type="arabicPeriod"/>
            </a:pPr>
            <a:r>
              <a:rPr lang="en-US" sz="700" b="0" dirty="0">
                <a:solidFill>
                  <a:schemeClr val="bg1"/>
                </a:solidFill>
                <a:cs typeface="Arial" pitchFamily="34" charset="0"/>
              </a:rPr>
              <a:t>Right-click on slide and select ’Grid and Guides...’</a:t>
            </a:r>
          </a:p>
          <a:p>
            <a:pPr marL="180975" indent="-180975" algn="l">
              <a:spcBef>
                <a:spcPts val="0"/>
              </a:spcBef>
              <a:buFont typeface="+mj-lt"/>
              <a:buAutoNum type="arabicPeriod"/>
            </a:pPr>
            <a:r>
              <a:rPr lang="en-US" sz="700" b="0" dirty="0">
                <a:solidFill>
                  <a:schemeClr val="bg1"/>
                </a:solidFill>
                <a:cs typeface="Arial" pitchFamily="34" charset="0"/>
              </a:rPr>
              <a:t>Check ’Display drawing guides on screen’</a:t>
            </a:r>
          </a:p>
          <a:p>
            <a:pPr marL="180975" indent="-180975" algn="l">
              <a:spcBef>
                <a:spcPts val="0"/>
              </a:spcBef>
              <a:buFont typeface="+mj-lt"/>
              <a:buAutoNum type="arabicPeriod"/>
            </a:pPr>
            <a:r>
              <a:rPr lang="en-US" sz="700" b="0" dirty="0">
                <a:solidFill>
                  <a:schemeClr val="bg1"/>
                </a:solidFill>
                <a:cs typeface="Arial" pitchFamily="34" charset="0"/>
              </a:rPr>
              <a:t>Select ’OK’</a:t>
            </a:r>
          </a:p>
        </p:txBody>
      </p:sp>
      <p:sp>
        <p:nvSpPr>
          <p:cNvPr id="42" name="Footer Placeholder 4"/>
          <p:cNvSpPr>
            <a:spLocks noGrp="1"/>
          </p:cNvSpPr>
          <p:nvPr>
            <p:ph type="ftr" sz="quarter" idx="3"/>
          </p:nvPr>
        </p:nvSpPr>
        <p:spPr>
          <a:xfrm>
            <a:off x="960001" y="6597650"/>
            <a:ext cx="4896817" cy="126000"/>
          </a:xfrm>
          <a:prstGeom prst="rect">
            <a:avLst/>
          </a:prstGeom>
        </p:spPr>
        <p:txBody>
          <a:bodyPr vert="horz" wrap="none" lIns="0" tIns="0" rIns="0" bIns="0" rtlCol="0" anchor="b" anchorCtr="0">
            <a:noAutofit/>
          </a:bodyPr>
          <a:lstStyle>
            <a:lvl1pPr algn="l">
              <a:defRPr sz="1000">
                <a:solidFill>
                  <a:schemeClr val="tx2"/>
                </a:solidFill>
              </a:defRPr>
            </a:lvl1pPr>
          </a:lstStyle>
          <a:p>
            <a:r>
              <a:rPr lang="en-US" dirty="0"/>
              <a:t>Deloitte</a:t>
            </a:r>
          </a:p>
        </p:txBody>
      </p:sp>
      <p:sp>
        <p:nvSpPr>
          <p:cNvPr id="43" name="Slide Number Placeholder 5"/>
          <p:cNvSpPr>
            <a:spLocks noGrp="1"/>
          </p:cNvSpPr>
          <p:nvPr>
            <p:ph type="sldNum" sz="quarter" idx="4"/>
          </p:nvPr>
        </p:nvSpPr>
        <p:spPr>
          <a:xfrm>
            <a:off x="478367" y="6597650"/>
            <a:ext cx="480000" cy="126000"/>
          </a:xfrm>
          <a:prstGeom prst="rect">
            <a:avLst/>
          </a:prstGeom>
        </p:spPr>
        <p:txBody>
          <a:bodyPr vert="horz" lIns="0" tIns="0" rIns="0" bIns="0" rtlCol="0" anchor="b" anchorCtr="0">
            <a:noAutofit/>
          </a:bodyPr>
          <a:lstStyle>
            <a:lvl1pPr algn="l">
              <a:defRPr sz="1000" b="1">
                <a:solidFill>
                  <a:schemeClr val="tx2"/>
                </a:solidFill>
              </a:defRPr>
            </a:lvl1pPr>
          </a:lstStyle>
          <a:p>
            <a:fld id="{313880FF-B11A-4FA9-B5CC-7226C1B8517C}" type="slidenum">
              <a:rPr lang="en-US" smtClean="0"/>
              <a:pPr/>
              <a:t>‹#›</a:t>
            </a:fld>
            <a:endParaRPr lang="en-US" dirty="0"/>
          </a:p>
        </p:txBody>
      </p:sp>
    </p:spTree>
    <p:extLst>
      <p:ext uri="{BB962C8B-B14F-4D97-AF65-F5344CB8AC3E}">
        <p14:creationId xmlns:p14="http://schemas.microsoft.com/office/powerpoint/2010/main" val="19272121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a:t>Click to edit Master title style</a:t>
            </a:r>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rmAutofit/>
          </a:bodyPr>
          <a:lstStyle>
            <a:lvl1pPr>
              <a:defRPr>
                <a:latin typeface="+mn-lt"/>
              </a:defRPr>
            </a:lvl1pPr>
            <a:lvl2pPr>
              <a:defRPr>
                <a:latin typeface="+mj-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8672974"/>
      </p:ext>
    </p:extLst>
  </p:cSld>
  <p:clrMapOvr>
    <a:masterClrMapping/>
  </p:clrMapOvr>
  <p:transition>
    <p:fade/>
  </p:transition>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322898"/>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Title, Subhea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0" imgH="469" progId="TCLayout.ActiveDocument.1">
                  <p:embed/>
                </p:oleObj>
              </mc:Choice>
              <mc:Fallback>
                <p:oleObj name="think-cell Slide" r:id="rId3" imgW="470" imgH="469" progId="TCLayout.ActiveDocument.1">
                  <p:embed/>
                  <p:pic>
                    <p:nvPicPr>
                      <p:cNvPr id="5" name="Object 4"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420624" y="475488"/>
            <a:ext cx="11292840" cy="347472"/>
          </a:xfrm>
        </p:spPr>
        <p:txBody>
          <a:bodyPr vert="horz" lIns="0" tIns="45720" rIns="0" bIns="0" rtlCol="0" anchor="b" anchorCtr="0">
            <a:noAutofit/>
          </a:bodyPr>
          <a:lstStyle>
            <a:lvl1pPr>
              <a:defRPr lang="en-US" sz="2400" b="0" spc="-75" dirty="0">
                <a:latin typeface="+mj-lt"/>
              </a:defRPr>
            </a:lvl1pPr>
          </a:lstStyle>
          <a:p>
            <a:pPr marL="0" lvl="0">
              <a:lnSpc>
                <a:spcPct val="100000"/>
              </a:lnSpc>
            </a:pPr>
            <a:r>
              <a:rPr lang="en-US"/>
              <a:t>Click to edit Master title style</a:t>
            </a:r>
          </a:p>
        </p:txBody>
      </p:sp>
      <p:sp>
        <p:nvSpPr>
          <p:cNvPr id="4" name="Text Placeholder 8"/>
          <p:cNvSpPr>
            <a:spLocks noGrp="1"/>
          </p:cNvSpPr>
          <p:nvPr>
            <p:ph type="body" sz="quarter" idx="14" hasCustomPrompt="1"/>
          </p:nvPr>
        </p:nvSpPr>
        <p:spPr>
          <a:xfrm>
            <a:off x="420624" y="822960"/>
            <a:ext cx="11292840" cy="658368"/>
          </a:xfrm>
        </p:spPr>
        <p:txBody>
          <a:bodyPr vert="horz" lIns="0" tIns="45720" rIns="0" bIns="0" rtlCol="0" anchor="t" anchorCtr="0">
            <a:noAutofit/>
          </a:bodyPr>
          <a:lstStyle>
            <a:lvl1pPr>
              <a:defRPr lang="en-US" sz="1600" b="0" spc="-75">
                <a:latin typeface="+mj-lt"/>
                <a:ea typeface="+mj-ea"/>
                <a:cs typeface="+mj-cs"/>
              </a:defRPr>
            </a:lvl1pPr>
          </a:lstStyle>
          <a:p>
            <a:pPr marL="0" lvl="0">
              <a:spcBef>
                <a:spcPct val="0"/>
              </a:spcBef>
              <a:buNone/>
            </a:pPr>
            <a:r>
              <a:rPr lang="en-US"/>
              <a:t>Click to edit Master text styles</a:t>
            </a:r>
          </a:p>
        </p:txBody>
      </p:sp>
      <p:sp>
        <p:nvSpPr>
          <p:cNvPr id="3" name="Slide Number Placeholder 2"/>
          <p:cNvSpPr>
            <a:spLocks noGrp="1"/>
          </p:cNvSpPr>
          <p:nvPr>
            <p:ph type="sldNum" sz="quarter" idx="15"/>
          </p:nvPr>
        </p:nvSpPr>
        <p:spPr>
          <a:xfrm>
            <a:off x="9349509" y="6451880"/>
            <a:ext cx="2743200" cy="365125"/>
          </a:xfrm>
        </p:spPr>
        <p:txBody>
          <a:bodyPr/>
          <a:lstStyle/>
          <a:p>
            <a:endParaRPr lang="en-US" dirty="0"/>
          </a:p>
        </p:txBody>
      </p:sp>
      <p:sp>
        <p:nvSpPr>
          <p:cNvPr id="7" name="Text Placeholder 5"/>
          <p:cNvSpPr>
            <a:spLocks noGrp="1"/>
          </p:cNvSpPr>
          <p:nvPr>
            <p:ph type="body" sz="quarter" idx="16" hasCustomPrompt="1"/>
          </p:nvPr>
        </p:nvSpPr>
        <p:spPr>
          <a:xfrm>
            <a:off x="448056" y="256032"/>
            <a:ext cx="10360152" cy="203200"/>
          </a:xfrm>
        </p:spPr>
        <p:txBody>
          <a:bodyPr vert="horz" lIns="0" tIns="0" rIns="0" bIns="0" rtlCol="0">
            <a:noAutofit/>
          </a:bodyPr>
          <a:lstStyle>
            <a:lvl1pPr marL="0" indent="0">
              <a:buNone/>
              <a:defRPr lang="en-US" sz="1000" b="0" kern="0" cap="all" spc="0" baseline="0" dirty="0">
                <a:solidFill>
                  <a:srgbClr val="3674B7"/>
                </a:solidFill>
                <a:latin typeface="Calibri Light" panose="020F0302020204030204" pitchFamily="34" charset="0"/>
                <a:ea typeface="Calibri Light" panose="020F0302020204030204" pitchFamily="34" charset="0"/>
                <a:cs typeface="Calibri Light" panose="020F0302020204030204" pitchFamily="34" charset="0"/>
              </a:defRPr>
            </a:lvl1pPr>
          </a:lstStyle>
          <a:p>
            <a:pPr marL="228600" lvl="0" indent="-228600"/>
            <a:r>
              <a:rPr lang="en-US"/>
              <a:t>BREADCRUMBS</a:t>
            </a:r>
          </a:p>
        </p:txBody>
      </p:sp>
    </p:spTree>
    <p:extLst>
      <p:ext uri="{BB962C8B-B14F-4D97-AF65-F5344CB8AC3E}">
        <p14:creationId xmlns:p14="http://schemas.microsoft.com/office/powerpoint/2010/main" val="35197227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vl1pPr>
            <a:lvl2pPr>
              <a:tabLst>
                <a:tab pos="8972326" algn="r"/>
              </a:tabLst>
              <a:defRPr/>
            </a:lvl2pPr>
            <a:lvl3pPr>
              <a:tabLst>
                <a:tab pos="8972326" algn="r"/>
              </a:tabLst>
              <a:defRPr/>
            </a:lvl3pPr>
            <a:lvl4pPr>
              <a:tabLst>
                <a:tab pos="8972326" algn="r"/>
              </a:tabLst>
              <a:defRPr/>
            </a:lvl4pPr>
            <a:lvl5pPr>
              <a:tabLst>
                <a:tab pos="6705432" algn="r"/>
              </a:tabLst>
              <a:defRPr baseline="0"/>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AU" noProof="0"/>
              <a:t>Click to add subtitle</a:t>
            </a:r>
            <a:endParaRPr lang="en-AU"/>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AU" noProof="0"/>
              <a:t>Click to edit Master title style</a:t>
            </a:r>
          </a:p>
        </p:txBody>
      </p:sp>
    </p:spTree>
    <p:extLst>
      <p:ext uri="{BB962C8B-B14F-4D97-AF65-F5344CB8AC3E}">
        <p14:creationId xmlns:p14="http://schemas.microsoft.com/office/powerpoint/2010/main" val="2056089988"/>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p>
            <a:pPr lvl="0"/>
            <a:r>
              <a:rPr lang="en-AU" noProof="0" dirty="0"/>
              <a:t>Click to edit Master text styles</a:t>
            </a:r>
            <a:endParaRPr lang="en-AU" dirty="0"/>
          </a:p>
          <a:p>
            <a:pPr lvl="1"/>
            <a:r>
              <a:rPr lang="en-AU" noProof="0" dirty="0"/>
              <a:t>Second level</a:t>
            </a:r>
            <a:endParaRPr lang="en-AU" dirty="0"/>
          </a:p>
          <a:p>
            <a:pPr lvl="2"/>
            <a:r>
              <a:rPr lang="en-AU" noProof="0" dirty="0"/>
              <a:t>Third level</a:t>
            </a:r>
            <a:endParaRPr lang="en-AU" dirty="0"/>
          </a:p>
          <a:p>
            <a:pPr lvl="3"/>
            <a:r>
              <a:rPr lang="en-AU" noProof="0" dirty="0"/>
              <a:t>Fourth level</a:t>
            </a:r>
            <a:endParaRPr lang="en-AU" dirty="0"/>
          </a:p>
          <a:p>
            <a:pPr lvl="4"/>
            <a:r>
              <a:rPr lang="en-AU" noProof="0" dirty="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lang="en-AU" sz="1600" b="0" kern="1200" dirty="0">
                <a:solidFill>
                  <a:srgbClr val="575757"/>
                </a:solidFill>
                <a:latin typeface="+mn-lt"/>
                <a:ea typeface="+mn-ea"/>
                <a:cs typeface="+mn-cs"/>
              </a:defRPr>
            </a:lvl1pPr>
          </a:lstStyle>
          <a:p>
            <a:pPr marL="0" lvl="0" indent="0" algn="l" defTabSz="1219170" rtl="0" eaLnBrk="1" latinLnBrk="0" hangingPunct="1">
              <a:spcBef>
                <a:spcPts val="0"/>
              </a:spcBef>
              <a:spcAft>
                <a:spcPts val="1333"/>
              </a:spcAft>
              <a:buSzPct val="100000"/>
              <a:buFont typeface="Arial" panose="020B0604020202020204" pitchFamily="34" charset="0"/>
              <a:buNone/>
            </a:pPr>
            <a:r>
              <a:rPr lang="en-AU" noProof="0"/>
              <a:t>Click to add subtitle</a:t>
            </a:r>
            <a:endParaRPr lang="en-AU"/>
          </a:p>
        </p:txBody>
      </p:sp>
      <p:sp>
        <p:nvSpPr>
          <p:cNvPr id="2" name="Title 1">
            <a:extLst>
              <a:ext uri="{FF2B5EF4-FFF2-40B4-BE49-F238E27FC236}">
                <a16:creationId xmlns:a16="http://schemas.microsoft.com/office/drawing/2014/main" id="{A2E01E68-7AB9-4EB3-9DCA-70E2021D744F}"/>
              </a:ext>
            </a:extLst>
          </p:cNvPr>
          <p:cNvSpPr>
            <a:spLocks noGrp="1"/>
          </p:cNvSpPr>
          <p:nvPr>
            <p:ph type="title"/>
          </p:nvPr>
        </p:nvSpPr>
        <p:spPr>
          <a:xfrm>
            <a:off x="469900" y="402587"/>
            <a:ext cx="11252200" cy="334102"/>
          </a:xfrm>
        </p:spPr>
        <p:txBody>
          <a:bodyPr/>
          <a:lstStyle>
            <a:lvl1pPr>
              <a:defRPr b="1"/>
            </a:lvl1pPr>
          </a:lstStyle>
          <a:p>
            <a:r>
              <a:rPr lang="en-US" dirty="0"/>
              <a:t>Click to edit Master title style</a:t>
            </a:r>
            <a:endParaRPr lang="en-AU" dirty="0"/>
          </a:p>
        </p:txBody>
      </p:sp>
    </p:spTree>
    <p:extLst>
      <p:ext uri="{BB962C8B-B14F-4D97-AF65-F5344CB8AC3E}">
        <p14:creationId xmlns:p14="http://schemas.microsoft.com/office/powerpoint/2010/main" val="1498602646"/>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userDrawn="1">
  <p:cSld name="1_Key statement teal">
    <p:bg>
      <p:bgPr>
        <a:solidFill>
          <a:schemeClr val="accent1"/>
        </a:solidFill>
        <a:effectLst/>
      </p:bgPr>
    </p:bg>
    <p:spTree>
      <p:nvGrpSpPr>
        <p:cNvPr id="1" name=""/>
        <p:cNvGrpSpPr/>
        <p:nvPr/>
      </p:nvGrpSpPr>
      <p:grpSpPr>
        <a:xfrm>
          <a:off x="0" y="0"/>
          <a:ext cx="0" cy="0"/>
          <a:chOff x="0" y="0"/>
          <a:chExt cx="0" cy="0"/>
        </a:xfrm>
      </p:grpSpPr>
      <p:sp>
        <p:nvSpPr>
          <p:cNvPr id="17" name="Text Placeholder 3"/>
          <p:cNvSpPr>
            <a:spLocks noGrp="1"/>
          </p:cNvSpPr>
          <p:nvPr>
            <p:ph type="body" sz="quarter" idx="10"/>
          </p:nvPr>
        </p:nvSpPr>
        <p:spPr>
          <a:xfrm>
            <a:off x="480484" y="1590675"/>
            <a:ext cx="9029604" cy="4708525"/>
          </a:xfrm>
          <a:prstGeom prst="rect">
            <a:avLst/>
          </a:prstGeom>
        </p:spPr>
        <p:txBody>
          <a:bodyPr>
            <a:noAutofit/>
          </a:bodyPr>
          <a:lstStyle>
            <a:lvl1pPr>
              <a:spcBef>
                <a:spcPts val="4800"/>
              </a:spcBef>
              <a:defRPr sz="2800">
                <a:solidFill>
                  <a:schemeClr val="bg1"/>
                </a:solidFill>
              </a:defRPr>
            </a:lvl1pPr>
            <a:lvl2pPr marL="609585" indent="-609585">
              <a:defRPr sz="4000">
                <a:solidFill>
                  <a:schemeClr val="bg2"/>
                </a:solidFill>
              </a:defRPr>
            </a:lvl2pPr>
            <a:lvl3pPr>
              <a:defRPr sz="4000">
                <a:solidFill>
                  <a:schemeClr val="bg2"/>
                </a:solidFill>
              </a:defRPr>
            </a:lvl3pPr>
            <a:lvl4pPr>
              <a:defRPr sz="4000">
                <a:solidFill>
                  <a:schemeClr val="bg2"/>
                </a:solidFill>
              </a:defRPr>
            </a:lvl4pPr>
            <a:lvl5pPr>
              <a:defRPr sz="4000">
                <a:solidFill>
                  <a:schemeClr val="bg2"/>
                </a:solidFill>
              </a:defRPr>
            </a:lvl5pPr>
          </a:lstStyle>
          <a:p>
            <a:pPr lvl="0"/>
            <a:r>
              <a:rPr lang="en-AU" noProof="0"/>
              <a:t>Click to edit Master text styles</a:t>
            </a:r>
            <a:endParaRPr lang="en-AU"/>
          </a:p>
        </p:txBody>
      </p:sp>
      <p:sp>
        <p:nvSpPr>
          <p:cNvPr id="8" name="TextBox 7">
            <a:extLst>
              <a:ext uri="{FF2B5EF4-FFF2-40B4-BE49-F238E27FC236}">
                <a16:creationId xmlns:a16="http://schemas.microsoft.com/office/drawing/2014/main" id="{3E6318A7-F21C-4E41-B835-7D869A51DFC1}"/>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bg1"/>
                </a:solidFill>
              </a:rPr>
              <a:pPr marL="0" indent="0" algn="r">
                <a:spcBef>
                  <a:spcPts val="800"/>
                </a:spcBef>
                <a:buSzPct val="100000"/>
                <a:buFont typeface="Arial"/>
                <a:buNone/>
              </a:pPr>
              <a:t>‹#›</a:t>
            </a:fld>
            <a:endParaRPr lang="en-AU" sz="650" noProof="0" dirty="0">
              <a:solidFill>
                <a:schemeClr val="bg1"/>
              </a:solidFill>
            </a:endParaRPr>
          </a:p>
        </p:txBody>
      </p:sp>
      <p:sp>
        <p:nvSpPr>
          <p:cNvPr id="9" name="Copyright">
            <a:extLst>
              <a:ext uri="{FF2B5EF4-FFF2-40B4-BE49-F238E27FC236}">
                <a16:creationId xmlns:a16="http://schemas.microsoft.com/office/drawing/2014/main" id="{DC20CBFC-3880-4FD4-BDFE-52B7DDCF34FD}"/>
              </a:ext>
            </a:extLst>
          </p:cNvPr>
          <p:cNvSpPr/>
          <p:nvPr userDrawn="1"/>
        </p:nvSpPr>
        <p:spPr bwMode="gray">
          <a:xfrm>
            <a:off x="469900" y="65679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900" b="0" noProof="0" dirty="0">
                <a:solidFill>
                  <a:schemeClr val="bg1"/>
                </a:solidFill>
              </a:rPr>
              <a:t>© 2023 Deloitte Consulting Pte Ltd</a:t>
            </a:r>
          </a:p>
        </p:txBody>
      </p:sp>
    </p:spTree>
    <p:extLst>
      <p:ext uri="{BB962C8B-B14F-4D97-AF65-F5344CB8AC3E}">
        <p14:creationId xmlns:p14="http://schemas.microsoft.com/office/powerpoint/2010/main" val="169869214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4.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1.emf"/><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oleObject" Target="../embeddings/oleObject2.bin"/><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ags" Target="../tags/tag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7.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6" Type="http://schemas.openxmlformats.org/officeDocument/2006/relationships/image" Target="../media/image1.emf"/><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oleObject" Target="../embeddings/oleObject4.bin"/><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ags" Target="../tags/tag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11.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ags" Target="../tags/tag1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6.bin"/></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47" Type="http://schemas.openxmlformats.org/officeDocument/2006/relationships/slideLayout" Target="../slideLayouts/slideLayout84.xml"/><Relationship Id="rId50" Type="http://schemas.openxmlformats.org/officeDocument/2006/relationships/slideLayout" Target="../slideLayouts/slideLayout87.xml"/><Relationship Id="rId55" Type="http://schemas.openxmlformats.org/officeDocument/2006/relationships/slideLayout" Target="../slideLayouts/slideLayout92.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9" Type="http://schemas.openxmlformats.org/officeDocument/2006/relationships/slideLayout" Target="../slideLayouts/slideLayout66.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45" Type="http://schemas.openxmlformats.org/officeDocument/2006/relationships/slideLayout" Target="../slideLayouts/slideLayout82.xml"/><Relationship Id="rId53" Type="http://schemas.openxmlformats.org/officeDocument/2006/relationships/slideLayout" Target="../slideLayouts/slideLayout90.xml"/><Relationship Id="rId58" Type="http://schemas.openxmlformats.org/officeDocument/2006/relationships/tags" Target="../tags/tag13.xml"/><Relationship Id="rId5" Type="http://schemas.openxmlformats.org/officeDocument/2006/relationships/slideLayout" Target="../slideLayouts/slideLayout42.xml"/><Relationship Id="rId61" Type="http://schemas.openxmlformats.org/officeDocument/2006/relationships/image" Target="../media/image1.emf"/><Relationship Id="rId19" Type="http://schemas.openxmlformats.org/officeDocument/2006/relationships/slideLayout" Target="../slideLayouts/slideLayout5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slideLayout" Target="../slideLayouts/slideLayout80.xml"/><Relationship Id="rId48" Type="http://schemas.openxmlformats.org/officeDocument/2006/relationships/slideLayout" Target="../slideLayouts/slideLayout85.xml"/><Relationship Id="rId56" Type="http://schemas.openxmlformats.org/officeDocument/2006/relationships/slideLayout" Target="../slideLayouts/slideLayout93.xml"/><Relationship Id="rId8" Type="http://schemas.openxmlformats.org/officeDocument/2006/relationships/slideLayout" Target="../slideLayouts/slideLayout45.xml"/><Relationship Id="rId51" Type="http://schemas.openxmlformats.org/officeDocument/2006/relationships/slideLayout" Target="../slideLayouts/slideLayout88.xml"/><Relationship Id="rId3" Type="http://schemas.openxmlformats.org/officeDocument/2006/relationships/slideLayout" Target="../slideLayouts/slideLayout40.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46" Type="http://schemas.openxmlformats.org/officeDocument/2006/relationships/slideLayout" Target="../slideLayouts/slideLayout83.xml"/><Relationship Id="rId59" Type="http://schemas.openxmlformats.org/officeDocument/2006/relationships/tags" Target="../tags/tag14.xml"/><Relationship Id="rId20" Type="http://schemas.openxmlformats.org/officeDocument/2006/relationships/slideLayout" Target="../slideLayouts/slideLayout57.xml"/><Relationship Id="rId41" Type="http://schemas.openxmlformats.org/officeDocument/2006/relationships/slideLayout" Target="../slideLayouts/slideLayout78.xml"/><Relationship Id="rId54" Type="http://schemas.openxmlformats.org/officeDocument/2006/relationships/slideLayout" Target="../slideLayouts/slideLayout91.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49" Type="http://schemas.openxmlformats.org/officeDocument/2006/relationships/slideLayout" Target="../slideLayouts/slideLayout86.xml"/><Relationship Id="rId57" Type="http://schemas.openxmlformats.org/officeDocument/2006/relationships/theme" Target="../theme/theme5.xml"/><Relationship Id="rId10" Type="http://schemas.openxmlformats.org/officeDocument/2006/relationships/slideLayout" Target="../slideLayouts/slideLayout47.xml"/><Relationship Id="rId31" Type="http://schemas.openxmlformats.org/officeDocument/2006/relationships/slideLayout" Target="../slideLayouts/slideLayout68.xml"/><Relationship Id="rId44" Type="http://schemas.openxmlformats.org/officeDocument/2006/relationships/slideLayout" Target="../slideLayouts/slideLayout81.xml"/><Relationship Id="rId52" Type="http://schemas.openxmlformats.org/officeDocument/2006/relationships/slideLayout" Target="../slideLayouts/slideLayout89.xml"/><Relationship Id="rId60" Type="http://schemas.openxmlformats.org/officeDocument/2006/relationships/oleObject" Target="../embeddings/oleObject8.bin"/><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oleObject" Target="../embeddings/oleObject10.bin"/><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ags" Target="../tags/tag17.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ags" Target="../tags/tag16.xml"/><Relationship Id="rId5" Type="http://schemas.openxmlformats.org/officeDocument/2006/relationships/slideLayout" Target="../slideLayouts/slideLayout98.xml"/><Relationship Id="rId10" Type="http://schemas.openxmlformats.org/officeDocument/2006/relationships/theme" Target="../theme/theme6.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7"/>
            </p:custDataLst>
            <p:extLst>
              <p:ext uri="{D42A27DB-BD31-4B8C-83A1-F6EECF244321}">
                <p14:modId xmlns:p14="http://schemas.microsoft.com/office/powerpoint/2010/main" val="415478243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9" imgW="270" imgH="270" progId="TCLayout.ActiveDocument.1">
                  <p:embed/>
                </p:oleObj>
              </mc:Choice>
              <mc:Fallback>
                <p:oleObj name="think-cell Slide" r:id="rId9" imgW="270" imgH="270" progId="TCLayout.ActiveDocument.1">
                  <p:embed/>
                  <p:pic>
                    <p:nvPicPr>
                      <p:cNvPr id="4" name="Object 3" hidden="1"/>
                      <p:cNvPicPr/>
                      <p:nvPr/>
                    </p:nvPicPr>
                    <p:blipFill>
                      <a:blip r:embed="rId10"/>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8"/>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56409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DECC09C-CC94-46C9-A779-2CC20A9C6945}"/>
              </a:ext>
            </a:extLst>
          </p:cNvPr>
          <p:cNvSpPr txBox="1"/>
          <p:nvPr userDrawn="1"/>
        </p:nvSpPr>
        <p:spPr>
          <a:xfrm>
            <a:off x="501649" y="6564091"/>
            <a:ext cx="5355168" cy="138499"/>
          </a:xfrm>
          <a:prstGeom prst="rect">
            <a:avLst/>
          </a:prstGeom>
          <a:noFill/>
        </p:spPr>
        <p:txBody>
          <a:bodyPr wrap="square" lIns="0" tIns="0" rIns="0" bIns="0" rtlCol="0">
            <a:spAutoFit/>
          </a:bodyPr>
          <a:lstStyle/>
          <a:p>
            <a:pPr lvl="0" algn="just" defTabSz="914400" fontAlgn="base">
              <a:spcAft>
                <a:spcPts val="100"/>
              </a:spcAft>
              <a:defRPr/>
            </a:pPr>
            <a:r>
              <a:rPr lang="en-SG" sz="900" kern="0" dirty="0">
                <a:solidFill>
                  <a:srgbClr val="313131"/>
                </a:solidFill>
                <a:ea typeface="Calibri"/>
                <a:cs typeface="Times New Roman"/>
              </a:rPr>
              <a:t>© 2022 Deloitte Consulting Pte Ltd</a:t>
            </a:r>
          </a:p>
        </p:txBody>
      </p:sp>
    </p:spTree>
    <p:extLst>
      <p:ext uri="{BB962C8B-B14F-4D97-AF65-F5344CB8AC3E}">
        <p14:creationId xmlns:p14="http://schemas.microsoft.com/office/powerpoint/2010/main" val="4230690484"/>
      </p:ext>
    </p:extLst>
  </p:cSld>
  <p:clrMap bg1="lt1" tx1="dk1" bg2="lt2" tx2="dk2" accent1="accent1" accent2="accent2" accent3="accent3" accent4="accent4" accent5="accent5" accent6="accent6" hlink="hlink" folHlink="folHlink"/>
  <p:sldLayoutIdLst>
    <p:sldLayoutId id="2147484298" r:id="rId1"/>
    <p:sldLayoutId id="2147484307" r:id="rId2"/>
    <p:sldLayoutId id="2147484952" r:id="rId3"/>
    <p:sldLayoutId id="2147484953" r:id="rId4"/>
    <p:sldLayoutId id="2147484480" r:id="rId5"/>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3"/>
            </p:custDataLst>
            <p:extLst>
              <p:ext uri="{D42A27DB-BD31-4B8C-83A1-F6EECF244321}">
                <p14:modId xmlns:p14="http://schemas.microsoft.com/office/powerpoint/2010/main" val="138045989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14"/>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8" name="TextBox 17"/>
          <p:cNvSpPr txBox="1"/>
          <p:nvPr/>
        </p:nvSpPr>
        <p:spPr>
          <a:xfrm>
            <a:off x="501649" y="6564091"/>
            <a:ext cx="5355168" cy="138499"/>
          </a:xfrm>
          <a:prstGeom prst="rect">
            <a:avLst/>
          </a:prstGeom>
          <a:noFill/>
        </p:spPr>
        <p:txBody>
          <a:bodyPr wrap="square" lIns="0" tIns="0" rIns="0" bIns="0" rtlCol="0">
            <a:spAutoFit/>
          </a:bodyPr>
          <a:lstStyle/>
          <a:p>
            <a:pPr lvl="0" algn="just" defTabSz="914400" fontAlgn="base">
              <a:spcAft>
                <a:spcPts val="100"/>
              </a:spcAft>
              <a:defRPr/>
            </a:pPr>
            <a:r>
              <a:rPr lang="en-SG" sz="900" kern="0" dirty="0">
                <a:solidFill>
                  <a:srgbClr val="313131"/>
                </a:solidFill>
                <a:ea typeface="Calibri"/>
                <a:cs typeface="Times New Roman"/>
              </a:rPr>
              <a:t>© 2022 Deloitte Consulting Pte Ltd</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56409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285724"/>
      </p:ext>
    </p:extLst>
  </p:cSld>
  <p:clrMap bg1="lt1" tx1="dk1" bg2="lt2" tx2="dk2" accent1="accent1" accent2="accent2" accent3="accent3" accent4="accent4" accent5="accent5" accent6="accent6" hlink="hlink" folHlink="folHlink"/>
  <p:sldLayoutIdLst>
    <p:sldLayoutId id="2147485010" r:id="rId1"/>
    <p:sldLayoutId id="2147485011" r:id="rId2"/>
    <p:sldLayoutId id="2147485012" r:id="rId3"/>
    <p:sldLayoutId id="2147485013" r:id="rId4"/>
    <p:sldLayoutId id="2147485014" r:id="rId5"/>
    <p:sldLayoutId id="2147485015" r:id="rId6"/>
    <p:sldLayoutId id="2147485016" r:id="rId7"/>
    <p:sldLayoutId id="2147485017" r:id="rId8"/>
    <p:sldLayoutId id="2147485018" r:id="rId9"/>
    <p:sldLayoutId id="2147485019" r:id="rId10"/>
    <p:sldLayoutId id="2147485020" r:id="rId11"/>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3"/>
            </p:custDataLst>
            <p:extLst>
              <p:ext uri="{D42A27DB-BD31-4B8C-83A1-F6EECF244321}">
                <p14:modId xmlns:p14="http://schemas.microsoft.com/office/powerpoint/2010/main" val="258071245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14"/>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8" name="TextBox 17"/>
          <p:cNvSpPr txBox="1"/>
          <p:nvPr/>
        </p:nvSpPr>
        <p:spPr>
          <a:xfrm>
            <a:off x="501649" y="6564091"/>
            <a:ext cx="5355168" cy="138499"/>
          </a:xfrm>
          <a:prstGeom prst="rect">
            <a:avLst/>
          </a:prstGeom>
          <a:noFill/>
        </p:spPr>
        <p:txBody>
          <a:bodyPr wrap="square" lIns="0" tIns="0" rIns="0" bIns="0" rtlCol="0">
            <a:spAutoFit/>
          </a:bodyPr>
          <a:lstStyle/>
          <a:p>
            <a:pPr lvl="0" algn="just" defTabSz="914400" fontAlgn="base">
              <a:spcAft>
                <a:spcPts val="100"/>
              </a:spcAft>
              <a:defRPr/>
            </a:pPr>
            <a:r>
              <a:rPr lang="en-SG" sz="900" kern="0" dirty="0">
                <a:solidFill>
                  <a:srgbClr val="313131"/>
                </a:solidFill>
                <a:ea typeface="Calibri"/>
                <a:cs typeface="Times New Roman"/>
              </a:rPr>
              <a:t>© 2022 Deloitte Consulting Pte Ltd</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56409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0351221"/>
      </p:ext>
    </p:extLst>
  </p:cSld>
  <p:clrMap bg1="lt1" tx1="dk1" bg2="lt2" tx2="dk2" accent1="accent1" accent2="accent2" accent3="accent3" accent4="accent4" accent5="accent5" accent6="accent6" hlink="hlink" folHlink="folHlink"/>
  <p:sldLayoutIdLst>
    <p:sldLayoutId id="2147485022" r:id="rId1"/>
    <p:sldLayoutId id="2147485023" r:id="rId2"/>
    <p:sldLayoutId id="2147485024" r:id="rId3"/>
    <p:sldLayoutId id="2147485025" r:id="rId4"/>
    <p:sldLayoutId id="2147485026" r:id="rId5"/>
    <p:sldLayoutId id="2147485027" r:id="rId6"/>
    <p:sldLayoutId id="2147485028" r:id="rId7"/>
    <p:sldLayoutId id="2147485029" r:id="rId8"/>
    <p:sldLayoutId id="2147485030" r:id="rId9"/>
    <p:sldLayoutId id="2147485031" r:id="rId10"/>
    <p:sldLayoutId id="2147485032" r:id="rId11"/>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2"/>
            </p:custDataLst>
            <p:extLst>
              <p:ext uri="{D42A27DB-BD31-4B8C-83A1-F6EECF244321}">
                <p14:modId xmlns:p14="http://schemas.microsoft.com/office/powerpoint/2010/main" val="413625982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4" imgW="270" imgH="270" progId="TCLayout.ActiveDocument.1">
                  <p:embed/>
                </p:oleObj>
              </mc:Choice>
              <mc:Fallback>
                <p:oleObj name="think-cell Slide" r:id="rId14" imgW="270" imgH="270" progId="TCLayout.ActiveDocument.1">
                  <p:embed/>
                  <p:pic>
                    <p:nvPicPr>
                      <p:cNvPr id="4" name="Object 3" hidden="1"/>
                      <p:cNvPicPr/>
                      <p:nvPr/>
                    </p:nvPicPr>
                    <p:blipFill>
                      <a:blip r:embed="rId15"/>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13"/>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56409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4181389"/>
      </p:ext>
    </p:extLst>
  </p:cSld>
  <p:clrMap bg1="lt1" tx1="dk1" bg2="lt2" tx2="dk2" accent1="accent1" accent2="accent2" accent3="accent3" accent4="accent4" accent5="accent5" accent6="accent6" hlink="hlink" folHlink="folHlink"/>
  <p:sldLayoutIdLst>
    <p:sldLayoutId id="2147485034" r:id="rId1"/>
    <p:sldLayoutId id="2147485035" r:id="rId2"/>
    <p:sldLayoutId id="2147485036" r:id="rId3"/>
    <p:sldLayoutId id="2147485037" r:id="rId4"/>
    <p:sldLayoutId id="2147485038" r:id="rId5"/>
    <p:sldLayoutId id="2147485039" r:id="rId6"/>
    <p:sldLayoutId id="2147485040" r:id="rId7"/>
    <p:sldLayoutId id="2147485041" r:id="rId8"/>
    <p:sldLayoutId id="2147485042" r:id="rId9"/>
    <p:sldLayoutId id="2147485043" r:id="rId10"/>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58"/>
            </p:custDataLst>
            <p:extLst>
              <p:ext uri="{D42A27DB-BD31-4B8C-83A1-F6EECF244321}">
                <p14:modId xmlns:p14="http://schemas.microsoft.com/office/powerpoint/2010/main" val="2000838795"/>
              </p:ext>
            </p:ext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60" imgW="270" imgH="270" progId="TCLayout.ActiveDocument.1">
                  <p:embed/>
                </p:oleObj>
              </mc:Choice>
              <mc:Fallback>
                <p:oleObj name="think-cell Slide" r:id="rId60" imgW="270" imgH="270" progId="TCLayout.ActiveDocument.1">
                  <p:embed/>
                  <p:pic>
                    <p:nvPicPr>
                      <p:cNvPr id="4" name="Object 3" hidden="1"/>
                      <p:cNvPicPr/>
                      <p:nvPr/>
                    </p:nvPicPr>
                    <p:blipFill>
                      <a:blip r:embed="rId61"/>
                      <a:stretch>
                        <a:fillRect/>
                      </a:stretch>
                    </p:blipFill>
                    <p:spPr>
                      <a:xfrm>
                        <a:off x="2119" y="1589"/>
                        <a:ext cx="2116" cy="1587"/>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0EDB586F-83B0-487B-B49B-F80841E08F81}"/>
              </a:ext>
            </a:extLst>
          </p:cNvPr>
          <p:cNvSpPr/>
          <p:nvPr userDrawn="1">
            <p:custDataLst>
              <p:tags r:id="rId59"/>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lvl="0" indent="0" algn="ctr">
              <a:lnSpc>
                <a:spcPct val="106000"/>
              </a:lnSpc>
              <a:buFont typeface="Wingdings 2" pitchFamily="18" charset="2"/>
              <a:buNone/>
            </a:pPr>
            <a:endParaRPr lang="en-AU" sz="2000" b="0" i="0" baseline="0" dirty="0">
              <a:solidFill>
                <a:schemeClr val="bg1"/>
              </a:solidFill>
              <a:latin typeface="Calibri Light" panose="020F0302020204030204" pitchFamily="34" charset="0"/>
              <a:ea typeface="+mj-ea"/>
              <a:cs typeface="+mj-cs"/>
              <a:sym typeface="Calibri Light" panose="020F0302020204030204" pitchFamily="34" charset="0"/>
            </a:endParaRPr>
          </a:p>
        </p:txBody>
      </p:sp>
      <p:sp>
        <p:nvSpPr>
          <p:cNvPr id="2" name="Title Placeholder 1"/>
          <p:cNvSpPr>
            <a:spLocks noGrp="1"/>
          </p:cNvSpPr>
          <p:nvPr>
            <p:ph type="title"/>
          </p:nvPr>
        </p:nvSpPr>
        <p:spPr bwMode="gray">
          <a:xfrm>
            <a:off x="469900" y="402586"/>
            <a:ext cx="11252200" cy="692151"/>
          </a:xfrm>
          <a:prstGeom prst="rect">
            <a:avLst/>
          </a:prstGeom>
        </p:spPr>
        <p:txBody>
          <a:bodyPr vert="horz" lIns="0" tIns="0" rIns="0" bIns="0" rtlCol="0" anchor="t" anchorCtr="0">
            <a:noAutofit/>
          </a:bodyPr>
          <a:lstStyle/>
          <a:p>
            <a:r>
              <a:rPr lang="en-AU" noProof="0" dirty="0"/>
              <a:t>Click to edit Master title style</a:t>
            </a:r>
          </a:p>
        </p:txBody>
      </p:sp>
      <p:sp>
        <p:nvSpPr>
          <p:cNvPr id="19" name="Text Placeholder 18"/>
          <p:cNvSpPr>
            <a:spLocks noGrp="1"/>
          </p:cNvSpPr>
          <p:nvPr>
            <p:ph type="body" idx="1"/>
          </p:nvPr>
        </p:nvSpPr>
        <p:spPr>
          <a:xfrm>
            <a:off x="469900" y="1665290"/>
            <a:ext cx="11252200" cy="4633911"/>
          </a:xfrm>
          <a:prstGeom prst="rect">
            <a:avLst/>
          </a:prstGeom>
        </p:spPr>
        <p:txBody>
          <a:bodyPr vert="horz" lIns="0" tIns="0" rIns="0" bIns="0" rtlCol="0">
            <a:noAutofit/>
          </a:bodyPr>
          <a:lstStyle/>
          <a:p>
            <a:pPr lvl="0"/>
            <a:r>
              <a:rPr lang="en-AU" noProof="0"/>
              <a:t>Click to edit Master text styles</a:t>
            </a:r>
            <a:endParaRPr lang="en-AU"/>
          </a:p>
          <a:p>
            <a:pPr lvl="1"/>
            <a:r>
              <a:rPr lang="en-AU" noProof="0"/>
              <a:t>Second level</a:t>
            </a:r>
            <a:endParaRPr lang="en-AU"/>
          </a:p>
          <a:p>
            <a:pPr lvl="2"/>
            <a:r>
              <a:rPr lang="en-AU" noProof="0"/>
              <a:t>Third level</a:t>
            </a:r>
            <a:endParaRPr lang="en-AU"/>
          </a:p>
          <a:p>
            <a:pPr lvl="3"/>
            <a:r>
              <a:rPr lang="en-AU" noProof="0"/>
              <a:t>Fourth level</a:t>
            </a:r>
            <a:endParaRPr lang="en-AU"/>
          </a:p>
          <a:p>
            <a:pPr lvl="4"/>
            <a:r>
              <a:rPr lang="en-AU" noProof="0"/>
              <a:t>Fifth level</a:t>
            </a:r>
          </a:p>
        </p:txBody>
      </p:sp>
      <p:sp>
        <p:nvSpPr>
          <p:cNvPr id="28" name="TextBox 27">
            <a:extLst>
              <a:ext uri="{FF2B5EF4-FFF2-40B4-BE49-F238E27FC236}">
                <a16:creationId xmlns:a16="http://schemas.microsoft.com/office/drawing/2014/main" id="{662A6F23-6D04-4935-96D9-1066DC5B0488}"/>
              </a:ext>
            </a:extLst>
          </p:cNvPr>
          <p:cNvSpPr txBox="1"/>
          <p:nvPr userDrawn="1"/>
        </p:nvSpPr>
        <p:spPr>
          <a:xfrm>
            <a:off x="11410953" y="6682281"/>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AU" sz="650" noProof="0" smtClean="0">
                <a:solidFill>
                  <a:schemeClr val="tx1"/>
                </a:solidFill>
              </a:rPr>
              <a:pPr marL="0" indent="0" algn="r">
                <a:spcBef>
                  <a:spcPts val="800"/>
                </a:spcBef>
                <a:buSzPct val="100000"/>
                <a:buFont typeface="Arial"/>
                <a:buNone/>
              </a:pPr>
              <a:t>‹#›</a:t>
            </a:fld>
            <a:endParaRPr lang="en-AU" sz="650" noProof="0" dirty="0">
              <a:solidFill>
                <a:schemeClr val="tx1"/>
              </a:solidFill>
            </a:endParaRPr>
          </a:p>
        </p:txBody>
      </p:sp>
      <p:sp>
        <p:nvSpPr>
          <p:cNvPr id="29" name="Copyright">
            <a:extLst>
              <a:ext uri="{FF2B5EF4-FFF2-40B4-BE49-F238E27FC236}">
                <a16:creationId xmlns:a16="http://schemas.microsoft.com/office/drawing/2014/main" id="{D113716B-BE00-4D8E-AD73-961DF05C41EE}"/>
              </a:ext>
            </a:extLst>
          </p:cNvPr>
          <p:cNvSpPr/>
          <p:nvPr userDrawn="1"/>
        </p:nvSpPr>
        <p:spPr bwMode="gray">
          <a:xfrm>
            <a:off x="469900" y="6682281"/>
            <a:ext cx="2610184" cy="242732"/>
          </a:xfrm>
          <a:prstGeom prst="rect">
            <a:avLst/>
          </a:prstGeom>
          <a:noFill/>
          <a:ln w="19050" algn="ctr">
            <a:noFill/>
            <a:miter lim="800000"/>
            <a:headEnd/>
            <a:tailEnd/>
          </a:ln>
        </p:spPr>
        <p:txBody>
          <a:bodyPr wrap="square" lIns="0" tIns="0" rIns="0" bIns="0" rtlCol="0" anchor="t" anchorCtr="0"/>
          <a:lstStyle/>
          <a:p>
            <a:pPr algn="l">
              <a:lnSpc>
                <a:spcPct val="106000"/>
              </a:lnSpc>
              <a:buFont typeface="Wingdings 2" pitchFamily="18" charset="2"/>
              <a:buNone/>
            </a:pPr>
            <a:r>
              <a:rPr lang="en-AU" sz="650" b="0" noProof="0" dirty="0">
                <a:solidFill>
                  <a:schemeClr val="tx1"/>
                </a:solidFill>
              </a:rPr>
              <a:t>© 2022 Deloitte Consulting</a:t>
            </a:r>
          </a:p>
        </p:txBody>
      </p:sp>
    </p:spTree>
    <p:extLst>
      <p:ext uri="{BB962C8B-B14F-4D97-AF65-F5344CB8AC3E}">
        <p14:creationId xmlns:p14="http://schemas.microsoft.com/office/powerpoint/2010/main" val="4162385923"/>
      </p:ext>
    </p:extLst>
  </p:cSld>
  <p:clrMap bg1="lt1" tx1="dk1" bg2="lt2" tx2="dk2" accent1="accent1" accent2="accent2" accent3="accent3" accent4="accent4" accent5="accent5" accent6="accent6" hlink="hlink" folHlink="folHlink"/>
  <p:sldLayoutIdLst>
    <p:sldLayoutId id="2147485045" r:id="rId1"/>
    <p:sldLayoutId id="2147485046" r:id="rId2"/>
    <p:sldLayoutId id="2147485047" r:id="rId3"/>
    <p:sldLayoutId id="2147485048" r:id="rId4"/>
    <p:sldLayoutId id="2147485049" r:id="rId5"/>
    <p:sldLayoutId id="2147485050" r:id="rId6"/>
    <p:sldLayoutId id="2147485051" r:id="rId7"/>
    <p:sldLayoutId id="2147485052" r:id="rId8"/>
    <p:sldLayoutId id="2147485053" r:id="rId9"/>
    <p:sldLayoutId id="2147485054" r:id="rId10"/>
    <p:sldLayoutId id="2147485055" r:id="rId11"/>
    <p:sldLayoutId id="2147485056" r:id="rId12"/>
    <p:sldLayoutId id="2147485057" r:id="rId13"/>
    <p:sldLayoutId id="2147485058" r:id="rId14"/>
    <p:sldLayoutId id="2147485059" r:id="rId15"/>
    <p:sldLayoutId id="2147485060" r:id="rId16"/>
    <p:sldLayoutId id="2147485061" r:id="rId17"/>
    <p:sldLayoutId id="2147485062" r:id="rId18"/>
    <p:sldLayoutId id="2147485063" r:id="rId19"/>
    <p:sldLayoutId id="2147485064" r:id="rId20"/>
    <p:sldLayoutId id="2147485065" r:id="rId21"/>
    <p:sldLayoutId id="2147485066" r:id="rId22"/>
    <p:sldLayoutId id="2147485067" r:id="rId23"/>
    <p:sldLayoutId id="2147485068" r:id="rId24"/>
    <p:sldLayoutId id="2147485069" r:id="rId25"/>
    <p:sldLayoutId id="2147485070" r:id="rId26"/>
    <p:sldLayoutId id="2147485071" r:id="rId27"/>
    <p:sldLayoutId id="2147485072" r:id="rId28"/>
    <p:sldLayoutId id="2147485073" r:id="rId29"/>
    <p:sldLayoutId id="2147485074" r:id="rId30"/>
    <p:sldLayoutId id="2147485075" r:id="rId31"/>
    <p:sldLayoutId id="2147485076" r:id="rId32"/>
    <p:sldLayoutId id="2147485077" r:id="rId33"/>
    <p:sldLayoutId id="2147485078" r:id="rId34"/>
    <p:sldLayoutId id="2147485079" r:id="rId35"/>
    <p:sldLayoutId id="2147485080" r:id="rId36"/>
    <p:sldLayoutId id="2147485081" r:id="rId37"/>
    <p:sldLayoutId id="2147485082" r:id="rId38"/>
    <p:sldLayoutId id="2147485083" r:id="rId39"/>
    <p:sldLayoutId id="2147485084" r:id="rId40"/>
    <p:sldLayoutId id="2147485085" r:id="rId41"/>
    <p:sldLayoutId id="2147485086" r:id="rId42"/>
    <p:sldLayoutId id="2147485087" r:id="rId43"/>
    <p:sldLayoutId id="2147485088" r:id="rId44"/>
    <p:sldLayoutId id="2147485089" r:id="rId45"/>
    <p:sldLayoutId id="2147485090" r:id="rId46"/>
    <p:sldLayoutId id="2147485091" r:id="rId47"/>
    <p:sldLayoutId id="2147485092" r:id="rId48"/>
    <p:sldLayoutId id="2147485093" r:id="rId49"/>
    <p:sldLayoutId id="2147485094" r:id="rId50"/>
    <p:sldLayoutId id="2147485095" r:id="rId51"/>
    <p:sldLayoutId id="2147485096" r:id="rId52"/>
    <p:sldLayoutId id="2147485097" r:id="rId53"/>
    <p:sldLayoutId id="2147485098" r:id="rId54"/>
    <p:sldLayoutId id="2147485099" r:id="rId55"/>
    <p:sldLayoutId id="2147485100" r:id="rId56"/>
  </p:sldLayoutIdLst>
  <p:transition>
    <p:fade/>
  </p:transition>
  <p:hf hdr="0" dt="0"/>
  <p:txStyles>
    <p:titleStyle>
      <a:lvl1pPr algn="l" defTabSz="1219170" rtl="0" eaLnBrk="1" latinLnBrk="0" hangingPunct="1">
        <a:spcBef>
          <a:spcPct val="0"/>
        </a:spcBef>
        <a:buNone/>
        <a:defRPr sz="2000" kern="1200">
          <a:solidFill>
            <a:schemeClr val="tx1"/>
          </a:solidFill>
          <a:latin typeface="+mj-lt"/>
          <a:ea typeface="+mj-ea"/>
          <a:cs typeface="+mj-cs"/>
        </a:defRPr>
      </a:lvl1pPr>
    </p:titleStyle>
    <p:body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10" pos="4986">
          <p15:clr>
            <a:srgbClr val="F26B43"/>
          </p15:clr>
        </p15:guide>
        <p15:guide id="12" pos="1382">
          <p15:clr>
            <a:srgbClr val="F26B43"/>
          </p15:clr>
        </p15:guide>
        <p15:guide id="13" pos="1496">
          <p15:clr>
            <a:srgbClr val="F26B43"/>
          </p15:clr>
        </p15:guide>
        <p15:guide id="14" pos="2581">
          <p15:clr>
            <a:srgbClr val="F26B43"/>
          </p15:clr>
        </p15:guide>
        <p15:guide id="15" pos="2695">
          <p15:clr>
            <a:srgbClr val="F26B43"/>
          </p15:clr>
        </p15:guide>
        <p15:guide id="16" pos="6185">
          <p15:clr>
            <a:srgbClr val="F26B43"/>
          </p15:clr>
        </p15:guide>
        <p15:guide id="17" pos="3783">
          <p15:clr>
            <a:srgbClr val="F26B43"/>
          </p15:clr>
        </p15:guide>
        <p15:guide id="18" pos="3896">
          <p15:clr>
            <a:srgbClr val="F26B43"/>
          </p15:clr>
        </p15:guide>
        <p15:guide id="19" pos="3840">
          <p15:clr>
            <a:srgbClr val="F26B43"/>
          </p15:clr>
        </p15:guide>
        <p15:guide id="20" pos="6299">
          <p15:clr>
            <a:srgbClr val="F26B43"/>
          </p15:clr>
        </p15:guide>
        <p15:guide id="21" orient="horz" pos="1049">
          <p15:clr>
            <a:srgbClr val="F26B43"/>
          </p15:clr>
        </p15:guide>
        <p15:guide id="22" orient="horz" pos="641">
          <p15:clr>
            <a:srgbClr val="F26B43"/>
          </p15:clr>
        </p15:guide>
        <p15:guide id="23" orient="horz" pos="28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1"/>
            </p:custDataLst>
            <p:extLst>
              <p:ext uri="{D42A27DB-BD31-4B8C-83A1-F6EECF244321}">
                <p14:modId xmlns:p14="http://schemas.microsoft.com/office/powerpoint/2010/main" val="4154782431"/>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13" imgW="270" imgH="270" progId="TCLayout.ActiveDocument.1">
                  <p:embed/>
                </p:oleObj>
              </mc:Choice>
              <mc:Fallback>
                <p:oleObj name="think-cell Slide" r:id="rId13" imgW="270" imgH="270" progId="TCLayout.ActiveDocument.1">
                  <p:embed/>
                  <p:pic>
                    <p:nvPicPr>
                      <p:cNvPr id="4" name="Object 3" hidden="1"/>
                      <p:cNvPicPr/>
                      <p:nvPr/>
                    </p:nvPicPr>
                    <p:blipFill>
                      <a:blip r:embed="rId14"/>
                      <a:stretch>
                        <a:fillRect/>
                      </a:stretch>
                    </p:blipFill>
                    <p:spPr>
                      <a:xfrm>
                        <a:off x="2118" y="1589"/>
                        <a:ext cx="2116" cy="1587"/>
                      </a:xfrm>
                      <a:prstGeom prst="rect">
                        <a:avLst/>
                      </a:prstGeom>
                    </p:spPr>
                  </p:pic>
                </p:oleObj>
              </mc:Fallback>
            </mc:AlternateContent>
          </a:graphicData>
        </a:graphic>
      </p:graphicFrame>
      <p:sp>
        <p:nvSpPr>
          <p:cNvPr id="5" name="Rectangle 4" hidden="1"/>
          <p:cNvSpPr/>
          <p:nvPr userDrawn="1">
            <p:custDataLst>
              <p:tags r:id="rId1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rtlCol="0" anchor="ctr"/>
          <a:lstStyle/>
          <a:p>
            <a:pPr marL="0" lvl="0" indent="0" algn="ctr" eaLnBrk="1">
              <a:lnSpc>
                <a:spcPct val="106000"/>
              </a:lnSpc>
              <a:buFont typeface="Wingdings 2" pitchFamily="18" charset="2"/>
              <a:buNone/>
            </a:pPr>
            <a:endParaRPr lang="en-US" sz="2100" b="0" i="0" baseline="0" dirty="0">
              <a:solidFill>
                <a:schemeClr val="bg1"/>
              </a:solidFill>
              <a:latin typeface="Calibri Light" panose="020F0302020204030204" pitchFamily="34" charset="0"/>
              <a:ea typeface="+mj-ea"/>
              <a:cs typeface="Calibri Light" panose="020F0302020204030204" pitchFamily="34" charset="0"/>
              <a:sym typeface="Calibri Light" panose="020F0302020204030204" pitchFamily="34" charset="0"/>
            </a:endParaRPr>
          </a:p>
        </p:txBody>
      </p:sp>
      <p:sp>
        <p:nvSpPr>
          <p:cNvPr id="2" name="Title Placeholder 1"/>
          <p:cNvSpPr>
            <a:spLocks noGrp="1"/>
          </p:cNvSpPr>
          <p:nvPr>
            <p:ph type="title"/>
          </p:nvPr>
        </p:nvSpPr>
        <p:spPr bwMode="gray">
          <a:xfrm>
            <a:off x="501651" y="317501"/>
            <a:ext cx="11188700" cy="309820"/>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Box 2"/>
          <p:cNvSpPr txBox="1"/>
          <p:nvPr/>
        </p:nvSpPr>
        <p:spPr>
          <a:xfrm>
            <a:off x="11382377" y="656409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tx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dirty="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FDECC09C-CC94-46C9-A779-2CC20A9C6945}"/>
              </a:ext>
            </a:extLst>
          </p:cNvPr>
          <p:cNvSpPr txBox="1"/>
          <p:nvPr userDrawn="1"/>
        </p:nvSpPr>
        <p:spPr>
          <a:xfrm>
            <a:off x="501649" y="6564091"/>
            <a:ext cx="5355168" cy="138499"/>
          </a:xfrm>
          <a:prstGeom prst="rect">
            <a:avLst/>
          </a:prstGeom>
          <a:noFill/>
        </p:spPr>
        <p:txBody>
          <a:bodyPr wrap="square" lIns="0" tIns="0" rIns="0" bIns="0" rtlCol="0">
            <a:spAutoFit/>
          </a:bodyPr>
          <a:lstStyle/>
          <a:p>
            <a:pPr lvl="0" algn="just" defTabSz="914400" fontAlgn="base">
              <a:spcAft>
                <a:spcPts val="100"/>
              </a:spcAft>
              <a:defRPr/>
            </a:pPr>
            <a:r>
              <a:rPr lang="en-SG" sz="900" kern="0" dirty="0">
                <a:solidFill>
                  <a:srgbClr val="313131"/>
                </a:solidFill>
                <a:ea typeface="Calibri"/>
                <a:cs typeface="Times New Roman"/>
              </a:rPr>
              <a:t>© 2023 Deloitte Consulting Pte Ltd</a:t>
            </a:r>
          </a:p>
        </p:txBody>
      </p:sp>
    </p:spTree>
    <p:extLst>
      <p:ext uri="{BB962C8B-B14F-4D97-AF65-F5344CB8AC3E}">
        <p14:creationId xmlns:p14="http://schemas.microsoft.com/office/powerpoint/2010/main" val="869420314"/>
      </p:ext>
    </p:extLst>
  </p:cSld>
  <p:clrMap bg1="lt1" tx1="dk1" bg2="lt2" tx2="dk2" accent1="accent1" accent2="accent2" accent3="accent3" accent4="accent4" accent5="accent5" accent6="accent6" hlink="hlink" folHlink="folHlink"/>
  <p:sldLayoutIdLst>
    <p:sldLayoutId id="2147485102" r:id="rId1"/>
    <p:sldLayoutId id="2147485103" r:id="rId2"/>
    <p:sldLayoutId id="2147485104" r:id="rId3"/>
    <p:sldLayoutId id="2147485105" r:id="rId4"/>
    <p:sldLayoutId id="2147485106" r:id="rId5"/>
    <p:sldLayoutId id="2147485107" r:id="rId6"/>
    <p:sldLayoutId id="2147485108" r:id="rId7"/>
    <p:sldLayoutId id="2147485109" r:id="rId8"/>
    <p:sldLayoutId id="2147485110" r:id="rId9"/>
  </p:sldLayoutIdLst>
  <p:transition>
    <p:fade/>
  </p:transition>
  <p:hf hdr="0" dt="0"/>
  <p:txStyles>
    <p:title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4">
          <p15:clr>
            <a:srgbClr val="F26B43"/>
          </p15:clr>
        </p15:guide>
        <p15:guide id="3" orient="horz" pos="4020">
          <p15:clr>
            <a:srgbClr val="F26B43"/>
          </p15:clr>
        </p15:guide>
        <p15:guide id="4" pos="237">
          <p15:clr>
            <a:srgbClr val="F26B43"/>
          </p15:clr>
        </p15:guide>
        <p15:guide id="5" pos="5523">
          <p15:clr>
            <a:srgbClr val="F26B43"/>
          </p15:clr>
        </p15:guide>
        <p15:guide id="7" orient="horz" pos="200">
          <p15:clr>
            <a:srgbClr val="F26B43"/>
          </p15:clr>
        </p15:guide>
        <p15:guide id="8" orient="horz" pos="4080">
          <p15:clr>
            <a:srgbClr val="F26B43"/>
          </p15:clr>
        </p15:guide>
        <p15:guide id="10" pos="3721">
          <p15:clr>
            <a:srgbClr val="F26B43"/>
          </p15:clr>
        </p15:guide>
        <p15:guide id="11" orient="horz" pos="236">
          <p15:clr>
            <a:srgbClr val="F26B43"/>
          </p15:clr>
        </p15:guide>
        <p15:guide id="12" pos="1022">
          <p15:clr>
            <a:srgbClr val="F26B43"/>
          </p15:clr>
        </p15:guide>
        <p15:guide id="13" pos="1137">
          <p15:clr>
            <a:srgbClr val="F26B43"/>
          </p15:clr>
        </p15:guide>
        <p15:guide id="14" pos="1920">
          <p15:clr>
            <a:srgbClr val="F26B43"/>
          </p15:clr>
        </p15:guide>
        <p15:guide id="15" pos="2033">
          <p15:clr>
            <a:srgbClr val="F26B43"/>
          </p15:clr>
        </p15:guide>
        <p15:guide id="16" pos="4620">
          <p15:clr>
            <a:srgbClr val="F26B43"/>
          </p15:clr>
        </p15:guide>
        <p15:guide id="17" pos="2823">
          <p15:clr>
            <a:srgbClr val="F26B43"/>
          </p15:clr>
        </p15:guide>
        <p15:guide id="18" pos="2937">
          <p15:clr>
            <a:srgbClr val="F26B43"/>
          </p15:clr>
        </p15:guide>
        <p15:guide id="19" pos="2880">
          <p15:clr>
            <a:srgbClr val="F26B43"/>
          </p15:clr>
        </p15:guide>
        <p15:guide id="20" pos="4734">
          <p15:clr>
            <a:srgbClr val="F26B43"/>
          </p15:clr>
        </p15:guide>
        <p15:guide id="22" orient="horz" pos="640">
          <p15:clr>
            <a:srgbClr val="F26B43"/>
          </p15:clr>
        </p15:guide>
        <p15:guide id="23" pos="5098">
          <p15:clr>
            <a:srgbClr val="F26B43"/>
          </p15:clr>
        </p15:guide>
        <p15:guide id="24" orient="horz" pos="2160">
          <p15:clr>
            <a:srgbClr val="F26B43"/>
          </p15:clr>
        </p15:guide>
        <p15:guide id="25" orient="horz" pos="3968">
          <p15:clr>
            <a:srgbClr val="F26B43"/>
          </p15:clr>
        </p15:guide>
        <p15:guide id="26" pos="296">
          <p15:clr>
            <a:srgbClr val="F26B43"/>
          </p15:clr>
        </p15:guide>
        <p15:guide id="27" pos="7384">
          <p15:clr>
            <a:srgbClr val="F26B43"/>
          </p15:clr>
        </p15:guide>
        <p15:guide id="28" orient="horz" pos="1071">
          <p15:clr>
            <a:srgbClr val="F26B43"/>
          </p15:clr>
        </p15:guide>
        <p15:guide id="29" orient="horz" pos="245">
          <p15:clr>
            <a:srgbClr val="F26B43"/>
          </p15:clr>
        </p15:guide>
        <p15:guide id="30" orient="horz" pos="4081">
          <p15:clr>
            <a:srgbClr val="F26B43"/>
          </p15:clr>
        </p15:guide>
        <p15:guide id="31" pos="4986">
          <p15:clr>
            <a:srgbClr val="F26B43"/>
          </p15:clr>
        </p15:guide>
        <p15:guide id="32" pos="1382">
          <p15:clr>
            <a:srgbClr val="F26B43"/>
          </p15:clr>
        </p15:guide>
        <p15:guide id="33" pos="1496">
          <p15:clr>
            <a:srgbClr val="F26B43"/>
          </p15:clr>
        </p15:guide>
        <p15:guide id="34" pos="2581">
          <p15:clr>
            <a:srgbClr val="F26B43"/>
          </p15:clr>
        </p15:guide>
        <p15:guide id="35" pos="2695">
          <p15:clr>
            <a:srgbClr val="F26B43"/>
          </p15:clr>
        </p15:guide>
        <p15:guide id="36" pos="6185">
          <p15:clr>
            <a:srgbClr val="F26B43"/>
          </p15:clr>
        </p15:guide>
        <p15:guide id="37" pos="3783">
          <p15:clr>
            <a:srgbClr val="F26B43"/>
          </p15:clr>
        </p15:guide>
        <p15:guide id="38" pos="3896">
          <p15:clr>
            <a:srgbClr val="F26B43"/>
          </p15:clr>
        </p15:guide>
        <p15:guide id="39" pos="3840">
          <p15:clr>
            <a:srgbClr val="F26B43"/>
          </p15:clr>
        </p15:guide>
        <p15:guide id="40" pos="6299">
          <p15:clr>
            <a:srgbClr val="F26B43"/>
          </p15:clr>
        </p15:guide>
        <p15:guide id="41" orient="horz" pos="1049">
          <p15:clr>
            <a:srgbClr val="F26B43"/>
          </p15:clr>
        </p15:guide>
        <p15:guide id="42" orient="horz" pos="641">
          <p15:clr>
            <a:srgbClr val="F26B43"/>
          </p15:clr>
        </p15:guide>
        <p15:guide id="43" orient="horz" pos="28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12.xml"/><Relationship Id="rId7" Type="http://schemas.openxmlformats.org/officeDocument/2006/relationships/image" Target="../media/image10.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9.emf"/><Relationship Id="rId5" Type="http://schemas.openxmlformats.org/officeDocument/2006/relationships/oleObject" Target="../embeddings/oleObject12.bin"/><Relationship Id="rId4" Type="http://schemas.openxmlformats.org/officeDocument/2006/relationships/notesSlide" Target="../notesSlides/notesSlide1.xml"/><Relationship Id="rId9" Type="http://schemas.openxmlformats.org/officeDocument/2006/relationships/image" Target="../media/image12.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4.emf"/><Relationship Id="rId5" Type="http://schemas.openxmlformats.org/officeDocument/2006/relationships/oleObject" Target="../embeddings/oleObject20.bin"/><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5.xml"/><Relationship Id="rId1" Type="http://schemas.openxmlformats.org/officeDocument/2006/relationships/tags" Target="../tags/tag37.xml"/><Relationship Id="rId5" Type="http://schemas.openxmlformats.org/officeDocument/2006/relationships/image" Target="../media/image8.emf"/><Relationship Id="rId4"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9.emf"/><Relationship Id="rId5" Type="http://schemas.openxmlformats.org/officeDocument/2006/relationships/oleObject" Target="../embeddings/oleObject22.bin"/><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5.xml"/><Relationship Id="rId1" Type="http://schemas.openxmlformats.org/officeDocument/2006/relationships/tags" Target="../tags/tag40.xml"/><Relationship Id="rId5" Type="http://schemas.openxmlformats.org/officeDocument/2006/relationships/image" Target="../media/image8.emf"/><Relationship Id="rId4" Type="http://schemas.openxmlformats.org/officeDocument/2006/relationships/oleObject" Target="../embeddings/oleObject2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5.xml"/><Relationship Id="rId1" Type="http://schemas.openxmlformats.org/officeDocument/2006/relationships/tags" Target="../tags/tag41.xml"/><Relationship Id="rId5" Type="http://schemas.openxmlformats.org/officeDocument/2006/relationships/image" Target="../media/image8.emf"/><Relationship Id="rId4" Type="http://schemas.openxmlformats.org/officeDocument/2006/relationships/oleObject" Target="../embeddings/oleObject24.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95.xml"/><Relationship Id="rId1" Type="http://schemas.openxmlformats.org/officeDocument/2006/relationships/tags" Target="../tags/tag42.xml"/><Relationship Id="rId5" Type="http://schemas.openxmlformats.org/officeDocument/2006/relationships/image" Target="../media/image8.emf"/><Relationship Id="rId4" Type="http://schemas.openxmlformats.org/officeDocument/2006/relationships/oleObject" Target="../embeddings/oleObject25.bin"/></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9.emf"/><Relationship Id="rId4" Type="http://schemas.openxmlformats.org/officeDocument/2006/relationships/oleObject" Target="../embeddings/oleObject26.bin"/></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9.emf"/><Relationship Id="rId5" Type="http://schemas.openxmlformats.org/officeDocument/2006/relationships/oleObject" Target="../embeddings/oleObject13.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9.emf"/><Relationship Id="rId5" Type="http://schemas.openxmlformats.org/officeDocument/2006/relationships/oleObject" Target="../embeddings/oleObject27.bin"/><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48.xml"/><Relationship Id="rId1" Type="http://schemas.openxmlformats.org/officeDocument/2006/relationships/tags" Target="../tags/tag47.xml"/><Relationship Id="rId5" Type="http://schemas.openxmlformats.org/officeDocument/2006/relationships/image" Target="../media/image9.emf"/><Relationship Id="rId4" Type="http://schemas.openxmlformats.org/officeDocument/2006/relationships/oleObject" Target="../embeddings/oleObject28.bin"/></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9.e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2.xml"/><Relationship Id="rId1" Type="http://schemas.openxmlformats.org/officeDocument/2006/relationships/tags" Target="../tags/tag51.xml"/><Relationship Id="rId4"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hyperlink" Target="https://www.ncss.gov.sg/our-initiatives/tech-and-go/resources/templates-guides" TargetMode="Externa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9.emf"/><Relationship Id="rId5" Type="http://schemas.openxmlformats.org/officeDocument/2006/relationships/oleObject" Target="../embeddings/oleObject14.bin"/><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9.emf"/><Relationship Id="rId5" Type="http://schemas.openxmlformats.org/officeDocument/2006/relationships/oleObject" Target="../embeddings/oleObject15.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emf"/><Relationship Id="rId5" Type="http://schemas.openxmlformats.org/officeDocument/2006/relationships/oleObject" Target="../embeddings/oleObject16.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9.emf"/><Relationship Id="rId5" Type="http://schemas.openxmlformats.org/officeDocument/2006/relationships/oleObject" Target="../embeddings/oleObject17.bin"/><Relationship Id="rId4"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97.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9.emf"/><Relationship Id="rId4" Type="http://schemas.openxmlformats.org/officeDocument/2006/relationships/oleObject" Target="../embeddings/oleObject18.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image" Target="../media/image1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emf"/><Relationship Id="rId5" Type="http://schemas.openxmlformats.org/officeDocument/2006/relationships/oleObject" Target="../embeddings/oleObject19.bin"/><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B393DAC-3AFB-458B-800A-9672333DA3ED}"/>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4B393DAC-3AFB-458B-800A-9672333DA3E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FLD_PresentationTitle"/>
          <p:cNvSpPr>
            <a:spLocks noGrp="1"/>
          </p:cNvSpPr>
          <p:nvPr>
            <p:ph type="title"/>
          </p:nvPr>
        </p:nvSpPr>
        <p:spPr>
          <a:xfrm>
            <a:off x="469900" y="6031990"/>
            <a:ext cx="5623816" cy="414000"/>
          </a:xfrm>
        </p:spPr>
        <p:txBody>
          <a:bodyPr vert="horz"/>
          <a:lstStyle/>
          <a:p>
            <a:r>
              <a:rPr lang="en-AU" sz="1400" dirty="0">
                <a:latin typeface="Verdana" panose="020B0604030504040204" pitchFamily="34" charset="0"/>
                <a:ea typeface="Verdana" panose="020B0604030504040204" pitchFamily="34" charset="0"/>
              </a:rPr>
              <a:t>Tech-and-GO! Templates</a:t>
            </a:r>
          </a:p>
        </p:txBody>
      </p:sp>
      <p:pic>
        <p:nvPicPr>
          <p:cNvPr id="9" name="Picture 2" descr="Signatorie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7632" y="298056"/>
            <a:ext cx="1810807" cy="7122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8"/>
          <a:srcRect l="23212" t="240" r="11921" b="4316"/>
          <a:stretch/>
        </p:blipFill>
        <p:spPr>
          <a:xfrm>
            <a:off x="3343893" y="726796"/>
            <a:ext cx="5504214" cy="5404409"/>
          </a:xfrm>
          <a:prstGeom prst="ellipse">
            <a:avLst/>
          </a:prstGeom>
          <a:ln>
            <a:noFill/>
          </a:ln>
          <a:effectLst/>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45487" y="48237"/>
            <a:ext cx="3120208" cy="1019100"/>
          </a:xfrm>
          <a:prstGeom prst="rect">
            <a:avLst/>
          </a:prstGeom>
        </p:spPr>
      </p:pic>
    </p:spTree>
    <p:custDataLst>
      <p:tags r:id="rId1"/>
    </p:custDataLst>
    <p:extLst>
      <p:ext uri="{BB962C8B-B14F-4D97-AF65-F5344CB8AC3E}">
        <p14:creationId xmlns:p14="http://schemas.microsoft.com/office/powerpoint/2010/main" val="239031749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31" progId="TCLayout.ActiveDocument.1">
                  <p:embed/>
                </p:oleObj>
              </mc:Choice>
              <mc:Fallback>
                <p:oleObj name="think-cell Slide" r:id="rId5" imgW="530" imgH="531" progId="TCLayout.ActiveDocument.1">
                  <p:embed/>
                  <p:pic>
                    <p:nvPicPr>
                      <p:cNvPr id="54" name="Object 5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5" name="Rectangle 54"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0000"/>
              </a:lnSpc>
              <a:spcBef>
                <a:spcPct val="0"/>
              </a:spcBef>
              <a:spcAft>
                <a:spcPct val="0"/>
              </a:spcAft>
              <a:buClrTx/>
              <a:buSzTx/>
              <a:buFontTx/>
              <a:buNone/>
              <a:tabLst/>
              <a:defRPr/>
            </a:pPr>
            <a:endParaRPr kumimoji="0" lang="en-SG"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6" name="Title 3">
            <a:extLst>
              <a:ext uri="{FF2B5EF4-FFF2-40B4-BE49-F238E27FC236}">
                <a16:creationId xmlns:a16="http://schemas.microsoft.com/office/drawing/2014/main" id="{251602A6-6039-4643-AB40-C7892120EB57}"/>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20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Solutions, enhancement </a:t>
            </a:r>
            <a:r>
              <a:rPr kumimoji="0" lang="en-SG"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opportunities</a:t>
            </a:r>
            <a:r>
              <a:rPr kumimoji="0" lang="en-SG" sz="20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 and considerations</a:t>
            </a:r>
            <a:endParaRPr kumimoji="0" lang="en-SG" sz="2000" b="0" i="0" u="none" strike="noStrike" kern="1200" cap="none" spc="-75" normalizeH="0" baseline="0" noProof="0" dirty="0">
              <a:ln>
                <a:noFill/>
              </a:ln>
              <a:solidFill>
                <a:prstClr val="black"/>
              </a:solidFill>
              <a:effectLst/>
              <a:uLnTx/>
              <a:uFillTx/>
              <a:latin typeface="Verdana"/>
              <a:ea typeface="+mj-ea"/>
              <a:cs typeface="Calibri Light" panose="020F0302020204030204" pitchFamily="34" charset="0"/>
            </a:endParaRPr>
          </a:p>
        </p:txBody>
      </p:sp>
      <p:sp>
        <p:nvSpPr>
          <p:cNvPr id="8" name="Rectangle 7">
            <a:extLst>
              <a:ext uri="{FF2B5EF4-FFF2-40B4-BE49-F238E27FC236}">
                <a16:creationId xmlns:a16="http://schemas.microsoft.com/office/drawing/2014/main" id="{7ECD88FA-A879-4598-86A7-5A216B75BE7F}"/>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analyse technology enhancement opportunities and identify key considerations.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List down brainstormed tech enhancement opportunities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Briefly describe what the tech enhancement opportunities entail</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solution, list down key business considerations</a:t>
            </a:r>
          </a:p>
          <a:p>
            <a:pPr marL="0" marR="0" lvl="0" indent="0" algn="l" defTabSz="1219170" rtl="0" eaLnBrk="1" fontAlgn="auto" latinLnBrk="0" hangingPunct="1">
              <a:lnSpc>
                <a:spcPct val="106000"/>
              </a:lnSpc>
              <a:spcBef>
                <a:spcPts val="0"/>
              </a:spcBef>
              <a:spcAft>
                <a:spcPts val="0"/>
              </a:spcAft>
              <a:buClrTx/>
              <a:buSzTx/>
              <a:buFontTx/>
              <a:buNone/>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aphicFrame>
        <p:nvGraphicFramePr>
          <p:cNvPr id="9" name="Table 8">
            <a:extLst>
              <a:ext uri="{FF2B5EF4-FFF2-40B4-BE49-F238E27FC236}">
                <a16:creationId xmlns:a16="http://schemas.microsoft.com/office/drawing/2014/main" id="{320CEB87-A887-46CA-93D6-6A24719C8AB7}"/>
              </a:ext>
            </a:extLst>
          </p:cNvPr>
          <p:cNvGraphicFramePr>
            <a:graphicFrameLocks noGrp="1"/>
          </p:cNvGraphicFramePr>
          <p:nvPr/>
        </p:nvGraphicFramePr>
        <p:xfrm>
          <a:off x="284086" y="923637"/>
          <a:ext cx="11500158" cy="5486402"/>
        </p:xfrm>
        <a:graphic>
          <a:graphicData uri="http://schemas.openxmlformats.org/drawingml/2006/table">
            <a:tbl>
              <a:tblPr firstRow="1" bandRow="1"/>
              <a:tblGrid>
                <a:gridCol w="1117994">
                  <a:extLst>
                    <a:ext uri="{9D8B030D-6E8A-4147-A177-3AD203B41FA5}">
                      <a16:colId xmlns:a16="http://schemas.microsoft.com/office/drawing/2014/main" val="20000"/>
                    </a:ext>
                  </a:extLst>
                </a:gridCol>
                <a:gridCol w="2024611">
                  <a:extLst>
                    <a:ext uri="{9D8B030D-6E8A-4147-A177-3AD203B41FA5}">
                      <a16:colId xmlns:a16="http://schemas.microsoft.com/office/drawing/2014/main" val="2265175219"/>
                    </a:ext>
                  </a:extLst>
                </a:gridCol>
                <a:gridCol w="378691">
                  <a:extLst>
                    <a:ext uri="{9D8B030D-6E8A-4147-A177-3AD203B41FA5}">
                      <a16:colId xmlns:a16="http://schemas.microsoft.com/office/drawing/2014/main" val="3612705611"/>
                    </a:ext>
                  </a:extLst>
                </a:gridCol>
                <a:gridCol w="2576945">
                  <a:extLst>
                    <a:ext uri="{9D8B030D-6E8A-4147-A177-3AD203B41FA5}">
                      <a16:colId xmlns:a16="http://schemas.microsoft.com/office/drawing/2014/main" val="20001"/>
                    </a:ext>
                  </a:extLst>
                </a:gridCol>
                <a:gridCol w="5401917">
                  <a:extLst>
                    <a:ext uri="{9D8B030D-6E8A-4147-A177-3AD203B41FA5}">
                      <a16:colId xmlns:a16="http://schemas.microsoft.com/office/drawing/2014/main" val="1182979900"/>
                    </a:ext>
                  </a:extLst>
                </a:gridCol>
              </a:tblGrid>
              <a:tr h="31953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SG" sz="1050" b="0" i="0" u="none" strike="noStrike" kern="0" cap="none" spc="0" normalizeH="0" baseline="0" dirty="0">
                          <a:ln>
                            <a:noFill/>
                          </a:ln>
                          <a:solidFill>
                            <a:schemeClr val="tx1"/>
                          </a:solidFill>
                          <a:effectLst/>
                          <a:uLnTx/>
                          <a:uFillTx/>
                          <a:latin typeface="Verdana" panose="020B0604030504040204" pitchFamily="34" charset="0"/>
                          <a:ea typeface="Verdana" panose="020B0604030504040204" pitchFamily="34" charset="0"/>
                          <a:cs typeface="+mn-cs"/>
                        </a:rPr>
                        <a:t>Focus Areas</a:t>
                      </a:r>
                      <a:endParaRPr lang="en-SG" sz="800" b="0" i="1" dirty="0">
                        <a:solidFill>
                          <a:schemeClr val="tx1"/>
                        </a:solidFill>
                        <a:latin typeface="Verdana" panose="020B0604030504040204" pitchFamily="34" charset="0"/>
                        <a:ea typeface="Verdana" panose="020B060403050404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SG" sz="1050" b="1" dirty="0">
                          <a:solidFill>
                            <a:schemeClr val="bg1"/>
                          </a:solidFill>
                          <a:latin typeface="Verdana" panose="020B0604030504040204" pitchFamily="34" charset="0"/>
                          <a:ea typeface="Verdana" panose="020B0604030504040204" pitchFamily="34" charset="0"/>
                        </a:rPr>
                        <a:t>Business Considerations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gridSpan="2">
                  <a:txBody>
                    <a:bodyPr/>
                    <a:lstStyle/>
                    <a:p>
                      <a:pPr algn="ctr"/>
                      <a:r>
                        <a:rPr lang="en-SG" sz="1050" b="1">
                          <a:solidFill>
                            <a:schemeClr val="bg1"/>
                          </a:solidFill>
                          <a:latin typeface="Verdana" panose="020B0604030504040204" pitchFamily="34" charset="0"/>
                          <a:ea typeface="Verdana" panose="020B0604030504040204" pitchFamily="34" charset="0"/>
                        </a:rPr>
                        <a:t>Tech Enhancement Opportunities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hMerge="1">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SG" sz="1050">
                          <a:latin typeface="Verdana" panose="020B0604030504040204" pitchFamily="34" charset="0"/>
                          <a:ea typeface="Verdana" panose="020B0604030504040204" pitchFamily="34" charset="0"/>
                        </a:rPr>
                        <a:t>Tech Enhancement Opportunities</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SG" sz="1050" b="1">
                          <a:solidFill>
                            <a:schemeClr val="bg1"/>
                          </a:solidFill>
                          <a:latin typeface="Verdana" panose="020B0604030504040204" pitchFamily="34" charset="0"/>
                          <a:ea typeface="Verdana" panose="020B0604030504040204" pitchFamily="34" charset="0"/>
                        </a:rPr>
                        <a:t>Description</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839266">
                <a:tc rowSpan="3">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900" b="1" i="0" u="none" strike="noStrike" kern="1200" cap="none" spc="0" normalizeH="0" baseline="0" noProof="0" dirty="0">
                          <a:ln>
                            <a:noFill/>
                          </a:ln>
                          <a:solidFill>
                            <a:prstClr val="white"/>
                          </a:solidFill>
                          <a:effectLst/>
                          <a:uLnTx/>
                          <a:uFillTx/>
                          <a:latin typeface="+mn-lt"/>
                          <a:ea typeface="+mn-ea"/>
                          <a:cs typeface="+mn-cs"/>
                        </a:rPr>
                        <a:t>Secure, Integrated Solutions &amp; Infrastructure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6BC25"/>
                    </a:solidFill>
                  </a:tcPr>
                </a:tc>
                <a:tc rowSpan="3">
                  <a:txBody>
                    <a:bodyPr/>
                    <a:lstStyle/>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900" b="0" i="0" u="none" strike="noStrike" kern="0" cap="none" spc="0" normalizeH="0" baseline="0" noProof="0" dirty="0">
                          <a:ln>
                            <a:noFill/>
                          </a:ln>
                          <a:solidFill>
                            <a:schemeClr val="tx1"/>
                          </a:solidFill>
                          <a:effectLst/>
                          <a:uLnTx/>
                          <a:uFillTx/>
                          <a:latin typeface="+mn-lt"/>
                          <a:ea typeface="Verdana"/>
                          <a:cs typeface="+mn-cs"/>
                        </a:rPr>
                        <a:t>Determine level of investment and resources dedicated to adoption of new client service technology</a:t>
                      </a:r>
                    </a:p>
                  </a:txBody>
                  <a:tcPr anchor="ctr">
                    <a:lnL w="12700" cap="flat" cmpd="sng" algn="ctr">
                      <a:solidFill>
                        <a:sysClr val="window" lastClr="FFFFFF"/>
                      </a:solidFill>
                      <a:prstDash val="solid"/>
                      <a:round/>
                      <a:headEnd type="none" w="med" len="med"/>
                      <a:tailEnd type="none" w="med" len="med"/>
                    </a:lnL>
                    <a:lnR w="28575" cap="flat" cmpd="sng" algn="ctr">
                      <a:solidFill>
                        <a:schemeClr val="bg1"/>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1</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Integrate and Automate Corporate Platforms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Improve integration and automation between corporate platforms to systematically improve recruiting, management and performance. Enable tracking of all costs related to employees, and allow employees to easily access data about leave, vacation, payroll, tax, and benefits.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506574"/>
                  </a:ext>
                </a:extLst>
              </a:tr>
              <a:tr h="556515">
                <a:tc vMerge="1">
                  <a:txBody>
                    <a:bodyPr/>
                    <a:lstStyle/>
                    <a:p>
                      <a:endParaRPr lang="en-US"/>
                    </a:p>
                  </a:txBody>
                  <a:tcPr>
                    <a:lnT w="38100" cap="flat" cmpd="sng" algn="ctr">
                      <a:solidFill>
                        <a:sysClr val="window" lastClr="FFFFFF"/>
                      </a:solidFill>
                      <a:prstDash val="solid"/>
                      <a:round/>
                      <a:headEnd type="none" w="med" len="med"/>
                      <a:tailEnd type="none" w="med" len="med"/>
                    </a:lnT>
                  </a:tcPr>
                </a:tc>
                <a:tc vMerge="1">
                  <a:txBody>
                    <a:bodyPr/>
                    <a:lstStyle/>
                    <a:p>
                      <a:endParaRPr lang="en-US"/>
                    </a:p>
                  </a:txBody>
                  <a:tcPr>
                    <a:lnT w="38100" cap="flat" cmpd="sng" algn="ctr">
                      <a:solidFill>
                        <a:sysClr val="window" lastClr="FFFFFF"/>
                      </a:solidFill>
                      <a:prstDash val="solid"/>
                      <a:round/>
                      <a:headEnd type="none" w="med" len="med"/>
                      <a:tailEnd type="none" w="med" len="med"/>
                    </a:lnT>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2</a:t>
                      </a:r>
                    </a:p>
                  </a:txBody>
                  <a:tcPr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Augmented Reality &amp; Virtual Reality Tools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Explore feasibility of Augmented Reality (AR) and Virtual Reality (VR) to augment volunteers’ service delivery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27702134"/>
                  </a:ext>
                </a:extLst>
              </a:tr>
              <a:tr h="486855">
                <a:tc v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SG" sz="1000" b="1" i="0" u="none" strike="noStrike" kern="0" cap="none" spc="0" normalizeH="0" baseline="0" noProof="0">
                        <a:ln>
                          <a:noFill/>
                        </a:ln>
                        <a:solidFill>
                          <a:schemeClr val="bg1"/>
                        </a:solidFill>
                        <a:effectLst/>
                        <a:uLnTx/>
                        <a:uFillTx/>
                        <a:latin typeface="Verdana" panose="020B0604030504040204" pitchFamily="34" charset="0"/>
                        <a:ea typeface="Verdana" panose="020B060403050404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endParaRPr kumimoji="0" lang="en-SG" sz="1000" b="0" i="0" u="none" strike="noStrike" kern="0" cap="none" spc="0" normalizeH="0" baseline="0" noProof="0">
                        <a:ln>
                          <a:noFill/>
                        </a:ln>
                        <a:solidFill>
                          <a:schemeClr val="tx1"/>
                        </a:solidFill>
                        <a:effectLst/>
                        <a:uLnTx/>
                        <a:uFillTx/>
                        <a:latin typeface="Verdana"/>
                        <a:ea typeface="Verdan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3</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Machine Learning Tools</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Adopt machine learning tools for a personalised approach by volunteers in their service delivery</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66115608"/>
                  </a:ext>
                </a:extLst>
              </a:tr>
              <a:tr h="813363">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900" b="1" i="0" u="none" strike="noStrike" kern="1200" cap="none" spc="0" normalizeH="0" baseline="0" noProof="0" dirty="0">
                          <a:ln>
                            <a:noFill/>
                          </a:ln>
                          <a:solidFill>
                            <a:prstClr val="white"/>
                          </a:solidFill>
                          <a:effectLst/>
                          <a:uLnTx/>
                          <a:uFillTx/>
                          <a:latin typeface="+mn-lt"/>
                          <a:ea typeface="+mn-ea"/>
                          <a:cs typeface="+mn-cs"/>
                        </a:rPr>
                        <a:t>Enhanced Service User Experience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900" b="0" i="0" u="none" strike="noStrike" kern="0" cap="none" spc="0" normalizeH="0" baseline="0" noProof="0" dirty="0">
                          <a:ln>
                            <a:noFill/>
                          </a:ln>
                          <a:solidFill>
                            <a:schemeClr val="tx1"/>
                          </a:solidFill>
                          <a:effectLst/>
                          <a:uLnTx/>
                          <a:uFillTx/>
                          <a:latin typeface="+mn-lt"/>
                          <a:ea typeface="Verdana"/>
                          <a:cs typeface="+mn-cs"/>
                        </a:rPr>
                        <a:t>Identify the volunteer touchpoints for consolidation, and identify the necessary integrations with other systems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4</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mn-lt"/>
                          <a:ea typeface="Verdana"/>
                          <a:cs typeface="+mn-cs"/>
                        </a:rPr>
                        <a:t>Common Service Delivery Platform</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SG" sz="900" dirty="0">
                          <a:latin typeface="+mn-lt"/>
                          <a:ea typeface="Verdana" panose="020B0604030504040204" pitchFamily="34" charset="0"/>
                        </a:rPr>
                        <a:t>An all-in-one service delivery platform with a volunteer portal to consolidate the multiple volunteer touchpoints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28575" cap="flat" cmpd="sng" algn="ctr">
                      <a:solidFill>
                        <a:schemeClr val="bg1"/>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37352974"/>
                  </a:ext>
                </a:extLst>
              </a:tr>
              <a:tr h="556515">
                <a:tc rowSpan="4">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Data Proficiency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rowSpan="4">
                  <a:txBody>
                    <a:bodyPr/>
                    <a:lstStyle/>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900" b="0" i="0" u="none" strike="noStrike" kern="0" cap="none" spc="0" normalizeH="0" baseline="0" noProof="0" dirty="0">
                          <a:ln>
                            <a:noFill/>
                          </a:ln>
                          <a:solidFill>
                            <a:schemeClr val="tx1"/>
                          </a:solidFill>
                          <a:effectLst/>
                          <a:uLnTx/>
                          <a:uFillTx/>
                          <a:latin typeface="Verdana"/>
                          <a:ea typeface="Verdana"/>
                          <a:cs typeface="+mn-cs"/>
                        </a:rPr>
                        <a:t>Identify business use cases to solve using data, types of feedback needed for service enhancements and key reports to generate / automate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5</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Centralised Data Management Platform</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mn-lt"/>
                          <a:ea typeface="Verdana"/>
                          <a:cs typeface="+mn-cs"/>
                        </a:rPr>
                        <a:t>Implement a centralised data management platform to eliminate data silos by integrating all information into a single, shareable source. Enable the analysis of all volunteer programme data in a single view to better design and optimise future programmes</a:t>
                      </a:r>
                      <a:endParaRPr kumimoji="0" lang="en-SG" sz="900" b="0" i="0" u="none" strike="noStrike" kern="0" cap="none" spc="0" normalizeH="0" baseline="0" noProof="0" dirty="0">
                        <a:ln>
                          <a:noFill/>
                        </a:ln>
                        <a:solidFill>
                          <a:schemeClr val="tx1"/>
                        </a:solidFill>
                        <a:effectLst/>
                        <a:uLnTx/>
                        <a:uFillTx/>
                        <a:latin typeface="Verdana"/>
                        <a:ea typeface="Verdan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58395397"/>
                  </a:ext>
                </a:extLst>
              </a:tr>
              <a:tr h="446435">
                <a:tc v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SG" sz="900" b="1" i="0" u="none" strike="noStrike" kern="1200" cap="none" spc="0" normalizeH="0" baseline="0" noProof="0" dirty="0">
                        <a:ln>
                          <a:noFill/>
                        </a:ln>
                        <a:solidFill>
                          <a:prstClr val="white"/>
                        </a:solidFill>
                        <a:effectLst/>
                        <a:uLnTx/>
                        <a:uFillTx/>
                        <a:latin typeface="+mn-lt"/>
                        <a:ea typeface="+mn-e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endParaRPr kumimoji="0" lang="en-SG" sz="900" b="0" i="0" u="none" strike="noStrike" kern="0" cap="none" spc="0" normalizeH="0" baseline="0" noProof="0" dirty="0">
                        <a:ln>
                          <a:noFill/>
                        </a:ln>
                        <a:solidFill>
                          <a:schemeClr val="tx1"/>
                        </a:solidFill>
                        <a:effectLst/>
                        <a:uLnTx/>
                        <a:uFillTx/>
                        <a:latin typeface="Verdana"/>
                        <a:ea typeface="Verdana"/>
                        <a:cs typeface="+mn-cs"/>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6</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mn-lt"/>
                          <a:ea typeface="Verdana"/>
                          <a:cs typeface="+mn-cs"/>
                        </a:rPr>
                        <a:t>Data Analytics Tools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indent="0" algn="l">
                        <a:buFont typeface="Arial" panose="020B0604020202020204" pitchFamily="34" charset="0"/>
                        <a:buNone/>
                      </a:pPr>
                      <a:r>
                        <a:rPr lang="en-SG" sz="900" dirty="0">
                          <a:latin typeface="+mn-lt"/>
                          <a:ea typeface="Verdana" panose="020B0604030504040204" pitchFamily="34" charset="0"/>
                        </a:rPr>
                        <a:t>Augment the data management platform with analytical capabilities such as generating predictions and automating data processes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26373514"/>
                  </a:ext>
                </a:extLst>
              </a:tr>
              <a:tr h="839266">
                <a:tc v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900" b="1" i="0" u="none" strike="noStrike" kern="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rPr>
                        <a:t>Leveraging the Power of Data &amp; Technology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5587"/>
                    </a:solidFill>
                  </a:tcPr>
                </a:tc>
                <a:tc vMerge="1">
                  <a:txBody>
                    <a:bodyPr/>
                    <a:lstStyle/>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900" b="0" i="0" u="none" strike="noStrike" kern="0" cap="none" spc="0" normalizeH="0" baseline="0" noProof="0" dirty="0">
                          <a:ln>
                            <a:noFill/>
                          </a:ln>
                          <a:solidFill>
                            <a:schemeClr val="tx1"/>
                          </a:solidFill>
                          <a:effectLst/>
                          <a:uLnTx/>
                          <a:uFillTx/>
                          <a:latin typeface="Verdana"/>
                          <a:ea typeface="Verdana"/>
                          <a:cs typeface="+mn-cs"/>
                        </a:rPr>
                        <a:t>Identification of business use cases to solve using data, types of feedback needed for service enhancements and key reports to generate / automate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7</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Knowledge Management System</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mn-lt"/>
                          <a:ea typeface="Verdana"/>
                          <a:cs typeface="+mn-cs"/>
                        </a:rPr>
                        <a:t>A system that stores and retrieves knowledge to help knowledge flow to the right people at the right time, enabling them to work efficiently and effectively. Reduce loss of corporate knowledge when volunteers leave, and help volunteers utilise knowledge to enhance service delivery</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91924890"/>
                  </a:ext>
                </a:extLst>
              </a:tr>
              <a:tr h="628652">
                <a:tc v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1000" b="1" i="0" u="none" strike="noStrike" kern="0" cap="none" spc="0" normalizeH="0" baseline="0" noProof="0">
                          <a:ln>
                            <a:noFill/>
                          </a:ln>
                          <a:solidFill>
                            <a:schemeClr val="tx1"/>
                          </a:solidFill>
                          <a:effectLst/>
                          <a:uLnTx/>
                          <a:uFillTx/>
                          <a:latin typeface="Verdana" panose="020B0604030504040204" pitchFamily="34" charset="0"/>
                          <a:ea typeface="Verdana" panose="020B0604030504040204" pitchFamily="34" charset="0"/>
                        </a:rPr>
                        <a:t>Data Driven</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1000" b="1" i="0" u="sng" strike="noStrike" kern="0" cap="none" spc="0" normalizeH="0" baseline="0" noProof="0">
                          <a:ln>
                            <a:noFill/>
                          </a:ln>
                          <a:solidFill>
                            <a:schemeClr val="tx1"/>
                          </a:solidFill>
                          <a:effectLst/>
                          <a:uLnTx/>
                          <a:uFillTx/>
                          <a:latin typeface="Verdana"/>
                          <a:ea typeface="Verdana"/>
                          <a:cs typeface="+mn-cs"/>
                        </a:rPr>
                        <a:t>To determine:</a:t>
                      </a:r>
                    </a:p>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1000" b="0" i="0" u="none" strike="noStrike" kern="0" cap="none" spc="0" normalizeH="0" baseline="0" noProof="0">
                          <a:ln>
                            <a:noFill/>
                          </a:ln>
                          <a:solidFill>
                            <a:schemeClr val="tx1"/>
                          </a:solidFill>
                          <a:effectLst/>
                          <a:uLnTx/>
                          <a:uFillTx/>
                          <a:latin typeface="Verdana"/>
                          <a:ea typeface="Verdana"/>
                          <a:cs typeface="+mn-cs"/>
                        </a:rPr>
                        <a:t>Client relationship strategy</a:t>
                      </a:r>
                    </a:p>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1000" b="0" i="0" u="none" strike="noStrike" kern="0" cap="none" spc="0" normalizeH="0" baseline="0" noProof="0">
                          <a:ln>
                            <a:noFill/>
                          </a:ln>
                          <a:solidFill>
                            <a:schemeClr val="tx1"/>
                          </a:solidFill>
                          <a:effectLst/>
                          <a:uLnTx/>
                          <a:uFillTx/>
                          <a:latin typeface="Verdana"/>
                          <a:ea typeface="Verdana"/>
                          <a:cs typeface="+mn-cs"/>
                        </a:rPr>
                        <a:t>Types of feedback needed for service enhancements</a:t>
                      </a:r>
                    </a:p>
                    <a:p>
                      <a:pPr marL="171450" marR="0" lvl="0" indent="-171450" algn="l" rtl="0" eaLnBrk="1" fontAlgn="auto" latinLnBrk="0" hangingPunct="1">
                        <a:lnSpc>
                          <a:spcPct val="106000"/>
                        </a:lnSpc>
                        <a:spcBef>
                          <a:spcPts val="0"/>
                        </a:spcBef>
                        <a:spcAft>
                          <a:spcPts val="0"/>
                        </a:spcAft>
                        <a:buClrTx/>
                        <a:buSzTx/>
                        <a:buFont typeface="Arial" panose="020B0604020202020204" pitchFamily="34" charset="0"/>
                        <a:buChar char="•"/>
                      </a:pPr>
                      <a:r>
                        <a:rPr kumimoji="0" lang="en-SG" sz="1000" b="0" i="0" u="none" strike="noStrike" kern="0" cap="none" spc="0" normalizeH="0" baseline="0" noProof="0">
                          <a:ln>
                            <a:noFill/>
                          </a:ln>
                          <a:solidFill>
                            <a:schemeClr val="tx1"/>
                          </a:solidFill>
                          <a:effectLst/>
                          <a:uLnTx/>
                          <a:uFillTx/>
                          <a:latin typeface="Verdana"/>
                          <a:ea typeface="Verdana"/>
                          <a:cs typeface="+mn-cs"/>
                        </a:rPr>
                        <a:t>Key client data to collect and reports to generate / automate</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r>
                        <a:rPr kumimoji="0" lang="en-SG" sz="900" b="0" i="0" u="none" strike="noStrike" kern="0" cap="none" spc="0" normalizeH="0" baseline="0" noProof="0" dirty="0">
                          <a:ln>
                            <a:noFill/>
                          </a:ln>
                          <a:solidFill>
                            <a:schemeClr val="tx1"/>
                          </a:solidFill>
                          <a:effectLst/>
                          <a:uLnTx/>
                          <a:uFillTx/>
                          <a:latin typeface="Verdana"/>
                          <a:ea typeface="Verdana"/>
                          <a:cs typeface="+mn-cs"/>
                        </a:rPr>
                        <a:t>8</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Data Classification Tools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900" b="0" i="0" u="none" strike="noStrike" kern="0" cap="none" spc="0" normalizeH="0" baseline="0" noProof="0" dirty="0">
                          <a:ln>
                            <a:noFill/>
                          </a:ln>
                          <a:solidFill>
                            <a:schemeClr val="tx1"/>
                          </a:solidFill>
                          <a:effectLst/>
                          <a:uLnTx/>
                          <a:uFillTx/>
                          <a:latin typeface="+mn-lt"/>
                          <a:ea typeface="Verdana"/>
                          <a:cs typeface="+mn-cs"/>
                        </a:rPr>
                        <a:t>Enhance data security through establishing taxonomy of data; support mitigation of risks and management of data governance policies</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498996"/>
                  </a:ext>
                </a:extLst>
              </a:tr>
            </a:tbl>
          </a:graphicData>
        </a:graphic>
      </p:graphicFrame>
      <p:grpSp>
        <p:nvGrpSpPr>
          <p:cNvPr id="10" name="Group 9">
            <a:extLst>
              <a:ext uri="{FF2B5EF4-FFF2-40B4-BE49-F238E27FC236}">
                <a16:creationId xmlns:a16="http://schemas.microsoft.com/office/drawing/2014/main" id="{B354AF1C-EE46-4118-8C7D-1C3E578F8A12}"/>
              </a:ext>
            </a:extLst>
          </p:cNvPr>
          <p:cNvGrpSpPr/>
          <p:nvPr/>
        </p:nvGrpSpPr>
        <p:grpSpPr>
          <a:xfrm>
            <a:off x="10948735" y="821690"/>
            <a:ext cx="1242102" cy="1060549"/>
            <a:chOff x="6873104" y="57717"/>
            <a:chExt cx="2569334" cy="2098554"/>
          </a:xfrm>
        </p:grpSpPr>
        <p:sp>
          <p:nvSpPr>
            <p:cNvPr id="11" name="Diagonal Stripe 10">
              <a:extLst>
                <a:ext uri="{FF2B5EF4-FFF2-40B4-BE49-F238E27FC236}">
                  <a16:creationId xmlns:a16="http://schemas.microsoft.com/office/drawing/2014/main" id="{1305A88F-972E-4F82-BBB4-6289E89E34BC}"/>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2" name="Text Box 49">
              <a:extLst>
                <a:ext uri="{FF2B5EF4-FFF2-40B4-BE49-F238E27FC236}">
                  <a16:creationId xmlns:a16="http://schemas.microsoft.com/office/drawing/2014/main" id="{C272AF20-8124-4D5B-935A-5A3C7D1E7F2F}"/>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20773975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gray">
          <a:xfrm>
            <a:off x="2818802" y="1681978"/>
            <a:ext cx="6554396" cy="4320000"/>
          </a:xfrm>
          <a:prstGeom prst="rect">
            <a:avLst/>
          </a:prstGeom>
          <a:solidFill>
            <a:schemeClr val="bg1"/>
          </a:solidFill>
          <a:ln w="19050" algn="ctr">
            <a:solidFill>
              <a:schemeClr val="bg1">
                <a:lumMod val="50000"/>
              </a:schemeClr>
            </a:solidFill>
            <a:miter lim="800000"/>
            <a:headEnd/>
            <a:tailEnd/>
          </a:ln>
        </p:spPr>
        <p:txBody>
          <a:bodyPr wrap="square" lIns="88900" tIns="88900" rIns="88900" bIns="88900" rtlCol="0" anchor="ctr"/>
          <a:lstStyle/>
          <a:p>
            <a:pPr marL="285750" marR="0" lvl="0" indent="-285750" algn="ctr" defTabSz="121917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12</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cxnSp>
        <p:nvCxnSpPr>
          <p:cNvPr id="25" name="Straight Connector 24"/>
          <p:cNvCxnSpPr/>
          <p:nvPr/>
        </p:nvCxnSpPr>
        <p:spPr>
          <a:xfrm>
            <a:off x="4917191" y="1681978"/>
            <a:ext cx="0" cy="4320000"/>
          </a:xfrm>
          <a:prstGeom prst="line">
            <a:avLst/>
          </a:prstGeom>
          <a:ln w="76200">
            <a:solidFill>
              <a:schemeClr val="accent6"/>
            </a:solidFill>
          </a:ln>
        </p:spPr>
        <p:style>
          <a:lnRef idx="3">
            <a:schemeClr val="accent5"/>
          </a:lnRef>
          <a:fillRef idx="0">
            <a:schemeClr val="accent5"/>
          </a:fillRef>
          <a:effectRef idx="2">
            <a:schemeClr val="accent5"/>
          </a:effectRef>
          <a:fontRef idx="minor">
            <a:schemeClr val="tx1"/>
          </a:fontRef>
        </p:style>
      </p:cxnSp>
      <p:cxnSp>
        <p:nvCxnSpPr>
          <p:cNvPr id="26" name="Straight Connector 25"/>
          <p:cNvCxnSpPr/>
          <p:nvPr/>
        </p:nvCxnSpPr>
        <p:spPr>
          <a:xfrm>
            <a:off x="7280985" y="1681978"/>
            <a:ext cx="0" cy="4320000"/>
          </a:xfrm>
          <a:prstGeom prst="line">
            <a:avLst/>
          </a:prstGeom>
          <a:ln w="76200">
            <a:solidFill>
              <a:schemeClr val="accent6"/>
            </a:solidFill>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a:cxnSpLocks/>
          </p:cNvCxnSpPr>
          <p:nvPr/>
        </p:nvCxnSpPr>
        <p:spPr>
          <a:xfrm>
            <a:off x="2818802" y="3079587"/>
            <a:ext cx="6554396" cy="0"/>
          </a:xfrm>
          <a:prstGeom prst="line">
            <a:avLst/>
          </a:prstGeom>
          <a:ln w="76200">
            <a:solidFill>
              <a:schemeClr val="accent6"/>
            </a:solidFill>
          </a:ln>
        </p:spPr>
        <p:style>
          <a:lnRef idx="3">
            <a:schemeClr val="accent5"/>
          </a:lnRef>
          <a:fillRef idx="0">
            <a:schemeClr val="accent5"/>
          </a:fillRef>
          <a:effectRef idx="2">
            <a:schemeClr val="accent5"/>
          </a:effectRef>
          <a:fontRef idx="minor">
            <a:schemeClr val="tx1"/>
          </a:fontRef>
        </p:style>
      </p:cxnSp>
      <p:sp>
        <p:nvSpPr>
          <p:cNvPr id="28" name="Rounded Rectangle 27"/>
          <p:cNvSpPr/>
          <p:nvPr/>
        </p:nvSpPr>
        <p:spPr bwMode="gray">
          <a:xfrm>
            <a:off x="3541650" y="1294747"/>
            <a:ext cx="648000" cy="360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1</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29" name="Rounded Rectangle 28"/>
          <p:cNvSpPr/>
          <p:nvPr/>
        </p:nvSpPr>
        <p:spPr bwMode="gray">
          <a:xfrm>
            <a:off x="5781048" y="1294747"/>
            <a:ext cx="648000" cy="360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2</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0" name="Rounded Rectangle 29"/>
          <p:cNvSpPr/>
          <p:nvPr/>
        </p:nvSpPr>
        <p:spPr bwMode="gray">
          <a:xfrm>
            <a:off x="8020447" y="1294747"/>
            <a:ext cx="648000" cy="360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3</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Rectangle 30"/>
          <p:cNvSpPr/>
          <p:nvPr/>
        </p:nvSpPr>
        <p:spPr bwMode="gray">
          <a:xfrm>
            <a:off x="2954200" y="2079552"/>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32" name="Rectangle 31"/>
          <p:cNvSpPr/>
          <p:nvPr/>
        </p:nvSpPr>
        <p:spPr bwMode="gray">
          <a:xfrm>
            <a:off x="2954200" y="3234231"/>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3" name="Rectangle 32"/>
          <p:cNvSpPr/>
          <p:nvPr/>
        </p:nvSpPr>
        <p:spPr bwMode="gray">
          <a:xfrm>
            <a:off x="6579535" y="3239697"/>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4" name="Rectangle 33"/>
          <p:cNvSpPr/>
          <p:nvPr/>
        </p:nvSpPr>
        <p:spPr bwMode="gray">
          <a:xfrm>
            <a:off x="7630176" y="3919997"/>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5" name="Rectangle 34"/>
          <p:cNvSpPr/>
          <p:nvPr/>
        </p:nvSpPr>
        <p:spPr bwMode="gray">
          <a:xfrm>
            <a:off x="8110447" y="1809552"/>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900" b="1" i="0" u="none" strike="noStrike" kern="1200" cap="none" spc="0" normalizeH="0" baseline="0" noProof="0" dirty="0">
              <a:ln>
                <a:noFill/>
              </a:ln>
              <a:solidFill>
                <a:prstClr val="white"/>
              </a:solidFill>
              <a:effectLst/>
              <a:uLnTx/>
              <a:uFillTx/>
              <a:latin typeface="Verdana"/>
              <a:ea typeface="+mn-ea"/>
              <a:cs typeface="+mn-cs"/>
            </a:endParaRPr>
          </a:p>
        </p:txBody>
      </p:sp>
      <p:sp>
        <p:nvSpPr>
          <p:cNvPr id="36" name="Rectangle 35"/>
          <p:cNvSpPr/>
          <p:nvPr/>
        </p:nvSpPr>
        <p:spPr bwMode="gray">
          <a:xfrm>
            <a:off x="4149182" y="3919997"/>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7" name="Rectangle 36"/>
          <p:cNvSpPr/>
          <p:nvPr/>
        </p:nvSpPr>
        <p:spPr bwMode="gray">
          <a:xfrm>
            <a:off x="5121915" y="4889307"/>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8" name="Rectangle 37"/>
          <p:cNvSpPr/>
          <p:nvPr/>
        </p:nvSpPr>
        <p:spPr bwMode="gray">
          <a:xfrm>
            <a:off x="6436405" y="5429307"/>
            <a:ext cx="468000" cy="540000"/>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9" name="TextBox 38"/>
          <p:cNvSpPr txBox="1"/>
          <p:nvPr/>
        </p:nvSpPr>
        <p:spPr>
          <a:xfrm>
            <a:off x="4087475" y="6041129"/>
            <a:ext cx="3387146" cy="276999"/>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en-SG" sz="1800" b="1" i="1" u="none" strike="noStrike" kern="1200" cap="none" spc="0" normalizeH="0" baseline="0" noProof="0" dirty="0">
                <a:ln>
                  <a:noFill/>
                </a:ln>
                <a:solidFill>
                  <a:srgbClr val="313131"/>
                </a:solidFill>
                <a:effectLst/>
                <a:uLnTx/>
                <a:uFillTx/>
                <a:latin typeface="Verdana"/>
                <a:ea typeface="+mn-ea"/>
                <a:cs typeface="+mn-cs"/>
              </a:rPr>
              <a:t>Prioritisation Matrix Table</a:t>
            </a:r>
            <a:endParaRPr kumimoji="0" lang="en-US" sz="1800" b="1" i="1" u="none" strike="noStrike" kern="1200" cap="none" spc="0" normalizeH="0" baseline="0" noProof="0" dirty="0">
              <a:ln>
                <a:noFill/>
              </a:ln>
              <a:solidFill>
                <a:srgbClr val="313131"/>
              </a:solidFill>
              <a:effectLst/>
              <a:uLnTx/>
              <a:uFillTx/>
              <a:latin typeface="Verdana"/>
              <a:ea typeface="+mn-ea"/>
              <a:cs typeface="+mn-cs"/>
            </a:endParaRPr>
          </a:p>
        </p:txBody>
      </p:sp>
      <p:grpSp>
        <p:nvGrpSpPr>
          <p:cNvPr id="40" name="Group 39"/>
          <p:cNvGrpSpPr/>
          <p:nvPr/>
        </p:nvGrpSpPr>
        <p:grpSpPr>
          <a:xfrm>
            <a:off x="2818802" y="959629"/>
            <a:ext cx="6563276" cy="288000"/>
            <a:chOff x="837399" y="950576"/>
            <a:chExt cx="6801918" cy="288000"/>
          </a:xfrm>
        </p:grpSpPr>
        <p:sp>
          <p:nvSpPr>
            <p:cNvPr id="41" name="Rounded Rectangle 40"/>
            <p:cNvSpPr/>
            <p:nvPr/>
          </p:nvSpPr>
          <p:spPr bwMode="gray">
            <a:xfrm>
              <a:off x="837399" y="950576"/>
              <a:ext cx="6801918" cy="288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Feasibility</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2" name="TextBox 41"/>
            <p:cNvSpPr txBox="1"/>
            <p:nvPr/>
          </p:nvSpPr>
          <p:spPr>
            <a:xfrm>
              <a:off x="7091648" y="1002243"/>
              <a:ext cx="412000" cy="184666"/>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SG" sz="1200" b="1" i="1" u="none" strike="noStrike" kern="1200" cap="none" spc="0" normalizeH="0" baseline="0" noProof="0" dirty="0">
                  <a:ln>
                    <a:noFill/>
                  </a:ln>
                  <a:solidFill>
                    <a:prstClr val="white"/>
                  </a:solidFill>
                  <a:effectLst/>
                  <a:uLnTx/>
                  <a:uFillTx/>
                  <a:latin typeface="Verdana"/>
                  <a:ea typeface="+mn-ea"/>
                  <a:cs typeface="+mn-cs"/>
                </a:rPr>
                <a:t>High</a:t>
              </a:r>
              <a:endParaRPr kumimoji="0" lang="en-US" sz="1200" b="1" i="1" u="none" strike="noStrike" kern="1200" cap="none" spc="0" normalizeH="0" baseline="0" noProof="0" dirty="0">
                <a:ln>
                  <a:noFill/>
                </a:ln>
                <a:solidFill>
                  <a:prstClr val="white"/>
                </a:solidFill>
                <a:effectLst/>
                <a:uLnTx/>
                <a:uFillTx/>
                <a:latin typeface="Verdana"/>
                <a:ea typeface="+mn-ea"/>
                <a:cs typeface="+mn-cs"/>
              </a:endParaRPr>
            </a:p>
          </p:txBody>
        </p:sp>
        <p:sp>
          <p:nvSpPr>
            <p:cNvPr id="43" name="TextBox 42"/>
            <p:cNvSpPr txBox="1"/>
            <p:nvPr/>
          </p:nvSpPr>
          <p:spPr>
            <a:xfrm>
              <a:off x="944408" y="1002243"/>
              <a:ext cx="367145" cy="184666"/>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SG" sz="1200" b="1" i="1" u="none" strike="noStrike" kern="1200" cap="none" spc="0" normalizeH="0" baseline="0" noProof="0" dirty="0">
                  <a:ln>
                    <a:noFill/>
                  </a:ln>
                  <a:solidFill>
                    <a:prstClr val="white"/>
                  </a:solidFill>
                  <a:effectLst/>
                  <a:uLnTx/>
                  <a:uFillTx/>
                  <a:latin typeface="Verdana"/>
                  <a:ea typeface="+mn-ea"/>
                  <a:cs typeface="+mn-cs"/>
                </a:rPr>
                <a:t>Low</a:t>
              </a:r>
              <a:endParaRPr kumimoji="0" lang="en-US" sz="1200" b="1" i="1" u="none" strike="noStrike" kern="1200" cap="none" spc="0" normalizeH="0" baseline="0" noProof="0" dirty="0">
                <a:ln>
                  <a:noFill/>
                </a:ln>
                <a:solidFill>
                  <a:prstClr val="white"/>
                </a:solidFill>
                <a:effectLst/>
                <a:uLnTx/>
                <a:uFillTx/>
                <a:latin typeface="Verdana"/>
                <a:ea typeface="+mn-ea"/>
                <a:cs typeface="+mn-cs"/>
              </a:endParaRPr>
            </a:p>
          </p:txBody>
        </p:sp>
      </p:grpSp>
      <p:grpSp>
        <p:nvGrpSpPr>
          <p:cNvPr id="44" name="Group 43"/>
          <p:cNvGrpSpPr/>
          <p:nvPr/>
        </p:nvGrpSpPr>
        <p:grpSpPr>
          <a:xfrm>
            <a:off x="1902549" y="1654744"/>
            <a:ext cx="288000" cy="4347232"/>
            <a:chOff x="575019" y="1645691"/>
            <a:chExt cx="288000" cy="4347232"/>
          </a:xfrm>
        </p:grpSpPr>
        <p:sp>
          <p:nvSpPr>
            <p:cNvPr id="45" name="Rounded Rectangle 44"/>
            <p:cNvSpPr/>
            <p:nvPr/>
          </p:nvSpPr>
          <p:spPr bwMode="gray">
            <a:xfrm rot="16200000">
              <a:off x="-1454597" y="3675307"/>
              <a:ext cx="4347232" cy="288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Desirability</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6" name="TextBox 45"/>
            <p:cNvSpPr txBox="1"/>
            <p:nvPr/>
          </p:nvSpPr>
          <p:spPr>
            <a:xfrm rot="16200000">
              <a:off x="520247" y="1882758"/>
              <a:ext cx="397545" cy="184666"/>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SG" sz="1200" b="1" i="1" u="none" strike="noStrike" kern="1200" cap="none" spc="0" normalizeH="0" baseline="0" noProof="0" dirty="0">
                  <a:ln>
                    <a:noFill/>
                  </a:ln>
                  <a:solidFill>
                    <a:prstClr val="white"/>
                  </a:solidFill>
                  <a:effectLst/>
                  <a:uLnTx/>
                  <a:uFillTx/>
                  <a:latin typeface="Verdana"/>
                  <a:ea typeface="+mn-ea"/>
                  <a:cs typeface="+mn-cs"/>
                </a:rPr>
                <a:t>High</a:t>
              </a:r>
              <a:endParaRPr kumimoji="0" lang="en-US" sz="1200" b="1" i="1" u="none" strike="noStrike" kern="1200" cap="none" spc="0" normalizeH="0" baseline="0" noProof="0" dirty="0">
                <a:ln>
                  <a:noFill/>
                </a:ln>
                <a:solidFill>
                  <a:prstClr val="white"/>
                </a:solidFill>
                <a:effectLst/>
                <a:uLnTx/>
                <a:uFillTx/>
                <a:latin typeface="Verdana"/>
                <a:ea typeface="+mn-ea"/>
                <a:cs typeface="+mn-cs"/>
              </a:endParaRPr>
            </a:p>
          </p:txBody>
        </p:sp>
        <p:sp>
          <p:nvSpPr>
            <p:cNvPr id="47" name="TextBox 46"/>
            <p:cNvSpPr txBox="1"/>
            <p:nvPr/>
          </p:nvSpPr>
          <p:spPr>
            <a:xfrm rot="16200000">
              <a:off x="541887" y="5597921"/>
              <a:ext cx="354264" cy="184666"/>
            </a:xfrm>
            <a:prstGeom prst="rect">
              <a:avLst/>
            </a:prstGeom>
            <a:noFill/>
          </p:spPr>
          <p:txBody>
            <a:bodyPr wrap="none" lIns="0" tIns="0" rIns="0" bIns="0" rtlCol="0">
              <a:spAutoFit/>
            </a:bodyPr>
            <a:lstStyle/>
            <a:p>
              <a:pPr marL="0" marR="0" lvl="0" indent="0" algn="ctr" defTabSz="1219170" rtl="0" eaLnBrk="1" fontAlgn="auto" latinLnBrk="0" hangingPunct="1">
                <a:lnSpc>
                  <a:spcPct val="100000"/>
                </a:lnSpc>
                <a:spcBef>
                  <a:spcPts val="600"/>
                </a:spcBef>
                <a:spcAft>
                  <a:spcPts val="0"/>
                </a:spcAft>
                <a:buClrTx/>
                <a:buSzPct val="100000"/>
                <a:buFontTx/>
                <a:buNone/>
                <a:tabLst/>
                <a:defRPr/>
              </a:pPr>
              <a:r>
                <a:rPr kumimoji="0" lang="en-SG" sz="1200" b="1" i="1" u="none" strike="noStrike" kern="1200" cap="none" spc="0" normalizeH="0" baseline="0" noProof="0" dirty="0">
                  <a:ln>
                    <a:noFill/>
                  </a:ln>
                  <a:solidFill>
                    <a:prstClr val="white"/>
                  </a:solidFill>
                  <a:effectLst/>
                  <a:uLnTx/>
                  <a:uFillTx/>
                  <a:latin typeface="Verdana"/>
                  <a:ea typeface="+mn-ea"/>
                  <a:cs typeface="+mn-cs"/>
                </a:rPr>
                <a:t>Low</a:t>
              </a:r>
              <a:endParaRPr kumimoji="0" lang="en-US" sz="1200" b="1" i="1" u="none" strike="noStrike" kern="1200" cap="none" spc="0" normalizeH="0" baseline="0" noProof="0" dirty="0">
                <a:ln>
                  <a:noFill/>
                </a:ln>
                <a:solidFill>
                  <a:prstClr val="white"/>
                </a:solidFill>
                <a:effectLst/>
                <a:uLnTx/>
                <a:uFillTx/>
                <a:latin typeface="Verdana"/>
                <a:ea typeface="+mn-ea"/>
                <a:cs typeface="+mn-cs"/>
              </a:endParaRPr>
            </a:p>
          </p:txBody>
        </p:sp>
      </p:grpSp>
      <p:sp>
        <p:nvSpPr>
          <p:cNvPr id="48" name="Rounded Rectangle 43">
            <a:extLst>
              <a:ext uri="{FF2B5EF4-FFF2-40B4-BE49-F238E27FC236}">
                <a16:creationId xmlns:a16="http://schemas.microsoft.com/office/drawing/2014/main" id="{3738B637-E336-445C-A8D8-6BFB9D407488}"/>
              </a:ext>
            </a:extLst>
          </p:cNvPr>
          <p:cNvSpPr/>
          <p:nvPr/>
        </p:nvSpPr>
        <p:spPr bwMode="gray">
          <a:xfrm rot="16200000">
            <a:off x="2129796" y="5093885"/>
            <a:ext cx="648000" cy="360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1</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49" name="Rounded Rectangle 44">
            <a:extLst>
              <a:ext uri="{FF2B5EF4-FFF2-40B4-BE49-F238E27FC236}">
                <a16:creationId xmlns:a16="http://schemas.microsoft.com/office/drawing/2014/main" id="{D32EAFE3-AD15-4951-8016-EAD82CDBE538}"/>
              </a:ext>
            </a:extLst>
          </p:cNvPr>
          <p:cNvSpPr/>
          <p:nvPr/>
        </p:nvSpPr>
        <p:spPr bwMode="gray">
          <a:xfrm rot="16200000">
            <a:off x="2129796" y="3644791"/>
            <a:ext cx="648000" cy="360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2</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50" name="Rounded Rectangle 45">
            <a:extLst>
              <a:ext uri="{FF2B5EF4-FFF2-40B4-BE49-F238E27FC236}">
                <a16:creationId xmlns:a16="http://schemas.microsoft.com/office/drawing/2014/main" id="{04FD75A9-7EC9-437E-83AF-EB658D82404F}"/>
              </a:ext>
            </a:extLst>
          </p:cNvPr>
          <p:cNvSpPr/>
          <p:nvPr/>
        </p:nvSpPr>
        <p:spPr bwMode="gray">
          <a:xfrm rot="16200000">
            <a:off x="2129795" y="2195697"/>
            <a:ext cx="648000" cy="360000"/>
          </a:xfrm>
          <a:prstGeom prst="roundRect">
            <a:avLst/>
          </a:prstGeom>
          <a:solidFill>
            <a:schemeClr val="tx1"/>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3</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cxnSp>
        <p:nvCxnSpPr>
          <p:cNvPr id="51" name="Straight Connector 50">
            <a:extLst>
              <a:ext uri="{FF2B5EF4-FFF2-40B4-BE49-F238E27FC236}">
                <a16:creationId xmlns:a16="http://schemas.microsoft.com/office/drawing/2014/main" id="{C8DB507A-4B94-40B4-A700-360500DB5F66}"/>
              </a:ext>
            </a:extLst>
          </p:cNvPr>
          <p:cNvCxnSpPr>
            <a:cxnSpLocks/>
          </p:cNvCxnSpPr>
          <p:nvPr/>
        </p:nvCxnSpPr>
        <p:spPr>
          <a:xfrm>
            <a:off x="2818804" y="4616905"/>
            <a:ext cx="6554396" cy="0"/>
          </a:xfrm>
          <a:prstGeom prst="line">
            <a:avLst/>
          </a:prstGeom>
          <a:ln w="76200">
            <a:solidFill>
              <a:schemeClr val="accent6"/>
            </a:solidFill>
          </a:ln>
        </p:spPr>
        <p:style>
          <a:lnRef idx="3">
            <a:schemeClr val="accent5"/>
          </a:lnRef>
          <a:fillRef idx="0">
            <a:schemeClr val="accent5"/>
          </a:fillRef>
          <a:effectRef idx="2">
            <a:schemeClr val="accent5"/>
          </a:effectRef>
          <a:fontRef idx="minor">
            <a:schemeClr val="tx1"/>
          </a:fontRef>
        </p:style>
      </p:cxnSp>
      <p:sp>
        <p:nvSpPr>
          <p:cNvPr id="52" name="Title 3">
            <a:extLst>
              <a:ext uri="{FF2B5EF4-FFF2-40B4-BE49-F238E27FC236}">
                <a16:creationId xmlns:a16="http://schemas.microsoft.com/office/drawing/2014/main" id="{CB1CEE64-F808-46CE-B2AD-BD567C216CB4}"/>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2000" b="0" i="0" u="none" strike="noStrike" kern="1200" cap="none" spc="0" normalizeH="0" baseline="0" noProof="0" dirty="0">
                <a:ln>
                  <a:noFill/>
                </a:ln>
                <a:solidFill>
                  <a:prstClr val="black"/>
                </a:solidFill>
                <a:effectLst/>
                <a:uLnTx/>
                <a:uFillTx/>
                <a:latin typeface="Verdana"/>
                <a:ea typeface="+mj-ea"/>
                <a:cs typeface="Arial"/>
              </a:rPr>
              <a:t>Prioritisation matrix – desirability and feasibility assessment</a:t>
            </a:r>
            <a:endParaRPr kumimoji="0" lang="en-US" sz="2000" b="0" i="0" u="none" strike="noStrike" kern="1200" cap="none" spc="0" normalizeH="0" baseline="0" noProof="0" dirty="0">
              <a:ln>
                <a:noFill/>
              </a:ln>
              <a:solidFill>
                <a:prstClr val="black"/>
              </a:solidFill>
              <a:effectLst/>
              <a:uLnTx/>
              <a:uFillTx/>
              <a:latin typeface="Verdana"/>
              <a:ea typeface="Verdana" panose="020B0604030504040204" pitchFamily="34" charset="0"/>
              <a:cs typeface="Calibri Light" panose="020F0302020204030204" pitchFamily="34" charset="0"/>
            </a:endParaRPr>
          </a:p>
        </p:txBody>
      </p:sp>
      <p:sp>
        <p:nvSpPr>
          <p:cNvPr id="53" name="Rectangle 52">
            <a:extLst>
              <a:ext uri="{FF2B5EF4-FFF2-40B4-BE49-F238E27FC236}">
                <a16:creationId xmlns:a16="http://schemas.microsoft.com/office/drawing/2014/main" id="{9CBFEF68-C897-4376-8C9B-B5C68905251F}"/>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conduct prioritisation of technology enhancement opportunities based on prioritisation matrix.</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horizontal axis represents feasibility and vertical axis refers to desirability. A solution is ranked from 1-3 on both desirability and feasibility, with 1 representing low desirability / feasibility and 3 representing high desirability / feasibility.</a:t>
            </a:r>
          </a:p>
          <a:p>
            <a:pPr marL="0" marR="0" lvl="0" indent="0" algn="l" defTabSz="1219170" rtl="0" eaLnBrk="1" fontAlgn="auto" latinLnBrk="0" hangingPunct="1">
              <a:lnSpc>
                <a:spcPct val="106000"/>
              </a:lnSpc>
              <a:spcBef>
                <a:spcPts val="0"/>
              </a:spcBef>
              <a:spcAft>
                <a:spcPts val="0"/>
              </a:spcAft>
              <a:buClrTx/>
              <a:buSzTx/>
              <a:buFontTx/>
              <a:buNone/>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Rank each solution on the matrix. For example, a digital marketing solution may be marked as ‘3’ on feasibility (high feasibility) and ‘1’ on desirability (low desirability).</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the priority level of the solution based on their scores. Solutions in the upper right column represent the highest priority solutions (high feasibility and desirability), while solutions in the bottom left represent the lowest priority solutions (low feasibility and desirability).</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pSp>
        <p:nvGrpSpPr>
          <p:cNvPr id="3" name="Group 2">
            <a:extLst>
              <a:ext uri="{FF2B5EF4-FFF2-40B4-BE49-F238E27FC236}">
                <a16:creationId xmlns:a16="http://schemas.microsoft.com/office/drawing/2014/main" id="{7FCDE876-8CA0-486D-AE50-A4C4F905E351}"/>
              </a:ext>
            </a:extLst>
          </p:cNvPr>
          <p:cNvGrpSpPr/>
          <p:nvPr/>
        </p:nvGrpSpPr>
        <p:grpSpPr>
          <a:xfrm>
            <a:off x="9889162" y="5597885"/>
            <a:ext cx="1795323" cy="720243"/>
            <a:chOff x="9941668" y="5597885"/>
            <a:chExt cx="1795323" cy="720243"/>
          </a:xfrm>
        </p:grpSpPr>
        <p:sp>
          <p:nvSpPr>
            <p:cNvPr id="54" name="Rectangle 53">
              <a:extLst>
                <a:ext uri="{FF2B5EF4-FFF2-40B4-BE49-F238E27FC236}">
                  <a16:creationId xmlns:a16="http://schemas.microsoft.com/office/drawing/2014/main" id="{71B58BE2-90BC-4BC2-A65E-3E3D6ED67211}"/>
                </a:ext>
              </a:extLst>
            </p:cNvPr>
            <p:cNvSpPr/>
            <p:nvPr/>
          </p:nvSpPr>
          <p:spPr bwMode="gray">
            <a:xfrm>
              <a:off x="10079937" y="5969307"/>
              <a:ext cx="166689" cy="210321"/>
            </a:xfrm>
            <a:prstGeom prst="rect">
              <a:avLst/>
            </a:prstGeom>
            <a:solidFill>
              <a:srgbClr val="FFFF00"/>
            </a:solidFill>
            <a:ln w="19050" algn="ctr">
              <a:solidFill>
                <a:schemeClr val="bg1">
                  <a:lumMod val="50000"/>
                </a:schemeClr>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55" name="TextBox 54">
              <a:extLst>
                <a:ext uri="{FF2B5EF4-FFF2-40B4-BE49-F238E27FC236}">
                  <a16:creationId xmlns:a16="http://schemas.microsoft.com/office/drawing/2014/main" id="{A69A45AA-0C6C-4A4E-9E62-E1F25A8DDC54}"/>
                </a:ext>
              </a:extLst>
            </p:cNvPr>
            <p:cNvSpPr txBox="1"/>
            <p:nvPr/>
          </p:nvSpPr>
          <p:spPr>
            <a:xfrm>
              <a:off x="10321060" y="5997523"/>
              <a:ext cx="1309654" cy="153888"/>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en-SG" sz="1000" b="0" i="0" u="none" strike="noStrike" kern="1200" cap="none" spc="0" normalizeH="0" baseline="0" noProof="0" dirty="0">
                  <a:ln>
                    <a:noFill/>
                  </a:ln>
                  <a:solidFill>
                    <a:srgbClr val="313131"/>
                  </a:solidFill>
                  <a:effectLst/>
                  <a:uLnTx/>
                  <a:uFillTx/>
                  <a:latin typeface="Verdana"/>
                  <a:ea typeface="+mn-ea"/>
                  <a:cs typeface="+mn-cs"/>
                </a:rPr>
                <a:t>Technology Solution</a:t>
              </a:r>
              <a:endParaRPr kumimoji="0" lang="en-US" sz="1000" b="0" i="0" u="none" strike="noStrike" kern="1200" cap="none" spc="0" normalizeH="0" baseline="0" noProof="0" dirty="0">
                <a:ln>
                  <a:noFill/>
                </a:ln>
                <a:solidFill>
                  <a:srgbClr val="313131"/>
                </a:solidFill>
                <a:effectLst/>
                <a:uLnTx/>
                <a:uFillTx/>
                <a:latin typeface="Verdana"/>
                <a:ea typeface="+mn-ea"/>
                <a:cs typeface="+mn-cs"/>
              </a:endParaRPr>
            </a:p>
          </p:txBody>
        </p:sp>
        <p:sp>
          <p:nvSpPr>
            <p:cNvPr id="56" name="TextBox 55">
              <a:extLst>
                <a:ext uri="{FF2B5EF4-FFF2-40B4-BE49-F238E27FC236}">
                  <a16:creationId xmlns:a16="http://schemas.microsoft.com/office/drawing/2014/main" id="{507ADDAB-B19E-44FF-9100-5B373DA919AA}"/>
                </a:ext>
              </a:extLst>
            </p:cNvPr>
            <p:cNvSpPr txBox="1"/>
            <p:nvPr/>
          </p:nvSpPr>
          <p:spPr>
            <a:xfrm>
              <a:off x="10079657" y="5699307"/>
              <a:ext cx="525785" cy="153888"/>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en-SG" sz="1000" b="0" i="0" u="none" strike="noStrike" kern="1200" cap="none" spc="0" normalizeH="0" baseline="0" noProof="0" dirty="0">
                  <a:ln>
                    <a:noFill/>
                  </a:ln>
                  <a:solidFill>
                    <a:srgbClr val="313131"/>
                  </a:solidFill>
                  <a:effectLst/>
                  <a:uLnTx/>
                  <a:uFillTx/>
                  <a:latin typeface="Verdana"/>
                  <a:ea typeface="+mn-ea"/>
                  <a:cs typeface="+mn-cs"/>
                </a:rPr>
                <a:t>Legend:</a:t>
              </a:r>
              <a:endParaRPr kumimoji="0" lang="en-US" sz="1000" b="0" i="0" u="none" strike="noStrike" kern="1200" cap="none" spc="0" normalizeH="0" baseline="0" noProof="0" dirty="0">
                <a:ln>
                  <a:noFill/>
                </a:ln>
                <a:solidFill>
                  <a:srgbClr val="313131"/>
                </a:solidFill>
                <a:effectLst/>
                <a:uLnTx/>
                <a:uFillTx/>
                <a:latin typeface="Verdana"/>
                <a:ea typeface="+mn-ea"/>
                <a:cs typeface="+mn-cs"/>
              </a:endParaRPr>
            </a:p>
          </p:txBody>
        </p:sp>
        <p:sp>
          <p:nvSpPr>
            <p:cNvPr id="2" name="Rectangle 1">
              <a:extLst>
                <a:ext uri="{FF2B5EF4-FFF2-40B4-BE49-F238E27FC236}">
                  <a16:creationId xmlns:a16="http://schemas.microsoft.com/office/drawing/2014/main" id="{1D9D6973-35BB-477F-9123-05FBDC67428E}"/>
                </a:ext>
              </a:extLst>
            </p:cNvPr>
            <p:cNvSpPr/>
            <p:nvPr/>
          </p:nvSpPr>
          <p:spPr bwMode="gray">
            <a:xfrm>
              <a:off x="9941668" y="5597885"/>
              <a:ext cx="1795323" cy="720243"/>
            </a:xfrm>
            <a:prstGeom prst="rect">
              <a:avLst/>
            </a:prstGeom>
            <a:noFill/>
            <a:ln w="6350" algn="ctr">
              <a:solidFill>
                <a:schemeClr val="tx1"/>
              </a:solid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grpSp>
    </p:spTree>
    <p:extLst>
      <p:ext uri="{BB962C8B-B14F-4D97-AF65-F5344CB8AC3E}">
        <p14:creationId xmlns:p14="http://schemas.microsoft.com/office/powerpoint/2010/main" val="42867790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21" imgH="420" progId="TCLayout.ActiveDocument.1">
                  <p:embed/>
                </p:oleObj>
              </mc:Choice>
              <mc:Fallback>
                <p:oleObj name="think-cell Slide" r:id="rId4" imgW="421" imgH="420" progId="TCLayout.ActiveDocument.1">
                  <p:embed/>
                  <p:pic>
                    <p:nvPicPr>
                      <p:cNvPr id="33" name="Object 3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1" name="Title 3">
            <a:extLst>
              <a:ext uri="{FF2B5EF4-FFF2-40B4-BE49-F238E27FC236}">
                <a16:creationId xmlns:a16="http://schemas.microsoft.com/office/drawing/2014/main" id="{6C0B5FAC-CA5E-4318-A2B8-BD69A4B242BB}"/>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Digital strategy roadmap</a:t>
            </a:r>
          </a:p>
        </p:txBody>
      </p:sp>
      <p:sp>
        <p:nvSpPr>
          <p:cNvPr id="32" name="Rectangle 31">
            <a:extLst>
              <a:ext uri="{FF2B5EF4-FFF2-40B4-BE49-F238E27FC236}">
                <a16:creationId xmlns:a16="http://schemas.microsoft.com/office/drawing/2014/main" id="{F7B0987E-A005-45B4-9437-058B5E88AA0E}"/>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create an Implementation Roadmap to guide the roll-out of your organisation’s digital strategy plan.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the timeline for the digital strategy roadmap suitable for your organisation (recommended timeline is between 3-5 years)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On the leftmost column, list the strategic choices your organisation will make to achieve the DSP objectives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actionable steps required to roll out each solution / initiative. Plot out these steps in the roadmap, ensuring that the amount of time allotted for each step and the overall roadmap is feasible for your organisation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aphicFrame>
        <p:nvGraphicFramePr>
          <p:cNvPr id="52" name="Content Placeholder 4">
            <a:extLst>
              <a:ext uri="{FF2B5EF4-FFF2-40B4-BE49-F238E27FC236}">
                <a16:creationId xmlns:a16="http://schemas.microsoft.com/office/drawing/2014/main" id="{3A6682C0-31D9-441A-A606-41D9355BCA5C}"/>
              </a:ext>
            </a:extLst>
          </p:cNvPr>
          <p:cNvGraphicFramePr>
            <a:graphicFrameLocks/>
          </p:cNvGraphicFramePr>
          <p:nvPr/>
        </p:nvGraphicFramePr>
        <p:xfrm>
          <a:off x="443883" y="844837"/>
          <a:ext cx="11278217" cy="5538373"/>
        </p:xfrm>
        <a:graphic>
          <a:graphicData uri="http://schemas.openxmlformats.org/drawingml/2006/table">
            <a:tbl>
              <a:tblPr firstRow="1" bandRow="1"/>
              <a:tblGrid>
                <a:gridCol w="1537317">
                  <a:extLst>
                    <a:ext uri="{9D8B030D-6E8A-4147-A177-3AD203B41FA5}">
                      <a16:colId xmlns:a16="http://schemas.microsoft.com/office/drawing/2014/main" val="599055051"/>
                    </a:ext>
                  </a:extLst>
                </a:gridCol>
                <a:gridCol w="2435225">
                  <a:extLst>
                    <a:ext uri="{9D8B030D-6E8A-4147-A177-3AD203B41FA5}">
                      <a16:colId xmlns:a16="http://schemas.microsoft.com/office/drawing/2014/main" val="3754354045"/>
                    </a:ext>
                  </a:extLst>
                </a:gridCol>
                <a:gridCol w="2435225">
                  <a:extLst>
                    <a:ext uri="{9D8B030D-6E8A-4147-A177-3AD203B41FA5}">
                      <a16:colId xmlns:a16="http://schemas.microsoft.com/office/drawing/2014/main" val="1811375702"/>
                    </a:ext>
                  </a:extLst>
                </a:gridCol>
                <a:gridCol w="2435225">
                  <a:extLst>
                    <a:ext uri="{9D8B030D-6E8A-4147-A177-3AD203B41FA5}">
                      <a16:colId xmlns:a16="http://schemas.microsoft.com/office/drawing/2014/main" val="2123212224"/>
                    </a:ext>
                  </a:extLst>
                </a:gridCol>
                <a:gridCol w="2435225">
                  <a:extLst>
                    <a:ext uri="{9D8B030D-6E8A-4147-A177-3AD203B41FA5}">
                      <a16:colId xmlns:a16="http://schemas.microsoft.com/office/drawing/2014/main" val="2796883430"/>
                    </a:ext>
                  </a:extLst>
                </a:gridCol>
              </a:tblGrid>
              <a:tr h="437304">
                <a:tc>
                  <a:txBody>
                    <a:bodyPr/>
                    <a:lstStyle/>
                    <a:p>
                      <a:pPr algn="ctr"/>
                      <a:r>
                        <a:rPr lang="en-SG" sz="1200" b="1" dirty="0">
                          <a:solidFill>
                            <a:schemeClr val="tx1"/>
                          </a:solidFill>
                          <a:latin typeface="Verdana" panose="020B0604030504040204" pitchFamily="34" charset="0"/>
                          <a:ea typeface="Verdana" panose="020B0604030504040204" pitchFamily="34" charset="0"/>
                        </a:rPr>
                        <a:t>Themes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SG" sz="1200" b="1" dirty="0">
                          <a:solidFill>
                            <a:schemeClr val="bg1"/>
                          </a:solidFill>
                          <a:latin typeface="Verdana" panose="020B0604030504040204" pitchFamily="34" charset="0"/>
                          <a:ea typeface="Verdana" panose="020B0604030504040204" pitchFamily="34" charset="0"/>
                        </a:rPr>
                        <a:t>Year 1</a:t>
                      </a:r>
                    </a:p>
                  </a:txBody>
                  <a:tcPr anchor="ctr">
                    <a:lnL w="12700" cap="flat" cmpd="sng" algn="ctr">
                      <a:solidFill>
                        <a:schemeClr val="bg1">
                          <a:lumMod val="85000"/>
                        </a:schemeClr>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99CB38"/>
                    </a:solidFill>
                  </a:tcPr>
                </a:tc>
                <a:tc>
                  <a:txBody>
                    <a:bodyPr/>
                    <a:lstStyle/>
                    <a:p>
                      <a:pPr algn="ctr"/>
                      <a:r>
                        <a:rPr lang="en-SG" sz="1200" b="1" kern="1200" dirty="0">
                          <a:solidFill>
                            <a:schemeClr val="bg1"/>
                          </a:solidFill>
                          <a:latin typeface="Verdana" panose="020B0604030504040204" pitchFamily="34" charset="0"/>
                          <a:ea typeface="Verdana" panose="020B0604030504040204" pitchFamily="34" charset="0"/>
                          <a:cs typeface="+mn-cs"/>
                        </a:rPr>
                        <a:t>Year 2</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99CB38"/>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SG" sz="1200" b="1" dirty="0">
                          <a:solidFill>
                            <a:schemeClr val="bg1"/>
                          </a:solidFill>
                          <a:latin typeface="Verdana" panose="020B0604030504040204" pitchFamily="34" charset="0"/>
                          <a:ea typeface="Verdana" panose="020B0604030504040204" pitchFamily="34" charset="0"/>
                        </a:rPr>
                        <a:t>Year 3</a:t>
                      </a:r>
                      <a:endParaRPr lang="en-SG" sz="1200" b="1" baseline="3000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99CB3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1200" b="1" dirty="0">
                          <a:solidFill>
                            <a:schemeClr val="bg1"/>
                          </a:solidFill>
                          <a:latin typeface="Verdana" panose="020B0604030504040204" pitchFamily="34" charset="0"/>
                          <a:ea typeface="Verdana" panose="020B0604030504040204" pitchFamily="34" charset="0"/>
                        </a:rPr>
                        <a:t>Beyond Year 3</a:t>
                      </a:r>
                      <a:endParaRPr lang="en-SG" sz="1200" b="1" baseline="30000" dirty="0">
                        <a:solidFill>
                          <a:schemeClr val="bg1"/>
                        </a:solidFill>
                        <a:latin typeface="Verdana" panose="020B0604030504040204" pitchFamily="34" charset="0"/>
                        <a:ea typeface="Verdana" panose="020B0604030504040204" pitchFamily="34" charset="0"/>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99CB38"/>
                    </a:solidFill>
                  </a:tcPr>
                </a:tc>
                <a:extLst>
                  <a:ext uri="{0D108BD9-81ED-4DB2-BD59-A6C34878D82A}">
                    <a16:rowId xmlns:a16="http://schemas.microsoft.com/office/drawing/2014/main" val="216857114"/>
                  </a:ext>
                </a:extLst>
              </a:tr>
              <a:tr h="1661084">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10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Implement integrated technology </a:t>
                      </a:r>
                      <a:r>
                        <a:rPr kumimoji="0" lang="en-SG" sz="1000" b="0"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and tools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1450" marR="0" lvl="1" indent="-171450" algn="l" defTabSz="957263" rtl="0" eaLnBrk="1" fontAlgn="auto" latinLnBrk="0" hangingPunct="1">
                        <a:lnSpc>
                          <a:spcPct val="106000"/>
                        </a:lnSpc>
                        <a:spcBef>
                          <a:spcPts val="600"/>
                        </a:spcBef>
                        <a:spcAft>
                          <a:spcPct val="0"/>
                        </a:spcAft>
                        <a:buClrTx/>
                        <a:buSzTx/>
                        <a:buFont typeface="Arial" panose="020B0604020202020204" pitchFamily="34" charset="0"/>
                        <a:buChar char="•"/>
                        <a:tabLst/>
                        <a:defRPr/>
                      </a:pPr>
                      <a:endParaRPr kumimoji="0" lang="en-SG" sz="1000" b="0" i="0" u="none" strike="noStrike" kern="0" cap="none" spc="0" normalizeH="0" baseline="0" noProof="0" dirty="0">
                        <a:ln>
                          <a:noFill/>
                        </a:ln>
                        <a:solidFill>
                          <a:schemeClr val="tx1"/>
                        </a:solidFill>
                        <a:effectLst/>
                        <a:uLnTx/>
                        <a:uFillTx/>
                        <a:latin typeface="+mn-lt"/>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306017143"/>
                  </a:ext>
                </a:extLst>
              </a:tr>
              <a:tr h="1257300">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1000" b="1" i="0" u="none" strike="noStrike" kern="1200" cap="none" spc="0" normalizeH="0" baseline="0" noProof="0" dirty="0">
                          <a:ln>
                            <a:noFill/>
                          </a:ln>
                          <a:solidFill>
                            <a:schemeClr val="tx1"/>
                          </a:solidFill>
                          <a:effectLst/>
                          <a:uLnTx/>
                          <a:uFillTx/>
                          <a:latin typeface="+mn-lt"/>
                          <a:ea typeface="+mn-ea"/>
                          <a:cs typeface="+mn-cs"/>
                        </a:rPr>
                        <a:t>Enhance service experience </a:t>
                      </a:r>
                      <a:r>
                        <a:rPr kumimoji="0" lang="en-SG" sz="1000" b="0" i="0" u="none" strike="noStrike" kern="1200" cap="none" spc="0" normalizeH="0" baseline="0" noProof="0" dirty="0">
                          <a:ln>
                            <a:noFill/>
                          </a:ln>
                          <a:solidFill>
                            <a:schemeClr val="tx1"/>
                          </a:solidFill>
                          <a:effectLst/>
                          <a:uLnTx/>
                          <a:uFillTx/>
                          <a:latin typeface="+mn-lt"/>
                          <a:ea typeface="+mn-ea"/>
                          <a:cs typeface="+mn-cs"/>
                        </a:rPr>
                        <a:t>with state-of-the-art client service technology</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1450" marR="0" lvl="1" indent="-171450" algn="l" defTabSz="957263" rtl="0" eaLnBrk="1" fontAlgn="auto" latinLnBrk="0" hangingPunct="1">
                        <a:lnSpc>
                          <a:spcPct val="106000"/>
                        </a:lnSpc>
                        <a:spcBef>
                          <a:spcPts val="600"/>
                        </a:spcBef>
                        <a:spcAft>
                          <a:spcPct val="0"/>
                        </a:spcAft>
                        <a:buClrTx/>
                        <a:buSzTx/>
                        <a:buFont typeface="Arial" panose="020B0604020202020204" pitchFamily="34" charset="0"/>
                        <a:buChar char="•"/>
                        <a:tabLst/>
                        <a:defRPr/>
                      </a:pPr>
                      <a:endParaRPr kumimoji="0" lang="en-SG" sz="1000" b="0" i="0" u="none" strike="noStrike" kern="0" cap="none" spc="0" normalizeH="0" baseline="0" noProof="0" dirty="0">
                        <a:ln>
                          <a:noFill/>
                        </a:ln>
                        <a:solidFill>
                          <a:schemeClr val="tx1"/>
                        </a:solidFill>
                        <a:effectLst/>
                        <a:uLnTx/>
                        <a:uFillTx/>
                        <a:latin typeface="+mn-lt"/>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23425115"/>
                  </a:ext>
                </a:extLst>
              </a:tr>
              <a:tr h="1104900">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1000" b="1" i="0" u="none" strike="noStrike" kern="1200" cap="none" spc="0" normalizeH="0" baseline="0" noProof="0" dirty="0">
                          <a:ln>
                            <a:noFill/>
                          </a:ln>
                          <a:solidFill>
                            <a:schemeClr val="tx1"/>
                          </a:solidFill>
                          <a:effectLst/>
                          <a:uLnTx/>
                          <a:uFillTx/>
                          <a:latin typeface="+mn-lt"/>
                          <a:ea typeface="+mn-ea"/>
                          <a:cs typeface="+mn-cs"/>
                        </a:rPr>
                        <a:t>Support decision-making </a:t>
                      </a:r>
                      <a:r>
                        <a:rPr kumimoji="0" lang="en-SG" sz="1000" b="0" i="0" u="none" strike="noStrike" kern="1200" cap="none" spc="0" normalizeH="0" baseline="0" noProof="0" dirty="0">
                          <a:ln>
                            <a:noFill/>
                          </a:ln>
                          <a:solidFill>
                            <a:schemeClr val="tx1"/>
                          </a:solidFill>
                          <a:effectLst/>
                          <a:uLnTx/>
                          <a:uFillTx/>
                          <a:latin typeface="+mn-lt"/>
                          <a:ea typeface="+mn-ea"/>
                          <a:cs typeface="+mn-cs"/>
                        </a:rPr>
                        <a:t>for services with readily available information in dashboards and tools</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1450" marR="0" lvl="1" indent="-171450" algn="l" defTabSz="957263" rtl="0" eaLnBrk="1" fontAlgn="auto" latinLnBrk="0" hangingPunct="1">
                        <a:lnSpc>
                          <a:spcPct val="106000"/>
                        </a:lnSpc>
                        <a:spcBef>
                          <a:spcPts val="600"/>
                        </a:spcBef>
                        <a:spcAft>
                          <a:spcPct val="0"/>
                        </a:spcAft>
                        <a:buClrTx/>
                        <a:buSzTx/>
                        <a:buFont typeface="Arial" panose="020B0604020202020204" pitchFamily="34" charset="0"/>
                        <a:buChar char="•"/>
                        <a:tabLst/>
                        <a:defRPr/>
                      </a:pPr>
                      <a:endParaRPr kumimoji="0" lang="en-SG" sz="1000" b="0" i="0" u="none" strike="noStrike" kern="0" cap="none" spc="0" normalizeH="0" baseline="0" noProof="0" dirty="0">
                        <a:ln>
                          <a:noFill/>
                        </a:ln>
                        <a:solidFill>
                          <a:schemeClr val="tx1"/>
                        </a:solidFill>
                        <a:effectLst/>
                        <a:uLnTx/>
                        <a:uFillTx/>
                        <a:latin typeface="+mn-lt"/>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94502637"/>
                  </a:ext>
                </a:extLst>
              </a:tr>
              <a:tr h="1077785">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kumimoji="0" lang="en-SG" sz="1000" b="1" i="0" u="none" strike="noStrike" kern="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rPr>
                        <a:t>Change Management</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rtl="0" eaLnBrk="1" fontAlgn="auto" latinLnBrk="0" hangingPunct="1">
                        <a:lnSpc>
                          <a:spcPct val="106000"/>
                        </a:lnSpc>
                        <a:spcBef>
                          <a:spcPts val="0"/>
                        </a:spcBef>
                        <a:spcAft>
                          <a:spcPts val="0"/>
                        </a:spcAft>
                        <a:buClrTx/>
                        <a:buSzTx/>
                        <a:buFont typeface="Arial" panose="020B0604020202020204" pitchFamily="34" charset="0"/>
                        <a:buNone/>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171450" marR="0" lvl="1" indent="-171450" algn="l" defTabSz="957263" rtl="0" eaLnBrk="1" fontAlgn="auto" latinLnBrk="0" hangingPunct="1">
                        <a:lnSpc>
                          <a:spcPct val="106000"/>
                        </a:lnSpc>
                        <a:spcBef>
                          <a:spcPts val="600"/>
                        </a:spcBef>
                        <a:spcAft>
                          <a:spcPct val="0"/>
                        </a:spcAft>
                        <a:buClrTx/>
                        <a:buSzTx/>
                        <a:buFont typeface="Arial" panose="020B0604020202020204" pitchFamily="34" charset="0"/>
                        <a:buChar char="•"/>
                        <a:tabLst/>
                        <a:defRPr/>
                      </a:pPr>
                      <a:endParaRPr kumimoji="0" lang="en-SG" sz="1000" b="0" i="0" u="none" strike="noStrike" kern="0" cap="none" spc="0" normalizeH="0" baseline="0" noProof="0" dirty="0">
                        <a:ln>
                          <a:noFill/>
                        </a:ln>
                        <a:solidFill>
                          <a:schemeClr val="tx1"/>
                        </a:solidFill>
                        <a:effectLst/>
                        <a:uLnTx/>
                        <a:uFillTx/>
                        <a:latin typeface="+mn-lt"/>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1" indent="0" algn="ctr" defTabSz="957263" rtl="0" eaLnBrk="1" fontAlgn="auto" latinLnBrk="0" hangingPunct="1">
                        <a:lnSpc>
                          <a:spcPct val="106000"/>
                        </a:lnSpc>
                        <a:spcBef>
                          <a:spcPts val="600"/>
                        </a:spcBef>
                        <a:spcAft>
                          <a:spcPct val="0"/>
                        </a:spcAft>
                        <a:buClrTx/>
                        <a:buSzTx/>
                        <a:buFontTx/>
                        <a:buNone/>
                        <a:tabLst/>
                        <a:defRPr/>
                      </a:pPr>
                      <a:endParaRPr kumimoji="0" lang="en-SG" sz="1000" b="0" i="0" u="none" strike="noStrike" kern="0" cap="none" spc="0" normalizeH="0" baseline="0" noProof="0" dirty="0">
                        <a:ln>
                          <a:noFill/>
                        </a:ln>
                        <a:solidFill>
                          <a:schemeClr val="tx1"/>
                        </a:solidFill>
                        <a:effectLst/>
                        <a:uLnTx/>
                        <a:uFillTx/>
                        <a:latin typeface="Verdana"/>
                        <a:ea typeface="Verdana"/>
                        <a:cs typeface="+mn-cs"/>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3603358"/>
                  </a:ext>
                </a:extLst>
              </a:tr>
            </a:tbl>
          </a:graphicData>
        </a:graphic>
      </p:graphicFrame>
      <p:cxnSp>
        <p:nvCxnSpPr>
          <p:cNvPr id="53" name="Straight Connector 52">
            <a:extLst>
              <a:ext uri="{FF2B5EF4-FFF2-40B4-BE49-F238E27FC236}">
                <a16:creationId xmlns:a16="http://schemas.microsoft.com/office/drawing/2014/main" id="{28DB16E7-83E3-4C2C-A712-DB36E11C42DF}"/>
              </a:ext>
            </a:extLst>
          </p:cNvPr>
          <p:cNvCxnSpPr>
            <a:cxnSpLocks/>
          </p:cNvCxnSpPr>
          <p:nvPr/>
        </p:nvCxnSpPr>
        <p:spPr>
          <a:xfrm flipV="1">
            <a:off x="2543724" y="3027561"/>
            <a:ext cx="1342476" cy="1504"/>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3326A106-219B-47F4-B3DA-9D5A870AA17E}"/>
              </a:ext>
            </a:extLst>
          </p:cNvPr>
          <p:cNvSpPr txBox="1"/>
          <p:nvPr/>
        </p:nvSpPr>
        <p:spPr>
          <a:xfrm>
            <a:off x="1908315" y="3070855"/>
            <a:ext cx="136740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009A44"/>
                </a:solidFill>
                <a:effectLst/>
                <a:uLnTx/>
                <a:uFillTx/>
                <a:latin typeface="Verdana"/>
                <a:ea typeface="+mn-ea"/>
                <a:cs typeface="+mn-cs"/>
              </a:rPr>
              <a:t>Determine service</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009A44"/>
                </a:solidFill>
                <a:effectLst/>
                <a:uLnTx/>
                <a:uFillTx/>
                <a:latin typeface="Verdana"/>
                <a:ea typeface="+mn-ea"/>
                <a:cs typeface="+mn-cs"/>
              </a:rPr>
              <a:t>delivery enhancements and future state user journey</a:t>
            </a:r>
          </a:p>
        </p:txBody>
      </p:sp>
      <p:cxnSp>
        <p:nvCxnSpPr>
          <p:cNvPr id="55" name="Straight Connector 54">
            <a:extLst>
              <a:ext uri="{FF2B5EF4-FFF2-40B4-BE49-F238E27FC236}">
                <a16:creationId xmlns:a16="http://schemas.microsoft.com/office/drawing/2014/main" id="{C54D9C68-D87B-44DB-AE3B-F87E41C51F52}"/>
              </a:ext>
            </a:extLst>
          </p:cNvPr>
          <p:cNvCxnSpPr>
            <a:cxnSpLocks/>
          </p:cNvCxnSpPr>
          <p:nvPr/>
        </p:nvCxnSpPr>
        <p:spPr>
          <a:xfrm flipV="1">
            <a:off x="5667375" y="3029819"/>
            <a:ext cx="2340545" cy="2454"/>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1F013EF-62FB-4E61-A0F7-6F9712060DCF}"/>
              </a:ext>
            </a:extLst>
          </p:cNvPr>
          <p:cNvSpPr txBox="1"/>
          <p:nvPr/>
        </p:nvSpPr>
        <p:spPr>
          <a:xfrm>
            <a:off x="4952243" y="3108207"/>
            <a:ext cx="14143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direct client technology solutions</a:t>
            </a:r>
            <a:br>
              <a:rPr kumimoji="0" lang="en-SG" sz="800" b="1" i="0" u="none" strike="noStrike" kern="1200" cap="none" spc="0" normalizeH="0" baseline="0" noProof="0" dirty="0">
                <a:ln>
                  <a:noFill/>
                </a:ln>
                <a:solidFill>
                  <a:srgbClr val="ED7D31"/>
                </a:solidFill>
                <a:effectLst/>
                <a:uLnTx/>
                <a:uFillTx/>
                <a:latin typeface="Verdana"/>
                <a:ea typeface="+mn-ea"/>
                <a:cs typeface="+mn-cs"/>
              </a:rPr>
            </a:br>
            <a:r>
              <a:rPr kumimoji="0" lang="en-SG" sz="800" b="1" i="0" u="none" strike="noStrike" kern="1200" cap="none" spc="0" normalizeH="0" baseline="0" noProof="0" dirty="0">
                <a:ln>
                  <a:noFill/>
                </a:ln>
                <a:solidFill>
                  <a:srgbClr val="ED7D31"/>
                </a:solidFill>
                <a:effectLst/>
                <a:uLnTx/>
                <a:uFillTx/>
                <a:latin typeface="Verdana"/>
                <a:ea typeface="+mn-ea"/>
                <a:cs typeface="+mn-cs"/>
              </a:rPr>
              <a:t>(Phase 1)</a:t>
            </a:r>
          </a:p>
        </p:txBody>
      </p:sp>
      <p:sp>
        <p:nvSpPr>
          <p:cNvPr id="57" name="TextBox 56">
            <a:extLst>
              <a:ext uri="{FF2B5EF4-FFF2-40B4-BE49-F238E27FC236}">
                <a16:creationId xmlns:a16="http://schemas.microsoft.com/office/drawing/2014/main" id="{F0890E10-235E-4CCC-BDB5-A88DE5C11A35}"/>
              </a:ext>
            </a:extLst>
          </p:cNvPr>
          <p:cNvSpPr txBox="1"/>
          <p:nvPr/>
        </p:nvSpPr>
        <p:spPr>
          <a:xfrm>
            <a:off x="8615360" y="4522740"/>
            <a:ext cx="146398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009A44"/>
                </a:solidFill>
                <a:effectLst/>
                <a:uLnTx/>
                <a:uFillTx/>
                <a:latin typeface="Verdana"/>
                <a:ea typeface="+mn-ea"/>
                <a:cs typeface="+mn-cs"/>
              </a:rPr>
              <a:t>Establish business use cases for data collection</a:t>
            </a:r>
          </a:p>
        </p:txBody>
      </p:sp>
      <p:sp>
        <p:nvSpPr>
          <p:cNvPr id="58" name="TextBox 57">
            <a:extLst>
              <a:ext uri="{FF2B5EF4-FFF2-40B4-BE49-F238E27FC236}">
                <a16:creationId xmlns:a16="http://schemas.microsoft.com/office/drawing/2014/main" id="{C567A2B9-AF91-4325-885D-D5E288C5B564}"/>
              </a:ext>
            </a:extLst>
          </p:cNvPr>
          <p:cNvSpPr txBox="1"/>
          <p:nvPr/>
        </p:nvSpPr>
        <p:spPr>
          <a:xfrm>
            <a:off x="9789045" y="4516581"/>
            <a:ext cx="132274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prstClr val="black"/>
                </a:solidFill>
                <a:effectLst/>
                <a:uLnTx/>
                <a:uFillTx/>
                <a:latin typeface="Verdana"/>
                <a:ea typeface="+mn-ea"/>
                <a:cs typeface="+mn-cs"/>
              </a:rPr>
              <a:t>Establish data visualisation &amp; reporting capabilities &amp; solutions</a:t>
            </a:r>
          </a:p>
        </p:txBody>
      </p:sp>
      <p:sp>
        <p:nvSpPr>
          <p:cNvPr id="62" name="TextBox 61">
            <a:extLst>
              <a:ext uri="{FF2B5EF4-FFF2-40B4-BE49-F238E27FC236}">
                <a16:creationId xmlns:a16="http://schemas.microsoft.com/office/drawing/2014/main" id="{6C079147-3D12-4091-8D85-F1A700D162DF}"/>
              </a:ext>
            </a:extLst>
          </p:cNvPr>
          <p:cNvSpPr txBox="1"/>
          <p:nvPr/>
        </p:nvSpPr>
        <p:spPr>
          <a:xfrm>
            <a:off x="10964039" y="4516581"/>
            <a:ext cx="937791"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data visualisation &amp; reporting solutions</a:t>
            </a:r>
          </a:p>
        </p:txBody>
      </p:sp>
      <p:sp>
        <p:nvSpPr>
          <p:cNvPr id="63" name="TextBox 62">
            <a:extLst>
              <a:ext uri="{FF2B5EF4-FFF2-40B4-BE49-F238E27FC236}">
                <a16:creationId xmlns:a16="http://schemas.microsoft.com/office/drawing/2014/main" id="{2723C044-C11A-4161-A5CE-7A17818DB7D2}"/>
              </a:ext>
            </a:extLst>
          </p:cNvPr>
          <p:cNvSpPr txBox="1"/>
          <p:nvPr/>
        </p:nvSpPr>
        <p:spPr>
          <a:xfrm>
            <a:off x="4802146" y="2005770"/>
            <a:ext cx="184787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prstClr val="black"/>
                </a:solidFill>
                <a:effectLst/>
                <a:uLnTx/>
                <a:uFillTx/>
                <a:latin typeface="Verdana"/>
                <a:ea typeface="+mn-ea"/>
                <a:cs typeface="+mn-cs"/>
              </a:rPr>
              <a:t>Establish case management system enhanced capabilities &amp; solutions</a:t>
            </a:r>
          </a:p>
        </p:txBody>
      </p:sp>
      <p:cxnSp>
        <p:nvCxnSpPr>
          <p:cNvPr id="64" name="Straight Connector 63">
            <a:extLst>
              <a:ext uri="{FF2B5EF4-FFF2-40B4-BE49-F238E27FC236}">
                <a16:creationId xmlns:a16="http://schemas.microsoft.com/office/drawing/2014/main" id="{52E14756-4C54-4714-BDB4-4D1BEBB2E4FD}"/>
              </a:ext>
            </a:extLst>
          </p:cNvPr>
          <p:cNvCxnSpPr>
            <a:cxnSpLocks/>
          </p:cNvCxnSpPr>
          <p:nvPr/>
        </p:nvCxnSpPr>
        <p:spPr>
          <a:xfrm flipV="1">
            <a:off x="9285478" y="4477268"/>
            <a:ext cx="1258697" cy="5781"/>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10DAFE8A-0D0E-4E61-9031-C7218F5FC2CE}"/>
              </a:ext>
            </a:extLst>
          </p:cNvPr>
          <p:cNvSpPr txBox="1"/>
          <p:nvPr/>
        </p:nvSpPr>
        <p:spPr>
          <a:xfrm>
            <a:off x="7115012" y="2009911"/>
            <a:ext cx="163766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case management system</a:t>
            </a:r>
          </a:p>
        </p:txBody>
      </p:sp>
      <p:cxnSp>
        <p:nvCxnSpPr>
          <p:cNvPr id="66" name="Straight Connector 65">
            <a:extLst>
              <a:ext uri="{FF2B5EF4-FFF2-40B4-BE49-F238E27FC236}">
                <a16:creationId xmlns:a16="http://schemas.microsoft.com/office/drawing/2014/main" id="{975ACC62-EB14-4F30-994D-ACD05C4441FD}"/>
              </a:ext>
            </a:extLst>
          </p:cNvPr>
          <p:cNvCxnSpPr>
            <a:cxnSpLocks/>
          </p:cNvCxnSpPr>
          <p:nvPr/>
        </p:nvCxnSpPr>
        <p:spPr>
          <a:xfrm>
            <a:off x="2543724" y="1370631"/>
            <a:ext cx="1342476" cy="0"/>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D87D2270-4DF2-4541-A09C-76896588A30C}"/>
              </a:ext>
            </a:extLst>
          </p:cNvPr>
          <p:cNvSpPr txBox="1"/>
          <p:nvPr/>
        </p:nvSpPr>
        <p:spPr>
          <a:xfrm>
            <a:off x="1908315" y="1412421"/>
            <a:ext cx="1420741"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009A44"/>
                </a:solidFill>
                <a:effectLst/>
                <a:uLnTx/>
                <a:uFillTx/>
                <a:latin typeface="Verdana"/>
                <a:ea typeface="+mn-ea"/>
                <a:cs typeface="+mn-cs"/>
              </a:rPr>
              <a:t>Establish volunteer &amp; donor management strategy</a:t>
            </a:r>
          </a:p>
        </p:txBody>
      </p:sp>
      <p:sp>
        <p:nvSpPr>
          <p:cNvPr id="68" name="TextBox 67">
            <a:extLst>
              <a:ext uri="{FF2B5EF4-FFF2-40B4-BE49-F238E27FC236}">
                <a16:creationId xmlns:a16="http://schemas.microsoft.com/office/drawing/2014/main" id="{D3B86ED3-ED87-405B-A640-B08136A019CE}"/>
              </a:ext>
            </a:extLst>
          </p:cNvPr>
          <p:cNvSpPr txBox="1"/>
          <p:nvPr/>
        </p:nvSpPr>
        <p:spPr>
          <a:xfrm>
            <a:off x="3184423" y="1412421"/>
            <a:ext cx="142074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prstClr val="black"/>
                </a:solidFill>
                <a:effectLst/>
                <a:uLnTx/>
                <a:uFillTx/>
                <a:latin typeface="Verdana"/>
                <a:ea typeface="+mn-ea"/>
                <a:cs typeface="+mn-cs"/>
              </a:rPr>
              <a:t>Establish VDMS capabilities &amp; solutions</a:t>
            </a:r>
          </a:p>
        </p:txBody>
      </p:sp>
      <p:cxnSp>
        <p:nvCxnSpPr>
          <p:cNvPr id="69" name="Straight Connector 68">
            <a:extLst>
              <a:ext uri="{FF2B5EF4-FFF2-40B4-BE49-F238E27FC236}">
                <a16:creationId xmlns:a16="http://schemas.microsoft.com/office/drawing/2014/main" id="{0117E08C-44E0-4CF5-B74E-EF9CC90E9158}"/>
              </a:ext>
            </a:extLst>
          </p:cNvPr>
          <p:cNvCxnSpPr>
            <a:cxnSpLocks/>
          </p:cNvCxnSpPr>
          <p:nvPr/>
        </p:nvCxnSpPr>
        <p:spPr>
          <a:xfrm>
            <a:off x="3886200" y="1370631"/>
            <a:ext cx="1400175" cy="0"/>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31ECCDCA-6EC6-4A98-8D95-25D17B196250}"/>
              </a:ext>
            </a:extLst>
          </p:cNvPr>
          <p:cNvSpPr txBox="1"/>
          <p:nvPr/>
        </p:nvSpPr>
        <p:spPr>
          <a:xfrm>
            <a:off x="4467540" y="1414678"/>
            <a:ext cx="1637669"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volunteer, donor &amp; fundraising management system</a:t>
            </a:r>
          </a:p>
        </p:txBody>
      </p:sp>
      <p:cxnSp>
        <p:nvCxnSpPr>
          <p:cNvPr id="71" name="Straight Connector 70">
            <a:extLst>
              <a:ext uri="{FF2B5EF4-FFF2-40B4-BE49-F238E27FC236}">
                <a16:creationId xmlns:a16="http://schemas.microsoft.com/office/drawing/2014/main" id="{8429EAFE-B112-4B7A-8841-31B4A5763FA4}"/>
              </a:ext>
            </a:extLst>
          </p:cNvPr>
          <p:cNvCxnSpPr>
            <a:cxnSpLocks/>
          </p:cNvCxnSpPr>
          <p:nvPr/>
        </p:nvCxnSpPr>
        <p:spPr>
          <a:xfrm>
            <a:off x="5667375" y="2550142"/>
            <a:ext cx="2340546" cy="0"/>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13685E7-F153-4883-AFB0-5C024F4EF67D}"/>
              </a:ext>
            </a:extLst>
          </p:cNvPr>
          <p:cNvSpPr txBox="1"/>
          <p:nvPr/>
        </p:nvSpPr>
        <p:spPr>
          <a:xfrm>
            <a:off x="4802146" y="2591093"/>
            <a:ext cx="173045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prstClr val="black"/>
                </a:solidFill>
                <a:effectLst/>
                <a:uLnTx/>
                <a:uFillTx/>
                <a:latin typeface="Verdana"/>
                <a:ea typeface="+mn-ea"/>
                <a:cs typeface="+mn-cs"/>
              </a:rPr>
              <a:t>Establish One Stop Portal capabilities &amp; solutions</a:t>
            </a:r>
          </a:p>
        </p:txBody>
      </p:sp>
      <p:sp>
        <p:nvSpPr>
          <p:cNvPr id="73" name="TextBox 72">
            <a:extLst>
              <a:ext uri="{FF2B5EF4-FFF2-40B4-BE49-F238E27FC236}">
                <a16:creationId xmlns:a16="http://schemas.microsoft.com/office/drawing/2014/main" id="{2E97844C-4B73-4569-86D4-DEEC6235B2E4}"/>
              </a:ext>
            </a:extLst>
          </p:cNvPr>
          <p:cNvSpPr txBox="1"/>
          <p:nvPr/>
        </p:nvSpPr>
        <p:spPr>
          <a:xfrm>
            <a:off x="7106582" y="2594579"/>
            <a:ext cx="184787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One Stop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Portal solutions (Phase 1)</a:t>
            </a:r>
          </a:p>
        </p:txBody>
      </p:sp>
      <p:cxnSp>
        <p:nvCxnSpPr>
          <p:cNvPr id="74" name="Straight Connector 73">
            <a:extLst>
              <a:ext uri="{FF2B5EF4-FFF2-40B4-BE49-F238E27FC236}">
                <a16:creationId xmlns:a16="http://schemas.microsoft.com/office/drawing/2014/main" id="{99613677-CE0B-4839-B436-DC2C9C2D7344}"/>
              </a:ext>
            </a:extLst>
          </p:cNvPr>
          <p:cNvCxnSpPr>
            <a:cxnSpLocks/>
          </p:cNvCxnSpPr>
          <p:nvPr/>
        </p:nvCxnSpPr>
        <p:spPr>
          <a:xfrm>
            <a:off x="8008618" y="2550009"/>
            <a:ext cx="2535557" cy="133"/>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3001499-C52E-46D8-B2FA-E4DDDEFE2ABB}"/>
              </a:ext>
            </a:extLst>
          </p:cNvPr>
          <p:cNvSpPr txBox="1"/>
          <p:nvPr/>
        </p:nvSpPr>
        <p:spPr>
          <a:xfrm>
            <a:off x="9756691" y="2606275"/>
            <a:ext cx="173045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One Stop Portal solutions (Phase 2)</a:t>
            </a:r>
          </a:p>
        </p:txBody>
      </p:sp>
      <p:sp>
        <p:nvSpPr>
          <p:cNvPr id="76" name="TextBox 75">
            <a:extLst>
              <a:ext uri="{FF2B5EF4-FFF2-40B4-BE49-F238E27FC236}">
                <a16:creationId xmlns:a16="http://schemas.microsoft.com/office/drawing/2014/main" id="{E71790A6-B982-4DA1-8C41-46A8F35483D6}"/>
              </a:ext>
            </a:extLst>
          </p:cNvPr>
          <p:cNvSpPr txBox="1"/>
          <p:nvPr/>
        </p:nvSpPr>
        <p:spPr>
          <a:xfrm>
            <a:off x="1804332" y="5497375"/>
            <a:ext cx="1448541" cy="602986"/>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dirty="0">
                <a:ln>
                  <a:noFill/>
                </a:ln>
                <a:solidFill>
                  <a:srgbClr val="4472C4"/>
                </a:solidFill>
                <a:effectLst/>
                <a:uLnTx/>
                <a:uFillTx/>
                <a:latin typeface="Verdana"/>
                <a:ea typeface="+mn-ea"/>
                <a:cs typeface="+mn-cs"/>
              </a:rPr>
              <a:t>Align on digital strategy roadmap and confirm next steps</a:t>
            </a:r>
            <a:endParaRPr kumimoji="0" lang="en-SG" sz="800" b="1" i="0" u="none" strike="noStrike" kern="1200" cap="none" spc="0" normalizeH="0" baseline="0" noProof="0" dirty="0">
              <a:ln>
                <a:noFill/>
              </a:ln>
              <a:solidFill>
                <a:srgbClr val="4472C4"/>
              </a:solidFill>
              <a:effectLst/>
              <a:uLnTx/>
              <a:uFillTx/>
              <a:latin typeface="Verdana"/>
              <a:ea typeface="+mn-ea"/>
              <a:cs typeface="+mn-cs"/>
            </a:endParaRPr>
          </a:p>
        </p:txBody>
      </p:sp>
      <p:cxnSp>
        <p:nvCxnSpPr>
          <p:cNvPr id="77" name="Straight Connector 76">
            <a:extLst>
              <a:ext uri="{FF2B5EF4-FFF2-40B4-BE49-F238E27FC236}">
                <a16:creationId xmlns:a16="http://schemas.microsoft.com/office/drawing/2014/main" id="{9FE0E62E-3C83-4C53-972E-3B5F9F3A64D0}"/>
              </a:ext>
            </a:extLst>
          </p:cNvPr>
          <p:cNvCxnSpPr>
            <a:cxnSpLocks/>
          </p:cNvCxnSpPr>
          <p:nvPr/>
        </p:nvCxnSpPr>
        <p:spPr>
          <a:xfrm flipV="1">
            <a:off x="2190750" y="5478491"/>
            <a:ext cx="1423760" cy="3915"/>
          </a:xfrm>
          <a:prstGeom prst="line">
            <a:avLst/>
          </a:prstGeom>
          <a:ln>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F04A28F-8715-4A8A-9AB4-916DA0613DE2}"/>
              </a:ext>
            </a:extLst>
          </p:cNvPr>
          <p:cNvSpPr txBox="1"/>
          <p:nvPr/>
        </p:nvSpPr>
        <p:spPr>
          <a:xfrm>
            <a:off x="3503863" y="5497375"/>
            <a:ext cx="1463988" cy="472502"/>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Obtain approval and buy-in to Digital Strategy Plan</a:t>
            </a:r>
          </a:p>
        </p:txBody>
      </p:sp>
      <p:sp>
        <p:nvSpPr>
          <p:cNvPr id="79" name="TextBox 78">
            <a:extLst>
              <a:ext uri="{FF2B5EF4-FFF2-40B4-BE49-F238E27FC236}">
                <a16:creationId xmlns:a16="http://schemas.microsoft.com/office/drawing/2014/main" id="{804F9B2E-5E1C-4136-818C-B1FC5BC6E3C1}"/>
              </a:ext>
            </a:extLst>
          </p:cNvPr>
          <p:cNvSpPr txBox="1"/>
          <p:nvPr/>
        </p:nvSpPr>
        <p:spPr>
          <a:xfrm>
            <a:off x="6096000" y="5497375"/>
            <a:ext cx="2014432" cy="211533"/>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Major Milestone Updates</a:t>
            </a:r>
          </a:p>
        </p:txBody>
      </p:sp>
      <p:sp>
        <p:nvSpPr>
          <p:cNvPr id="80" name="TextBox 79">
            <a:extLst>
              <a:ext uri="{FF2B5EF4-FFF2-40B4-BE49-F238E27FC236}">
                <a16:creationId xmlns:a16="http://schemas.microsoft.com/office/drawing/2014/main" id="{66284782-3D7F-4B42-AD73-B00DBFDE20FC}"/>
              </a:ext>
            </a:extLst>
          </p:cNvPr>
          <p:cNvSpPr txBox="1"/>
          <p:nvPr/>
        </p:nvSpPr>
        <p:spPr>
          <a:xfrm>
            <a:off x="6096000" y="5628199"/>
            <a:ext cx="3224642" cy="211533"/>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Monthly Updates on Digital Transformation Impact </a:t>
            </a:r>
          </a:p>
        </p:txBody>
      </p:sp>
      <p:sp>
        <p:nvSpPr>
          <p:cNvPr id="81" name="TextBox 80">
            <a:extLst>
              <a:ext uri="{FF2B5EF4-FFF2-40B4-BE49-F238E27FC236}">
                <a16:creationId xmlns:a16="http://schemas.microsoft.com/office/drawing/2014/main" id="{3FF3457E-5246-443B-97E0-3A575AF4B6F3}"/>
              </a:ext>
            </a:extLst>
          </p:cNvPr>
          <p:cNvSpPr txBox="1"/>
          <p:nvPr/>
        </p:nvSpPr>
        <p:spPr>
          <a:xfrm>
            <a:off x="6083018" y="6117265"/>
            <a:ext cx="3224642" cy="211533"/>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Weekly Change Champions Meeting</a:t>
            </a:r>
          </a:p>
        </p:txBody>
      </p:sp>
      <p:sp>
        <p:nvSpPr>
          <p:cNvPr id="82" name="TextBox 81">
            <a:extLst>
              <a:ext uri="{FF2B5EF4-FFF2-40B4-BE49-F238E27FC236}">
                <a16:creationId xmlns:a16="http://schemas.microsoft.com/office/drawing/2014/main" id="{D8D5EC0D-00B8-4838-A80D-B1188FBBC49E}"/>
              </a:ext>
            </a:extLst>
          </p:cNvPr>
          <p:cNvSpPr txBox="1"/>
          <p:nvPr/>
        </p:nvSpPr>
        <p:spPr>
          <a:xfrm>
            <a:off x="3427589" y="6117265"/>
            <a:ext cx="1543245" cy="342017"/>
          </a:xfrm>
          <a:prstGeom prst="rect">
            <a:avLst/>
          </a:prstGeom>
          <a:noFill/>
        </p:spPr>
        <p:txBody>
          <a:bodyPr wrap="square">
            <a:spAutoFit/>
          </a:bodyPr>
          <a:lstStyle/>
          <a:p>
            <a:pPr marL="0" marR="0" lvl="0" indent="0" algn="ctr"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Appoint Change Champions</a:t>
            </a:r>
          </a:p>
        </p:txBody>
      </p:sp>
      <p:sp>
        <p:nvSpPr>
          <p:cNvPr id="83" name="TextBox 82">
            <a:extLst>
              <a:ext uri="{FF2B5EF4-FFF2-40B4-BE49-F238E27FC236}">
                <a16:creationId xmlns:a16="http://schemas.microsoft.com/office/drawing/2014/main" id="{8F90533D-ACC9-4C0F-A939-FB06B23B2D06}"/>
              </a:ext>
            </a:extLst>
          </p:cNvPr>
          <p:cNvSpPr txBox="1"/>
          <p:nvPr/>
        </p:nvSpPr>
        <p:spPr>
          <a:xfrm>
            <a:off x="6095999" y="5775416"/>
            <a:ext cx="4448175" cy="211533"/>
          </a:xfrm>
          <a:prstGeom prst="rect">
            <a:avLst/>
          </a:prstGeom>
          <a:noFill/>
        </p:spPr>
        <p:txBody>
          <a:bodyPr wrap="square">
            <a:spAutoFit/>
          </a:bodyPr>
          <a:lstStyle/>
          <a:p>
            <a:pPr marL="0" marR="0" lvl="0" indent="0" algn="l" defTabSz="914400" rtl="0" eaLnBrk="1" fontAlgn="auto" latinLnBrk="0" hangingPunct="1">
              <a:lnSpc>
                <a:spcPct val="106000"/>
              </a:lnSpc>
              <a:spcBef>
                <a:spcPts val="0"/>
              </a:spcBef>
              <a:spcAft>
                <a:spcPts val="0"/>
              </a:spcAft>
              <a:buClrTx/>
              <a:buSzTx/>
              <a:buFont typeface="Arial" panose="020B0604020202020204" pitchFamily="34" charset="0"/>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Ad-hoc communications (e.g. Digital initiative launch announcement) </a:t>
            </a:r>
          </a:p>
        </p:txBody>
      </p:sp>
      <p:cxnSp>
        <p:nvCxnSpPr>
          <p:cNvPr id="84" name="Straight Connector 83">
            <a:extLst>
              <a:ext uri="{FF2B5EF4-FFF2-40B4-BE49-F238E27FC236}">
                <a16:creationId xmlns:a16="http://schemas.microsoft.com/office/drawing/2014/main" id="{34BE9D2F-F8C7-46EC-8964-9935E7CEA2BB}"/>
              </a:ext>
            </a:extLst>
          </p:cNvPr>
          <p:cNvCxnSpPr>
            <a:cxnSpLocks/>
          </p:cNvCxnSpPr>
          <p:nvPr/>
        </p:nvCxnSpPr>
        <p:spPr>
          <a:xfrm>
            <a:off x="3608097" y="5482406"/>
            <a:ext cx="8101875" cy="0"/>
          </a:xfrm>
          <a:prstGeom prst="line">
            <a:avLst/>
          </a:prstGeom>
          <a:ln w="12700">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85" name="Connector: Elbow 84">
            <a:extLst>
              <a:ext uri="{FF2B5EF4-FFF2-40B4-BE49-F238E27FC236}">
                <a16:creationId xmlns:a16="http://schemas.microsoft.com/office/drawing/2014/main" id="{67D1A307-B7E9-40C1-ADA3-96634320BE33}"/>
              </a:ext>
            </a:extLst>
          </p:cNvPr>
          <p:cNvCxnSpPr>
            <a:cxnSpLocks/>
          </p:cNvCxnSpPr>
          <p:nvPr/>
        </p:nvCxnSpPr>
        <p:spPr>
          <a:xfrm>
            <a:off x="3599192" y="5515940"/>
            <a:ext cx="8110780" cy="594892"/>
          </a:xfrm>
          <a:prstGeom prst="bentConnector3">
            <a:avLst>
              <a:gd name="adj1" fmla="val 198"/>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96110F5A-1C48-4AE3-85BD-479A0CA3C3D2}"/>
              </a:ext>
            </a:extLst>
          </p:cNvPr>
          <p:cNvSpPr/>
          <p:nvPr/>
        </p:nvSpPr>
        <p:spPr bwMode="gray">
          <a:xfrm>
            <a:off x="3587064" y="6068601"/>
            <a:ext cx="73609" cy="75763"/>
          </a:xfrm>
          <a:prstGeom prst="ellipse">
            <a:avLst/>
          </a:prstGeom>
          <a:solidFill>
            <a:schemeClr val="accent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cxnSp>
        <p:nvCxnSpPr>
          <p:cNvPr id="87" name="Straight Connector 86">
            <a:extLst>
              <a:ext uri="{FF2B5EF4-FFF2-40B4-BE49-F238E27FC236}">
                <a16:creationId xmlns:a16="http://schemas.microsoft.com/office/drawing/2014/main" id="{0006AE0B-DFCC-4A5D-97F7-B8C0052B59EC}"/>
              </a:ext>
            </a:extLst>
          </p:cNvPr>
          <p:cNvCxnSpPr>
            <a:cxnSpLocks/>
          </p:cNvCxnSpPr>
          <p:nvPr/>
        </p:nvCxnSpPr>
        <p:spPr>
          <a:xfrm flipV="1">
            <a:off x="10544175" y="4477268"/>
            <a:ext cx="1160169" cy="1"/>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TextBox 87">
            <a:extLst>
              <a:ext uri="{FF2B5EF4-FFF2-40B4-BE49-F238E27FC236}">
                <a16:creationId xmlns:a16="http://schemas.microsoft.com/office/drawing/2014/main" id="{9D462606-B628-4D7A-B3BF-10EC8DD64708}"/>
              </a:ext>
            </a:extLst>
          </p:cNvPr>
          <p:cNvSpPr txBox="1"/>
          <p:nvPr/>
        </p:nvSpPr>
        <p:spPr>
          <a:xfrm>
            <a:off x="7300733" y="3098682"/>
            <a:ext cx="14143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direct client technology solutions</a:t>
            </a:r>
            <a:br>
              <a:rPr kumimoji="0" lang="en-SG" sz="800" b="1" i="0" u="none" strike="noStrike" kern="1200" cap="none" spc="0" normalizeH="0" baseline="0" noProof="0" dirty="0">
                <a:ln>
                  <a:noFill/>
                </a:ln>
                <a:solidFill>
                  <a:srgbClr val="ED7D31"/>
                </a:solidFill>
                <a:effectLst/>
                <a:uLnTx/>
                <a:uFillTx/>
                <a:latin typeface="Verdana"/>
                <a:ea typeface="+mn-ea"/>
                <a:cs typeface="+mn-cs"/>
              </a:rPr>
            </a:br>
            <a:r>
              <a:rPr kumimoji="0" lang="en-SG" sz="800" b="1" i="0" u="none" strike="noStrike" kern="1200" cap="none" spc="0" normalizeH="0" baseline="0" noProof="0" dirty="0">
                <a:ln>
                  <a:noFill/>
                </a:ln>
                <a:solidFill>
                  <a:srgbClr val="ED7D31"/>
                </a:solidFill>
                <a:effectLst/>
                <a:uLnTx/>
                <a:uFillTx/>
                <a:latin typeface="Verdana"/>
                <a:ea typeface="+mn-ea"/>
                <a:cs typeface="+mn-cs"/>
              </a:rPr>
              <a:t>(Phase 2)</a:t>
            </a:r>
          </a:p>
        </p:txBody>
      </p:sp>
      <p:cxnSp>
        <p:nvCxnSpPr>
          <p:cNvPr id="89" name="Straight Connector 88">
            <a:extLst>
              <a:ext uri="{FF2B5EF4-FFF2-40B4-BE49-F238E27FC236}">
                <a16:creationId xmlns:a16="http://schemas.microsoft.com/office/drawing/2014/main" id="{D09E4880-2CB3-45F4-B98D-37357B6E831F}"/>
              </a:ext>
            </a:extLst>
          </p:cNvPr>
          <p:cNvCxnSpPr>
            <a:cxnSpLocks/>
          </p:cNvCxnSpPr>
          <p:nvPr/>
        </p:nvCxnSpPr>
        <p:spPr>
          <a:xfrm>
            <a:off x="3886200" y="3027561"/>
            <a:ext cx="1781175" cy="0"/>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9422B2D0-E4E6-40A4-B8B8-E8ED9933FD9D}"/>
              </a:ext>
            </a:extLst>
          </p:cNvPr>
          <p:cNvSpPr txBox="1"/>
          <p:nvPr/>
        </p:nvSpPr>
        <p:spPr>
          <a:xfrm>
            <a:off x="3252644" y="3106578"/>
            <a:ext cx="116275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prstClr val="black"/>
                </a:solidFill>
                <a:effectLst/>
                <a:uLnTx/>
                <a:uFillTx/>
                <a:latin typeface="Verdana"/>
                <a:ea typeface="+mn-ea"/>
                <a:cs typeface="+mn-cs"/>
              </a:rPr>
              <a:t>Establish technology capabilities &amp; solutions</a:t>
            </a:r>
          </a:p>
        </p:txBody>
      </p:sp>
      <p:cxnSp>
        <p:nvCxnSpPr>
          <p:cNvPr id="91" name="Straight Connector 90">
            <a:extLst>
              <a:ext uri="{FF2B5EF4-FFF2-40B4-BE49-F238E27FC236}">
                <a16:creationId xmlns:a16="http://schemas.microsoft.com/office/drawing/2014/main" id="{0EF334FF-43A5-49B8-BEF6-771EC8B9200F}"/>
              </a:ext>
            </a:extLst>
          </p:cNvPr>
          <p:cNvCxnSpPr>
            <a:cxnSpLocks/>
          </p:cNvCxnSpPr>
          <p:nvPr/>
        </p:nvCxnSpPr>
        <p:spPr>
          <a:xfrm>
            <a:off x="5659430" y="1978146"/>
            <a:ext cx="2340546" cy="0"/>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D8307B2-0714-4933-B79D-CC7CEF0E57FA}"/>
              </a:ext>
            </a:extLst>
          </p:cNvPr>
          <p:cNvCxnSpPr>
            <a:cxnSpLocks/>
          </p:cNvCxnSpPr>
          <p:nvPr/>
        </p:nvCxnSpPr>
        <p:spPr>
          <a:xfrm>
            <a:off x="2561861" y="3778741"/>
            <a:ext cx="1310535" cy="0"/>
          </a:xfrm>
          <a:prstGeom prst="line">
            <a:avLst/>
          </a:prstGeom>
          <a:ln>
            <a:solidFill>
              <a:srgbClr val="046A38"/>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C7D2400C-BD58-4D2E-9605-633DD46D73C3}"/>
              </a:ext>
            </a:extLst>
          </p:cNvPr>
          <p:cNvSpPr txBox="1"/>
          <p:nvPr/>
        </p:nvSpPr>
        <p:spPr>
          <a:xfrm>
            <a:off x="3174734" y="3781411"/>
            <a:ext cx="141437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Implement quick win direct client technology solutions</a:t>
            </a:r>
            <a:br>
              <a:rPr kumimoji="0" lang="en-SG" sz="800" b="1" i="0" u="none" strike="noStrike" kern="1200" cap="none" spc="0" normalizeH="0" baseline="0" noProof="0" dirty="0">
                <a:ln>
                  <a:noFill/>
                </a:ln>
                <a:solidFill>
                  <a:srgbClr val="ED7D31"/>
                </a:solidFill>
                <a:effectLst/>
                <a:uLnTx/>
                <a:uFillTx/>
                <a:latin typeface="Verdana"/>
                <a:ea typeface="+mn-ea"/>
                <a:cs typeface="+mn-cs"/>
              </a:rPr>
            </a:br>
            <a:endParaRPr kumimoji="0" lang="en-SG" sz="800" b="1" i="0" u="none" strike="noStrike" kern="1200" cap="none" spc="0" normalizeH="0" baseline="0" noProof="0" dirty="0">
              <a:ln>
                <a:noFill/>
              </a:ln>
              <a:solidFill>
                <a:srgbClr val="ED7D31"/>
              </a:solidFill>
              <a:effectLst/>
              <a:uLnTx/>
              <a:uFillTx/>
              <a:latin typeface="Verdana"/>
              <a:ea typeface="+mn-ea"/>
              <a:cs typeface="+mn-cs"/>
            </a:endParaRPr>
          </a:p>
        </p:txBody>
      </p:sp>
      <p:cxnSp>
        <p:nvCxnSpPr>
          <p:cNvPr id="94" name="Straight Connector 93">
            <a:extLst>
              <a:ext uri="{FF2B5EF4-FFF2-40B4-BE49-F238E27FC236}">
                <a16:creationId xmlns:a16="http://schemas.microsoft.com/office/drawing/2014/main" id="{0478AB1E-5F0A-44F2-B5C8-BCEDF8C4BC09}"/>
              </a:ext>
            </a:extLst>
          </p:cNvPr>
          <p:cNvCxnSpPr/>
          <p:nvPr/>
        </p:nvCxnSpPr>
        <p:spPr>
          <a:xfrm>
            <a:off x="2543724" y="3027561"/>
            <a:ext cx="0" cy="751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A1026F1-B348-4588-BFE0-7BB0E79E2D7D}"/>
              </a:ext>
            </a:extLst>
          </p:cNvPr>
          <p:cNvCxnSpPr>
            <a:cxnSpLocks/>
          </p:cNvCxnSpPr>
          <p:nvPr/>
        </p:nvCxnSpPr>
        <p:spPr>
          <a:xfrm flipH="1">
            <a:off x="4397317" y="844837"/>
            <a:ext cx="13805" cy="5708363"/>
          </a:xfrm>
          <a:prstGeom prst="line">
            <a:avLst/>
          </a:prstGeom>
          <a:ln>
            <a:solidFill>
              <a:schemeClr val="tx2"/>
            </a:solidFill>
            <a:prstDash val="dashDot"/>
          </a:ln>
        </p:spPr>
        <p:style>
          <a:lnRef idx="1">
            <a:schemeClr val="accent1"/>
          </a:lnRef>
          <a:fillRef idx="0">
            <a:schemeClr val="accent1"/>
          </a:fillRef>
          <a:effectRef idx="0">
            <a:schemeClr val="accent1"/>
          </a:effectRef>
          <a:fontRef idx="minor">
            <a:schemeClr val="tx1"/>
          </a:fontRef>
        </p:style>
      </p:cxnSp>
      <p:sp>
        <p:nvSpPr>
          <p:cNvPr id="96" name="Isosceles Triangle 95">
            <a:extLst>
              <a:ext uri="{FF2B5EF4-FFF2-40B4-BE49-F238E27FC236}">
                <a16:creationId xmlns:a16="http://schemas.microsoft.com/office/drawing/2014/main" id="{D391C0DB-539C-4D03-8812-87AC5B206A63}"/>
              </a:ext>
            </a:extLst>
          </p:cNvPr>
          <p:cNvSpPr/>
          <p:nvPr/>
        </p:nvSpPr>
        <p:spPr bwMode="gray">
          <a:xfrm>
            <a:off x="4300295" y="6431874"/>
            <a:ext cx="207848" cy="192491"/>
          </a:xfrm>
          <a:prstGeom prst="triangle">
            <a:avLst/>
          </a:prstGeom>
          <a:solidFill>
            <a:schemeClr val="accent3"/>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SG"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97" name="TextBox 96">
            <a:extLst>
              <a:ext uri="{FF2B5EF4-FFF2-40B4-BE49-F238E27FC236}">
                <a16:creationId xmlns:a16="http://schemas.microsoft.com/office/drawing/2014/main" id="{4250A713-A276-4976-AC18-508423BF4637}"/>
              </a:ext>
            </a:extLst>
          </p:cNvPr>
          <p:cNvSpPr txBox="1"/>
          <p:nvPr/>
        </p:nvSpPr>
        <p:spPr>
          <a:xfrm>
            <a:off x="4599504" y="6477020"/>
            <a:ext cx="3558667" cy="138499"/>
          </a:xfrm>
          <a:prstGeom prst="rect">
            <a:avLst/>
          </a:prstGeom>
          <a:noFill/>
        </p:spPr>
        <p:txBody>
          <a:bodyPr wrap="none" lIns="0" tIns="0" rIns="0" bIns="0" rtlCol="0">
            <a:spAutoFit/>
          </a:bodyPr>
          <a:lstStyle/>
          <a:p>
            <a:pPr marL="0" marR="0" lvl="0" indent="0" algn="l" defTabSz="1219170" rtl="0" eaLnBrk="1" fontAlgn="auto" latinLnBrk="0" hangingPunct="1">
              <a:lnSpc>
                <a:spcPct val="100000"/>
              </a:lnSpc>
              <a:spcBef>
                <a:spcPts val="600"/>
              </a:spcBef>
              <a:spcAft>
                <a:spcPts val="0"/>
              </a:spcAft>
              <a:buClrTx/>
              <a:buSzPct val="100000"/>
              <a:buFontTx/>
              <a:buNone/>
              <a:tabLst/>
              <a:defRPr/>
            </a:pPr>
            <a:r>
              <a:rPr kumimoji="0" lang="en-SG" sz="900" b="0" i="0" u="none" strike="noStrike" kern="1200" cap="none" spc="0" normalizeH="0" baseline="0" noProof="0" dirty="0">
                <a:ln>
                  <a:noFill/>
                </a:ln>
                <a:solidFill>
                  <a:srgbClr val="313131"/>
                </a:solidFill>
                <a:effectLst/>
                <a:uLnTx/>
                <a:uFillTx/>
                <a:latin typeface="Verdana"/>
                <a:ea typeface="+mn-ea"/>
                <a:cs typeface="+mn-cs"/>
              </a:rPr>
              <a:t>Realise benefits through quick win solutions by end of Year 1</a:t>
            </a:r>
          </a:p>
        </p:txBody>
      </p:sp>
      <p:sp>
        <p:nvSpPr>
          <p:cNvPr id="99" name="TextBox 98">
            <a:extLst>
              <a:ext uri="{FF2B5EF4-FFF2-40B4-BE49-F238E27FC236}">
                <a16:creationId xmlns:a16="http://schemas.microsoft.com/office/drawing/2014/main" id="{75EB85D0-9939-43B8-9934-1B9C106A3464}"/>
              </a:ext>
            </a:extLst>
          </p:cNvPr>
          <p:cNvSpPr txBox="1"/>
          <p:nvPr/>
        </p:nvSpPr>
        <p:spPr>
          <a:xfrm>
            <a:off x="8648417" y="184368"/>
            <a:ext cx="678451"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prstClr val="black"/>
                </a:solidFill>
                <a:effectLst/>
                <a:uLnTx/>
                <a:uFillTx/>
                <a:latin typeface="Verdana"/>
                <a:ea typeface="+mn-ea"/>
                <a:cs typeface="+mn-cs"/>
              </a:rPr>
              <a:t>Legend:</a:t>
            </a:r>
          </a:p>
        </p:txBody>
      </p:sp>
      <p:sp>
        <p:nvSpPr>
          <p:cNvPr id="100" name="Oval 99">
            <a:extLst>
              <a:ext uri="{FF2B5EF4-FFF2-40B4-BE49-F238E27FC236}">
                <a16:creationId xmlns:a16="http://schemas.microsoft.com/office/drawing/2014/main" id="{DA10569A-5F0C-4F95-B72E-69D69AE18383}"/>
              </a:ext>
            </a:extLst>
          </p:cNvPr>
          <p:cNvSpPr/>
          <p:nvPr/>
        </p:nvSpPr>
        <p:spPr bwMode="gray">
          <a:xfrm>
            <a:off x="8741585" y="394765"/>
            <a:ext cx="69027" cy="67277"/>
          </a:xfrm>
          <a:prstGeom prst="ellipse">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1" name="Rectangle 100">
            <a:extLst>
              <a:ext uri="{FF2B5EF4-FFF2-40B4-BE49-F238E27FC236}">
                <a16:creationId xmlns:a16="http://schemas.microsoft.com/office/drawing/2014/main" id="{3529E246-F2D4-4122-B98C-C2D5E8450159}"/>
              </a:ext>
            </a:extLst>
          </p:cNvPr>
          <p:cNvSpPr/>
          <p:nvPr/>
        </p:nvSpPr>
        <p:spPr bwMode="gray">
          <a:xfrm>
            <a:off x="8601075" y="194281"/>
            <a:ext cx="3103269" cy="590736"/>
          </a:xfrm>
          <a:prstGeom prst="rect">
            <a:avLst/>
          </a:prstGeom>
          <a:noFill/>
          <a:ln w="3175" algn="ctr">
            <a:solidFill>
              <a:schemeClr val="bg1">
                <a:lumMod val="65000"/>
              </a:schemeClr>
            </a:solid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2" name="TextBox 101">
            <a:extLst>
              <a:ext uri="{FF2B5EF4-FFF2-40B4-BE49-F238E27FC236}">
                <a16:creationId xmlns:a16="http://schemas.microsoft.com/office/drawing/2014/main" id="{C3D11D9F-FFC6-4517-977F-790EB65EEA81}"/>
              </a:ext>
            </a:extLst>
          </p:cNvPr>
          <p:cNvSpPr txBox="1"/>
          <p:nvPr/>
        </p:nvSpPr>
        <p:spPr>
          <a:xfrm>
            <a:off x="10022416" y="307792"/>
            <a:ext cx="1503617" cy="396391"/>
          </a:xfrm>
          <a:prstGeom prst="rect">
            <a:avLst/>
          </a:prstGeom>
          <a:noFill/>
        </p:spPr>
        <p:txBody>
          <a:bodyPr wrap="none" lIns="0" tIns="0" rIns="0" bIns="0" rtlCol="0">
            <a:spAutoFit/>
          </a:bodyPr>
          <a:lstStyle/>
          <a:p>
            <a:pPr marL="0" marR="0" lvl="0" indent="0" algn="l" defTabSz="914400" rtl="0" eaLnBrk="1" fontAlgn="auto" latinLnBrk="0" hangingPunct="1">
              <a:lnSpc>
                <a:spcPts val="300"/>
              </a:lnSpc>
              <a:spcBef>
                <a:spcPts val="600"/>
              </a:spcBef>
              <a:spcAft>
                <a:spcPts val="0"/>
              </a:spcAft>
              <a:buClrTx/>
              <a:buSzPct val="100000"/>
              <a:buFontTx/>
              <a:buNone/>
              <a:tabLst/>
              <a:defRPr/>
            </a:pPr>
            <a:r>
              <a:rPr kumimoji="0" lang="en-SG" sz="800" b="1" i="0" u="none" strike="noStrike" kern="1200" cap="none" spc="0" normalizeH="0" baseline="0" noProof="0" dirty="0">
                <a:ln>
                  <a:noFill/>
                </a:ln>
                <a:solidFill>
                  <a:srgbClr val="009A44"/>
                </a:solidFill>
                <a:effectLst/>
                <a:uLnTx/>
                <a:uFillTx/>
                <a:latin typeface="Verdana"/>
                <a:ea typeface="+mn-ea"/>
                <a:cs typeface="+mn-cs"/>
              </a:rPr>
              <a:t>Business Plan</a:t>
            </a:r>
          </a:p>
          <a:p>
            <a:pPr marL="0" marR="0" lvl="0" indent="0" algn="l" defTabSz="914400" rtl="0" eaLnBrk="1" fontAlgn="auto" latinLnBrk="0" hangingPunct="1">
              <a:lnSpc>
                <a:spcPts val="300"/>
              </a:lnSpc>
              <a:spcBef>
                <a:spcPts val="600"/>
              </a:spcBef>
              <a:spcAft>
                <a:spcPts val="0"/>
              </a:spcAft>
              <a:buClrTx/>
              <a:buSzPct val="100000"/>
              <a:buFontTx/>
              <a:buNone/>
              <a:tabLst/>
              <a:defRPr/>
            </a:pPr>
            <a:r>
              <a:rPr kumimoji="0" lang="en-SG" sz="800" b="1" i="0" u="none" strike="noStrike" kern="1200" cap="none" spc="0" normalizeH="0" baseline="0" noProof="0" dirty="0">
                <a:ln>
                  <a:noFill/>
                </a:ln>
                <a:solidFill>
                  <a:prstClr val="black"/>
                </a:solidFill>
                <a:effectLst/>
                <a:uLnTx/>
                <a:uFillTx/>
                <a:latin typeface="Verdana"/>
                <a:ea typeface="+mn-ea"/>
                <a:cs typeface="+mn-cs"/>
              </a:rPr>
              <a:t>Solution Capability Plan</a:t>
            </a:r>
          </a:p>
          <a:p>
            <a:pPr marL="0" marR="0" lvl="0" indent="0" algn="l" defTabSz="914400" rtl="0" eaLnBrk="1" fontAlgn="auto" latinLnBrk="0" hangingPunct="1">
              <a:lnSpc>
                <a:spcPts val="300"/>
              </a:lnSpc>
              <a:spcBef>
                <a:spcPts val="600"/>
              </a:spcBef>
              <a:spcAft>
                <a:spcPts val="0"/>
              </a:spcAft>
              <a:buClrTx/>
              <a:buSzPct val="100000"/>
              <a:buFontTx/>
              <a:buNone/>
              <a:tabLst/>
              <a:defRPr/>
            </a:pPr>
            <a:r>
              <a:rPr kumimoji="0" lang="en-SG" sz="800" b="1" i="0" u="none" strike="noStrike" kern="1200" cap="none" spc="0" normalizeH="0" baseline="0" noProof="0" dirty="0">
                <a:ln>
                  <a:noFill/>
                </a:ln>
                <a:solidFill>
                  <a:srgbClr val="ED7D31"/>
                </a:solidFill>
                <a:effectLst/>
                <a:uLnTx/>
                <a:uFillTx/>
                <a:latin typeface="Verdana"/>
                <a:ea typeface="+mn-ea"/>
                <a:cs typeface="+mn-cs"/>
              </a:rPr>
              <a:t>Solution Implementation</a:t>
            </a:r>
          </a:p>
          <a:p>
            <a:pPr marL="0" marR="0" lvl="0" indent="0" algn="l" defTabSz="914400" rtl="0" eaLnBrk="1" fontAlgn="auto" latinLnBrk="0" hangingPunct="1">
              <a:lnSpc>
                <a:spcPts val="300"/>
              </a:lnSpc>
              <a:spcBef>
                <a:spcPts val="600"/>
              </a:spcBef>
              <a:spcAft>
                <a:spcPts val="0"/>
              </a:spcAft>
              <a:buClrTx/>
              <a:buSzPct val="100000"/>
              <a:buFontTx/>
              <a:buNone/>
              <a:tabLst/>
              <a:defRPr/>
            </a:pPr>
            <a:r>
              <a:rPr kumimoji="0" lang="en-SG" sz="800" b="1" i="0" u="none" strike="noStrike" kern="1200" cap="none" spc="0" normalizeH="0" baseline="0" noProof="0" dirty="0">
                <a:ln>
                  <a:noFill/>
                </a:ln>
                <a:solidFill>
                  <a:srgbClr val="4472C4"/>
                </a:solidFill>
                <a:effectLst/>
                <a:uLnTx/>
                <a:uFillTx/>
                <a:latin typeface="Verdana"/>
                <a:ea typeface="+mn-ea"/>
                <a:cs typeface="+mn-cs"/>
              </a:rPr>
              <a:t>Change Management Plan</a:t>
            </a:r>
            <a:endParaRPr kumimoji="0" lang="en-US" sz="800" b="1" i="0" u="none" strike="noStrike" kern="1200" cap="none" spc="0" normalizeH="0" baseline="0" noProof="0" dirty="0">
              <a:ln>
                <a:noFill/>
              </a:ln>
              <a:solidFill>
                <a:srgbClr val="4472C4"/>
              </a:solidFill>
              <a:effectLst/>
              <a:uLnTx/>
              <a:uFillTx/>
              <a:latin typeface="Verdana"/>
              <a:ea typeface="+mn-ea"/>
              <a:cs typeface="+mn-cs"/>
            </a:endParaRPr>
          </a:p>
        </p:txBody>
      </p:sp>
      <p:sp>
        <p:nvSpPr>
          <p:cNvPr id="103" name="TextBox 102">
            <a:extLst>
              <a:ext uri="{FF2B5EF4-FFF2-40B4-BE49-F238E27FC236}">
                <a16:creationId xmlns:a16="http://schemas.microsoft.com/office/drawing/2014/main" id="{52B2AFC7-252F-4739-9151-49A6D899A99A}"/>
              </a:ext>
            </a:extLst>
          </p:cNvPr>
          <p:cNvSpPr txBox="1"/>
          <p:nvPr/>
        </p:nvSpPr>
        <p:spPr>
          <a:xfrm>
            <a:off x="8776098" y="317804"/>
            <a:ext cx="94564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800" b="0" i="0" u="none" strike="noStrike" kern="1200" cap="none" spc="0" normalizeH="0" baseline="0" noProof="0" dirty="0">
                <a:ln>
                  <a:noFill/>
                </a:ln>
                <a:solidFill>
                  <a:prstClr val="black"/>
                </a:solidFill>
                <a:effectLst/>
                <a:uLnTx/>
                <a:uFillTx/>
                <a:latin typeface="Verdana"/>
                <a:ea typeface="+mn-ea"/>
                <a:cs typeface="+mn-cs"/>
              </a:rPr>
              <a:t>Key Milestone</a:t>
            </a:r>
          </a:p>
        </p:txBody>
      </p:sp>
      <p:sp>
        <p:nvSpPr>
          <p:cNvPr id="104" name="Rectangle 103">
            <a:extLst>
              <a:ext uri="{FF2B5EF4-FFF2-40B4-BE49-F238E27FC236}">
                <a16:creationId xmlns:a16="http://schemas.microsoft.com/office/drawing/2014/main" id="{81728DCB-8700-4614-B793-9A669555DCB7}"/>
              </a:ext>
            </a:extLst>
          </p:cNvPr>
          <p:cNvSpPr/>
          <p:nvPr/>
        </p:nvSpPr>
        <p:spPr bwMode="gray">
          <a:xfrm>
            <a:off x="9762837" y="267654"/>
            <a:ext cx="191169" cy="66627"/>
          </a:xfrm>
          <a:prstGeom prst="rect">
            <a:avLst/>
          </a:prstGeom>
          <a:solidFill>
            <a:srgbClr val="009A44"/>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5" name="Rectangle 104">
            <a:extLst>
              <a:ext uri="{FF2B5EF4-FFF2-40B4-BE49-F238E27FC236}">
                <a16:creationId xmlns:a16="http://schemas.microsoft.com/office/drawing/2014/main" id="{6FC35045-E2B1-4DBC-949A-668CED16F3EE}"/>
              </a:ext>
            </a:extLst>
          </p:cNvPr>
          <p:cNvSpPr/>
          <p:nvPr/>
        </p:nvSpPr>
        <p:spPr bwMode="gray">
          <a:xfrm>
            <a:off x="9762837" y="384976"/>
            <a:ext cx="191169" cy="66627"/>
          </a:xfrm>
          <a:prstGeom prst="rect">
            <a:avLst/>
          </a:prstGeom>
          <a:solidFill>
            <a:schemeClr val="tx1"/>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6" name="Rectangle 105">
            <a:extLst>
              <a:ext uri="{FF2B5EF4-FFF2-40B4-BE49-F238E27FC236}">
                <a16:creationId xmlns:a16="http://schemas.microsoft.com/office/drawing/2014/main" id="{25CCE1AD-2A40-4790-9BB8-3CC7539D71ED}"/>
              </a:ext>
            </a:extLst>
          </p:cNvPr>
          <p:cNvSpPr/>
          <p:nvPr/>
        </p:nvSpPr>
        <p:spPr bwMode="gray">
          <a:xfrm>
            <a:off x="9762837" y="502298"/>
            <a:ext cx="191169" cy="66627"/>
          </a:xfrm>
          <a:prstGeom prst="rect">
            <a:avLst/>
          </a:prstGeom>
          <a:solidFill>
            <a:srgbClr val="ED8B00"/>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107" name="Rectangle 106">
            <a:extLst>
              <a:ext uri="{FF2B5EF4-FFF2-40B4-BE49-F238E27FC236}">
                <a16:creationId xmlns:a16="http://schemas.microsoft.com/office/drawing/2014/main" id="{3E116366-6026-4F60-B4C6-A27166D4FA32}"/>
              </a:ext>
            </a:extLst>
          </p:cNvPr>
          <p:cNvSpPr/>
          <p:nvPr/>
        </p:nvSpPr>
        <p:spPr bwMode="gray">
          <a:xfrm>
            <a:off x="9762837" y="619621"/>
            <a:ext cx="191169" cy="66627"/>
          </a:xfrm>
          <a:prstGeom prst="rect">
            <a:avLst/>
          </a:prstGeom>
          <a:solidFill>
            <a:schemeClr val="accent5"/>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grpSp>
        <p:nvGrpSpPr>
          <p:cNvPr id="108" name="Group 107">
            <a:extLst>
              <a:ext uri="{FF2B5EF4-FFF2-40B4-BE49-F238E27FC236}">
                <a16:creationId xmlns:a16="http://schemas.microsoft.com/office/drawing/2014/main" id="{CC7875A6-14ED-41EF-B3B8-6D2088B75DA8}"/>
              </a:ext>
            </a:extLst>
          </p:cNvPr>
          <p:cNvGrpSpPr/>
          <p:nvPr/>
        </p:nvGrpSpPr>
        <p:grpSpPr>
          <a:xfrm>
            <a:off x="10853402" y="737715"/>
            <a:ext cx="1242102" cy="1060549"/>
            <a:chOff x="6873104" y="57717"/>
            <a:chExt cx="2569334" cy="2098554"/>
          </a:xfrm>
        </p:grpSpPr>
        <p:sp>
          <p:nvSpPr>
            <p:cNvPr id="109" name="Diagonal Stripe 108">
              <a:extLst>
                <a:ext uri="{FF2B5EF4-FFF2-40B4-BE49-F238E27FC236}">
                  <a16:creationId xmlns:a16="http://schemas.microsoft.com/office/drawing/2014/main" id="{DD6B7B6E-2B46-4EB8-BFD1-76A50820F4D4}"/>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10" name="Text Box 49">
              <a:extLst>
                <a:ext uri="{FF2B5EF4-FFF2-40B4-BE49-F238E27FC236}">
                  <a16:creationId xmlns:a16="http://schemas.microsoft.com/office/drawing/2014/main" id="{A1D2441C-A37F-4316-B377-301D2ABBFDE0}"/>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3601287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640056-18FB-4298-8A1C-2780F74475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71" t="15546" r="30740" b="-185"/>
          <a:stretch/>
        </p:blipFill>
        <p:spPr>
          <a:xfrm>
            <a:off x="-56561" y="-47134"/>
            <a:ext cx="12255921" cy="6933415"/>
          </a:xfrm>
          <a:prstGeom prst="rect">
            <a:avLst/>
          </a:prstGeom>
        </p:spPr>
      </p:pic>
      <p:sp>
        <p:nvSpPr>
          <p:cNvPr id="7" name="Subtitle 3"/>
          <p:cNvSpPr txBox="1">
            <a:spLocks/>
          </p:cNvSpPr>
          <p:nvPr/>
        </p:nvSpPr>
        <p:spPr>
          <a:xfrm>
            <a:off x="435543" y="2707006"/>
            <a:ext cx="7996188" cy="1443989"/>
          </a:xfrm>
          <a:prstGeom prst="rect">
            <a:avLst/>
          </a:prstGeom>
          <a:solidFill>
            <a:srgbClr val="808080">
              <a:alpha val="50196"/>
            </a:srgbClr>
          </a:solidFill>
        </p:spPr>
        <p:txBody>
          <a:bodyPr lIns="91440" tIns="45720" rIns="91440" bIns="45720" anchor="ct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defRPr/>
            </a:pPr>
            <a:r>
              <a:rPr lang="en-GB" sz="2800" b="1" dirty="0">
                <a:solidFill>
                  <a:schemeClr val="bg1"/>
                </a:solidFill>
                <a:latin typeface="Verdana" panose="020B0604030504040204" pitchFamily="34" charset="0"/>
                <a:ea typeface="Verdana" panose="020B0604030504040204" pitchFamily="34" charset="0"/>
                <a:cs typeface="Calibri Light"/>
              </a:rPr>
              <a:t>CHANGE MANAGEMENT</a:t>
            </a:r>
          </a:p>
        </p:txBody>
      </p:sp>
    </p:spTree>
    <p:extLst>
      <p:ext uri="{BB962C8B-B14F-4D97-AF65-F5344CB8AC3E}">
        <p14:creationId xmlns:p14="http://schemas.microsoft.com/office/powerpoint/2010/main" val="30322756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B06897-2715-4D12-AFFF-21D7087E9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76B06897-2715-4D12-AFFF-21D7087E94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17F52F-94BF-4F8C-99C0-5969E968FD24}"/>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AU"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4" name="Title 3">
            <a:extLst>
              <a:ext uri="{FF2B5EF4-FFF2-40B4-BE49-F238E27FC236}">
                <a16:creationId xmlns:a16="http://schemas.microsoft.com/office/drawing/2014/main" id="{3841E51B-0F22-4F53-9291-E2E47E2C223D}"/>
              </a:ext>
            </a:extLst>
          </p:cNvPr>
          <p:cNvSpPr>
            <a:spLocks noGrp="1"/>
          </p:cNvSpPr>
          <p:nvPr>
            <p:ph type="title"/>
          </p:nvPr>
        </p:nvSpPr>
        <p:spPr/>
        <p:txBody>
          <a:bodyPr vert="horz" lIns="0" tIns="0" rIns="0" bIns="0" rtlCol="0" anchor="t" anchorCtr="0">
            <a:noAutofit/>
          </a:bodyPr>
          <a:lstStyle/>
          <a:p>
            <a:r>
              <a:rPr lang="en-AU" sz="2000" dirty="0">
                <a:latin typeface="Verdana" panose="020B0604030504040204" pitchFamily="34" charset="0"/>
                <a:ea typeface="Verdana" panose="020B0604030504040204" pitchFamily="34" charset="0"/>
              </a:rPr>
              <a:t>Change Management User Guide</a:t>
            </a:r>
          </a:p>
        </p:txBody>
      </p:sp>
      <p:sp>
        <p:nvSpPr>
          <p:cNvPr id="40" name="Title 2">
            <a:extLst>
              <a:ext uri="{FF2B5EF4-FFF2-40B4-BE49-F238E27FC236}">
                <a16:creationId xmlns:a16="http://schemas.microsoft.com/office/drawing/2014/main" id="{D5C38A9F-0525-4727-912C-5504D610AC90}"/>
              </a:ext>
            </a:extLst>
          </p:cNvPr>
          <p:cNvSpPr txBox="1">
            <a:spLocks/>
          </p:cNvSpPr>
          <p:nvPr/>
        </p:nvSpPr>
        <p:spPr bwMode="auto">
          <a:xfrm>
            <a:off x="527880" y="935416"/>
            <a:ext cx="10385543" cy="354557"/>
          </a:xfrm>
          <a:prstGeom prst="rect">
            <a:avLst/>
          </a:prstGeom>
          <a:solidFill>
            <a:srgbClr val="004F59"/>
          </a:solidFill>
          <a:ln w="25400" cap="flat" cmpd="sng" algn="ctr">
            <a:noFill/>
            <a:prstDash val="solid"/>
            <a:headEnd/>
            <a:tailEnd/>
          </a:ln>
          <a:effectLst/>
        </p:spPr>
        <p:txBody>
          <a:bodyPr wrap="square" lIns="88900" tIns="88900" rIns="88900" bIns="88900" rtlCol="0" anchor="ctr"/>
          <a:lstStyle>
            <a:defPPr>
              <a:defRPr lang="en-US"/>
            </a:defPPr>
            <a:lvl1pPr algn="ctr">
              <a:lnSpc>
                <a:spcPct val="106000"/>
              </a:lnSpc>
              <a:buFont typeface="Wingdings 2" pitchFamily="18" charset="2"/>
              <a:buNone/>
              <a:defRPr sz="1400" b="1">
                <a:solidFill>
                  <a:srgbClr val="DDEFE8"/>
                </a:solidFill>
                <a:latin typeface="Verdana" panose="020B0604030504040204" pitchFamily="34" charset="0"/>
                <a:ea typeface="Verdana" panose="020B0604030504040204" pitchFamily="34" charset="0"/>
                <a:cs typeface="Segoe UI Ligh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SG" sz="1100" b="1" i="0" u="none" strike="noStrike" kern="0" cap="none" spc="0" normalizeH="0" baseline="0" noProof="0" dirty="0">
                <a:ln>
                  <a:noFill/>
                </a:ln>
                <a:solidFill>
                  <a:srgbClr val="DDEFE8"/>
                </a:solidFill>
                <a:effectLst/>
                <a:uLnTx/>
                <a:uFillTx/>
                <a:latin typeface="Verdana"/>
                <a:ea typeface="Verdana" panose="020B0604030504040204" pitchFamily="34" charset="0"/>
                <a:cs typeface="Segoe UI Light" panose="020B0502040204020203" pitchFamily="34" charset="0"/>
              </a:rPr>
              <a:t>Change Management</a:t>
            </a:r>
            <a:endParaRPr kumimoji="0" lang="en-SG" sz="1100" b="0" i="1" u="none" strike="noStrike" kern="0" cap="none" spc="0" normalizeH="0" baseline="0" noProof="0" dirty="0">
              <a:ln>
                <a:noFill/>
              </a:ln>
              <a:solidFill>
                <a:srgbClr val="DDEFE8"/>
              </a:solidFill>
              <a:effectLst/>
              <a:uLnTx/>
              <a:uFillTx/>
              <a:latin typeface="Verdana"/>
              <a:ea typeface="Verdana" panose="020B0604030504040204" pitchFamily="34" charset="0"/>
              <a:cs typeface="Segoe UI Light" panose="020B0502040204020203" pitchFamily="34" charset="0"/>
            </a:endParaRPr>
          </a:p>
        </p:txBody>
      </p:sp>
      <p:graphicFrame>
        <p:nvGraphicFramePr>
          <p:cNvPr id="41" name="Table 40">
            <a:extLst>
              <a:ext uri="{FF2B5EF4-FFF2-40B4-BE49-F238E27FC236}">
                <a16:creationId xmlns:a16="http://schemas.microsoft.com/office/drawing/2014/main" id="{400F53EA-FB06-46E6-ADDD-E739FD8B4CCB}"/>
              </a:ext>
            </a:extLst>
          </p:cNvPr>
          <p:cNvGraphicFramePr>
            <a:graphicFrameLocks noGrp="1"/>
          </p:cNvGraphicFramePr>
          <p:nvPr/>
        </p:nvGraphicFramePr>
        <p:xfrm>
          <a:off x="520411" y="1867619"/>
          <a:ext cx="10385543" cy="243840"/>
        </p:xfrm>
        <a:graphic>
          <a:graphicData uri="http://schemas.openxmlformats.org/drawingml/2006/table">
            <a:tbl>
              <a:tblPr firstRow="1" bandRow="1"/>
              <a:tblGrid>
                <a:gridCol w="1249012">
                  <a:extLst>
                    <a:ext uri="{9D8B030D-6E8A-4147-A177-3AD203B41FA5}">
                      <a16:colId xmlns:a16="http://schemas.microsoft.com/office/drawing/2014/main" val="1393716148"/>
                    </a:ext>
                  </a:extLst>
                </a:gridCol>
                <a:gridCol w="7116803">
                  <a:extLst>
                    <a:ext uri="{9D8B030D-6E8A-4147-A177-3AD203B41FA5}">
                      <a16:colId xmlns:a16="http://schemas.microsoft.com/office/drawing/2014/main" val="1190648980"/>
                    </a:ext>
                  </a:extLst>
                </a:gridCol>
                <a:gridCol w="2019728">
                  <a:extLst>
                    <a:ext uri="{9D8B030D-6E8A-4147-A177-3AD203B41FA5}">
                      <a16:colId xmlns:a16="http://schemas.microsoft.com/office/drawing/2014/main" val="2876497014"/>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SG" sz="1000" dirty="0">
                          <a:solidFill>
                            <a:srgbClr val="00ABAB"/>
                          </a:solidFill>
                          <a:latin typeface="+mj-lt"/>
                        </a:rPr>
                        <a:t>Page No.</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SG" sz="1000" b="1" dirty="0">
                          <a:solidFill>
                            <a:srgbClr val="00ABAB"/>
                          </a:solidFill>
                          <a:latin typeface="+mj-lt"/>
                        </a:rPr>
                        <a:t>Description</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n-SG" sz="1000"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33847878"/>
                  </a:ext>
                </a:extLst>
              </a:tr>
            </a:tbl>
          </a:graphicData>
        </a:graphic>
      </p:graphicFrame>
      <p:sp>
        <p:nvSpPr>
          <p:cNvPr id="3" name="Rectangle 2">
            <a:extLst>
              <a:ext uri="{FF2B5EF4-FFF2-40B4-BE49-F238E27FC236}">
                <a16:creationId xmlns:a16="http://schemas.microsoft.com/office/drawing/2014/main" id="{35B9819D-E0A3-4FB7-BDE6-B0C7ACEB8FBC}"/>
              </a:ext>
            </a:extLst>
          </p:cNvPr>
          <p:cNvSpPr/>
          <p:nvPr/>
        </p:nvSpPr>
        <p:spPr>
          <a:xfrm>
            <a:off x="520411" y="1346369"/>
            <a:ext cx="103855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The purpose of the Change Management module is to support the implementation of an SSA’s Digital Strategy Plan (DSP) through creating a change management plan. </a:t>
            </a:r>
            <a:endParaRPr kumimoji="0" lang="en-SG" sz="16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p:txBody>
      </p:sp>
      <p:sp>
        <p:nvSpPr>
          <p:cNvPr id="43" name="Rectangle 42">
            <a:extLst>
              <a:ext uri="{FF2B5EF4-FFF2-40B4-BE49-F238E27FC236}">
                <a16:creationId xmlns:a16="http://schemas.microsoft.com/office/drawing/2014/main" id="{301C23EE-4BD6-4031-B619-702286FBED2F}"/>
              </a:ext>
            </a:extLst>
          </p:cNvPr>
          <p:cNvSpPr/>
          <p:nvPr/>
        </p:nvSpPr>
        <p:spPr>
          <a:xfrm>
            <a:off x="717885" y="2215651"/>
            <a:ext cx="754655" cy="150925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15</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16</a:t>
            </a:r>
          </a:p>
          <a:p>
            <a:pPr marL="0" marR="0" lvl="0" indent="0" algn="l" defTabSz="914400" rtl="0" eaLnBrk="1" fontAlgn="auto" latinLnBrk="0" hangingPunct="1">
              <a:lnSpc>
                <a:spcPct val="200000"/>
              </a:lnSpc>
              <a:spcBef>
                <a:spcPts val="0"/>
              </a:spcBef>
              <a:spcAft>
                <a:spcPts val="0"/>
              </a:spcAft>
              <a:buClrTx/>
              <a:buSzTx/>
              <a:buFontTx/>
              <a:buNone/>
              <a:tabLst/>
              <a:defRPr/>
            </a:pPr>
            <a:r>
              <a:rPr lang="en-SG" sz="1200" dirty="0">
                <a:solidFill>
                  <a:prstClr val="black"/>
                </a:solidFill>
                <a:latin typeface="Verdana"/>
                <a:cs typeface="Calibri Light" panose="020F0302020204030204" pitchFamily="34" charset="0"/>
              </a:rPr>
              <a:t>17</a:t>
            </a:r>
            <a:endPar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18</a:t>
            </a:r>
          </a:p>
        </p:txBody>
      </p:sp>
      <p:sp>
        <p:nvSpPr>
          <p:cNvPr id="9" name="Rectangle 8">
            <a:extLst>
              <a:ext uri="{FF2B5EF4-FFF2-40B4-BE49-F238E27FC236}">
                <a16:creationId xmlns:a16="http://schemas.microsoft.com/office/drawing/2014/main" id="{82BCE527-1DFA-496C-B49F-DD681FCB4089}"/>
              </a:ext>
            </a:extLst>
          </p:cNvPr>
          <p:cNvSpPr/>
          <p:nvPr/>
        </p:nvSpPr>
        <p:spPr>
          <a:xfrm>
            <a:off x="1765340" y="2196650"/>
            <a:ext cx="9304737" cy="1509259"/>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Verdana"/>
                <a:ea typeface="+mn-ea"/>
                <a:cs typeface="+mn-cs"/>
              </a:rPr>
              <a:t>Identify and assess key stakeholders of your organisation’s digital strategy plan</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Verdana"/>
                <a:ea typeface="+mn-ea"/>
                <a:cs typeface="+mn-cs"/>
              </a:rPr>
              <a:t>Stakeholder assessment guidelines to support stakeholder identification exercise</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Create a resistance management plan to manage possible resistance from identified stakeholders</a:t>
            </a:r>
          </a:p>
          <a:p>
            <a:pPr marL="0" marR="0" lvl="0" indent="0" algn="l" defTabSz="914400" rtl="0" eaLnBrk="1" fontAlgn="auto" latinLnBrk="0" hangingPunct="1">
              <a:lnSpc>
                <a:spcPct val="200000"/>
              </a:lnSpc>
              <a:spcBef>
                <a:spcPts val="0"/>
              </a:spcBef>
              <a:spcAft>
                <a:spcPts val="0"/>
              </a:spcAft>
              <a:buClrTx/>
              <a:buSzTx/>
              <a:buFontTx/>
              <a:buNone/>
              <a:tabLst/>
              <a:defRPr/>
            </a:pPr>
            <a:r>
              <a:rPr lang="en-SG" sz="1200" dirty="0">
                <a:solidFill>
                  <a:prstClr val="black"/>
                </a:solidFill>
                <a:latin typeface="Verdana"/>
                <a:cs typeface="Calibri Light" panose="020F0302020204030204" pitchFamily="34" charset="0"/>
              </a:rPr>
              <a:t>Create a communication plan to </a:t>
            </a:r>
            <a:r>
              <a:rPr kumimoji="0" lang="en-US" altLang="en-US" sz="1200" b="0" i="0" u="none" strike="noStrike" kern="1200" cap="none" spc="0" normalizeH="0" baseline="0" noProof="0" dirty="0">
                <a:ln>
                  <a:noFill/>
                </a:ln>
                <a:solidFill>
                  <a:prstClr val="black"/>
                </a:solidFill>
                <a:effectLst/>
                <a:uLnTx/>
                <a:uFillTx/>
                <a:latin typeface="Verdana"/>
                <a:ea typeface="+mn-ea"/>
                <a:cs typeface="Arial"/>
              </a:rPr>
              <a:t>identify all communications on activities throughout the digital strategy plan</a:t>
            </a:r>
            <a:endParaRPr kumimoji="0" lang="en-SG" sz="12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val="225671840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21" imgH="420" progId="TCLayout.ActiveDocument.1">
                  <p:embed/>
                </p:oleObj>
              </mc:Choice>
              <mc:Fallback>
                <p:oleObj name="think-cell Slide" r:id="rId4" imgW="421" imgH="420" progId="TCLayout.ActiveDocument.1">
                  <p:embed/>
                  <p:pic>
                    <p:nvPicPr>
                      <p:cNvPr id="33" name="Object 3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7" name="Table 5">
            <a:extLst>
              <a:ext uri="{FF2B5EF4-FFF2-40B4-BE49-F238E27FC236}">
                <a16:creationId xmlns:a16="http://schemas.microsoft.com/office/drawing/2014/main" id="{B15FDEAF-0B85-463D-8CF0-662BA8F1A4C3}"/>
              </a:ext>
            </a:extLst>
          </p:cNvPr>
          <p:cNvGraphicFramePr>
            <a:graphicFrameLocks noGrp="1"/>
          </p:cNvGraphicFramePr>
          <p:nvPr/>
        </p:nvGraphicFramePr>
        <p:xfrm>
          <a:off x="474562" y="1261641"/>
          <a:ext cx="11363282" cy="3225598"/>
        </p:xfrm>
        <a:graphic>
          <a:graphicData uri="http://schemas.openxmlformats.org/drawingml/2006/table">
            <a:tbl>
              <a:tblPr firstRow="1">
                <a:tableStyleId>{E8B1032C-EA38-4F05-BA0D-38AFFFC7BED3}</a:tableStyleId>
              </a:tblPr>
              <a:tblGrid>
                <a:gridCol w="1357374">
                  <a:extLst>
                    <a:ext uri="{9D8B030D-6E8A-4147-A177-3AD203B41FA5}">
                      <a16:colId xmlns:a16="http://schemas.microsoft.com/office/drawing/2014/main" val="1734000954"/>
                    </a:ext>
                  </a:extLst>
                </a:gridCol>
                <a:gridCol w="1525599">
                  <a:extLst>
                    <a:ext uri="{9D8B030D-6E8A-4147-A177-3AD203B41FA5}">
                      <a16:colId xmlns:a16="http://schemas.microsoft.com/office/drawing/2014/main" val="3413483292"/>
                    </a:ext>
                  </a:extLst>
                </a:gridCol>
                <a:gridCol w="2041003">
                  <a:extLst>
                    <a:ext uri="{9D8B030D-6E8A-4147-A177-3AD203B41FA5}">
                      <a16:colId xmlns:a16="http://schemas.microsoft.com/office/drawing/2014/main" val="2817493378"/>
                    </a:ext>
                  </a:extLst>
                </a:gridCol>
                <a:gridCol w="1996369">
                  <a:extLst>
                    <a:ext uri="{9D8B030D-6E8A-4147-A177-3AD203B41FA5}">
                      <a16:colId xmlns:a16="http://schemas.microsoft.com/office/drawing/2014/main" val="3930638217"/>
                    </a:ext>
                  </a:extLst>
                </a:gridCol>
                <a:gridCol w="1941325">
                  <a:extLst>
                    <a:ext uri="{9D8B030D-6E8A-4147-A177-3AD203B41FA5}">
                      <a16:colId xmlns:a16="http://schemas.microsoft.com/office/drawing/2014/main" val="1647582782"/>
                    </a:ext>
                  </a:extLst>
                </a:gridCol>
                <a:gridCol w="1360669">
                  <a:extLst>
                    <a:ext uri="{9D8B030D-6E8A-4147-A177-3AD203B41FA5}">
                      <a16:colId xmlns:a16="http://schemas.microsoft.com/office/drawing/2014/main" val="1933921190"/>
                    </a:ext>
                  </a:extLst>
                </a:gridCol>
                <a:gridCol w="1140943">
                  <a:extLst>
                    <a:ext uri="{9D8B030D-6E8A-4147-A177-3AD203B41FA5}">
                      <a16:colId xmlns:a16="http://schemas.microsoft.com/office/drawing/2014/main" val="284998253"/>
                    </a:ext>
                  </a:extLst>
                </a:gridCol>
              </a:tblGrid>
              <a:tr h="296471">
                <a:tc gridSpan="5">
                  <a:txBody>
                    <a:bodyPr/>
                    <a:lstStyle/>
                    <a:p>
                      <a:pPr algn="ctr"/>
                      <a:r>
                        <a:rPr lang="en-SG" sz="1100" dirty="0">
                          <a:solidFill>
                            <a:schemeClr val="bg1"/>
                          </a:solidFill>
                          <a:latin typeface="+mn-lt"/>
                          <a:ea typeface="+mn-ea"/>
                        </a:rPr>
                        <a:t>Stakeholder Grouping</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SG" sz="1100" b="1" kern="120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tc hMerge="1">
                  <a:txBody>
                    <a:bodyPr/>
                    <a:lstStyle/>
                    <a:p>
                      <a:pPr algn="ctr"/>
                      <a:endParaRPr lang="en-SG" sz="1100">
                        <a:solidFill>
                          <a:schemeClr val="bg1"/>
                        </a:solidFill>
                        <a:latin typeface="+mn-lt"/>
                        <a:ea typeface="+mn-ea"/>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pPr algn="ctr"/>
                      <a:endParaRPr lang="en-SG" sz="1100">
                        <a:solidFill>
                          <a:schemeClr val="bg1"/>
                        </a:solidFill>
                        <a:latin typeface="+mn-lt"/>
                        <a:ea typeface="+mn-ea"/>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solidFill>
                  </a:tcPr>
                </a:tc>
                <a:tc hMerge="1">
                  <a:txBody>
                    <a:bodyPr/>
                    <a:lstStyle/>
                    <a:p>
                      <a:pPr algn="ctr"/>
                      <a:endParaRPr lang="en-SG" sz="1100">
                        <a:solidFill>
                          <a:schemeClr val="bg1"/>
                        </a:solidFill>
                        <a:latin typeface="+mn-lt"/>
                        <a:ea typeface="+mn-ea"/>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solidFill>
                  </a:tcPr>
                </a:tc>
                <a:tc gridSpan="2">
                  <a:txBody>
                    <a:bodyPr/>
                    <a:lstStyle/>
                    <a:p>
                      <a:pPr algn="ctr"/>
                      <a:r>
                        <a:rPr lang="en-SG" sz="1100" b="1" kern="1200" dirty="0">
                          <a:solidFill>
                            <a:schemeClr val="bg1"/>
                          </a:solidFill>
                          <a:latin typeface="+mn-lt"/>
                          <a:ea typeface="+mn-ea"/>
                          <a:cs typeface="+mn-cs"/>
                        </a:rPr>
                        <a:t>Stakeholder</a:t>
                      </a:r>
                      <a:r>
                        <a:rPr lang="en-SG" sz="1100" b="1" kern="1200" baseline="0" dirty="0">
                          <a:solidFill>
                            <a:schemeClr val="bg1"/>
                          </a:solidFill>
                          <a:latin typeface="+mn-lt"/>
                          <a:ea typeface="+mn-ea"/>
                          <a:cs typeface="+mn-cs"/>
                        </a:rPr>
                        <a:t> Assessment </a:t>
                      </a:r>
                      <a:endParaRPr lang="en-SG" sz="1100" b="1" kern="1200" dirty="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46A38"/>
                    </a:solidFill>
                  </a:tcPr>
                </a:tc>
                <a:tc hMerge="1">
                  <a:txBody>
                    <a:bodyPr/>
                    <a:lstStyle/>
                    <a:p>
                      <a:pPr algn="ctr"/>
                      <a:endParaRPr lang="en-SG" sz="1100" b="1" kern="120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solidFill>
                  </a:tcPr>
                </a:tc>
                <a:extLst>
                  <a:ext uri="{0D108BD9-81ED-4DB2-BD59-A6C34878D82A}">
                    <a16:rowId xmlns:a16="http://schemas.microsoft.com/office/drawing/2014/main" val="3480083001"/>
                  </a:ext>
                </a:extLst>
              </a:tr>
              <a:tr h="436904">
                <a:tc>
                  <a:txBody>
                    <a:bodyPr/>
                    <a:lstStyle/>
                    <a:p>
                      <a:r>
                        <a:rPr lang="en-US" sz="1000" b="1" dirty="0">
                          <a:solidFill>
                            <a:schemeClr val="bg1"/>
                          </a:solidFill>
                          <a:latin typeface="+mn-lt"/>
                          <a:ea typeface="+mn-ea"/>
                        </a:rPr>
                        <a:t>Stakeholder</a:t>
                      </a:r>
                      <a:r>
                        <a:rPr lang="en-US" sz="1000" b="1" baseline="0" dirty="0">
                          <a:solidFill>
                            <a:schemeClr val="bg1"/>
                          </a:solidFill>
                          <a:latin typeface="+mn-lt"/>
                          <a:ea typeface="+mn-ea"/>
                        </a:rPr>
                        <a:t> Group </a:t>
                      </a:r>
                      <a:endParaRPr lang="en-SG" sz="1000" b="1" dirty="0">
                        <a:solidFill>
                          <a:schemeClr val="bg1"/>
                        </a:solidFill>
                        <a:latin typeface="+mn-lt"/>
                        <a:ea typeface="+mn-ea"/>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kern="1200" dirty="0">
                          <a:solidFill>
                            <a:schemeClr val="bg1"/>
                          </a:solidFill>
                          <a:latin typeface="+mn-lt"/>
                          <a:ea typeface="+mn-ea"/>
                          <a:cs typeface="+mn-cs"/>
                        </a:rPr>
                        <a:t>Stakeholder Profile</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kern="1200" dirty="0">
                          <a:solidFill>
                            <a:schemeClr val="bg1"/>
                          </a:solidFill>
                          <a:latin typeface="+mn-lt"/>
                          <a:ea typeface="+mn-ea"/>
                          <a:cs typeface="+mn-cs"/>
                        </a:rPr>
                        <a:t>Role</a:t>
                      </a:r>
                      <a:r>
                        <a:rPr lang="en-SG" sz="1000" b="1" kern="1200" baseline="0" dirty="0">
                          <a:solidFill>
                            <a:schemeClr val="bg1"/>
                          </a:solidFill>
                          <a:latin typeface="+mn-lt"/>
                          <a:ea typeface="+mn-ea"/>
                          <a:cs typeface="+mn-cs"/>
                        </a:rPr>
                        <a:t> in Digitalisation</a:t>
                      </a:r>
                      <a:endParaRPr lang="en-SG" sz="1000" b="1" kern="1200" dirty="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SG" sz="1000" b="1" kern="1200" dirty="0">
                          <a:solidFill>
                            <a:schemeClr val="bg1"/>
                          </a:solidFill>
                          <a:latin typeface="+mn-lt"/>
                          <a:ea typeface="+mn-ea"/>
                          <a:cs typeface="+mn-cs"/>
                        </a:rPr>
                        <a:t>Key Motivation</a:t>
                      </a:r>
                      <a:r>
                        <a:rPr lang="en-SG" sz="1000" b="1" kern="1200" baseline="0" dirty="0">
                          <a:solidFill>
                            <a:schemeClr val="bg1"/>
                          </a:solidFill>
                          <a:latin typeface="+mn-lt"/>
                          <a:ea typeface="+mn-ea"/>
                          <a:cs typeface="+mn-cs"/>
                        </a:rPr>
                        <a:t> </a:t>
                      </a:r>
                      <a:endParaRPr lang="en-SG" sz="1000" b="1" kern="1200" dirty="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kern="1200" dirty="0">
                          <a:solidFill>
                            <a:schemeClr val="bg1"/>
                          </a:solidFill>
                          <a:latin typeface="+mn-lt"/>
                          <a:ea typeface="+mn-ea"/>
                          <a:cs typeface="+mn-cs"/>
                        </a:rPr>
                        <a:t>Preferred</a:t>
                      </a:r>
                      <a:r>
                        <a:rPr lang="en-SG" sz="1000" b="1" kern="1200" baseline="0" dirty="0">
                          <a:solidFill>
                            <a:schemeClr val="bg1"/>
                          </a:solidFill>
                          <a:latin typeface="+mn-lt"/>
                          <a:ea typeface="+mn-ea"/>
                          <a:cs typeface="+mn-cs"/>
                        </a:rPr>
                        <a:t> Engagement Method/ Frequency</a:t>
                      </a:r>
                      <a:endParaRPr lang="en-SG" sz="1000" b="1" kern="1200" dirty="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tx1">
                        <a:lumMod val="65000"/>
                        <a:lumOff val="35000"/>
                      </a:schemeClr>
                    </a:solidFill>
                  </a:tcPr>
                </a:tc>
                <a:tc>
                  <a:txBody>
                    <a:bodyPr/>
                    <a:lstStyle/>
                    <a:p>
                      <a:pPr algn="ctr"/>
                      <a:r>
                        <a:rPr lang="en-SG" sz="900" b="1" kern="1200" dirty="0">
                          <a:solidFill>
                            <a:schemeClr val="bg1"/>
                          </a:solidFill>
                          <a:latin typeface="+mn-lt"/>
                          <a:ea typeface="+mn-ea"/>
                          <a:cs typeface="+mn-cs"/>
                        </a:rPr>
                        <a:t>Level of Impact</a:t>
                      </a:r>
                    </a:p>
                  </a:txBody>
                  <a:tcPr marL="36000" marR="3600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tc>
                  <a:txBody>
                    <a:bodyPr/>
                    <a:lstStyle/>
                    <a:p>
                      <a:pPr algn="ctr"/>
                      <a:r>
                        <a:rPr lang="en-SG" sz="900" b="1" kern="1200" dirty="0">
                          <a:solidFill>
                            <a:schemeClr val="bg1"/>
                          </a:solidFill>
                          <a:latin typeface="+mn-lt"/>
                          <a:ea typeface="+mn-ea"/>
                          <a:cs typeface="+mn-cs"/>
                        </a:rPr>
                        <a:t>Level of  Influence</a:t>
                      </a:r>
                    </a:p>
                  </a:txBody>
                  <a:tcPr marL="36000" marR="3600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extLst>
                  <a:ext uri="{0D108BD9-81ED-4DB2-BD59-A6C34878D82A}">
                    <a16:rowId xmlns:a16="http://schemas.microsoft.com/office/drawing/2014/main" val="3697167645"/>
                  </a:ext>
                </a:extLst>
              </a:tr>
              <a:tr h="5461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dirty="0">
                          <a:solidFill>
                            <a:schemeClr val="tx1"/>
                          </a:solidFill>
                        </a:rPr>
                        <a:t>Organisation employees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Full and Part-time Staff</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Digital adopters </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Better productivity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Ease of executing duties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Reduce manual tasks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Digital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Direct / In Person as needed</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High</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Medium</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53379820"/>
                  </a:ext>
                </a:extLst>
              </a:tr>
              <a:tr h="68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dirty="0">
                          <a:solidFill>
                            <a:schemeClr val="tx1"/>
                          </a:solidFill>
                        </a:rPr>
                        <a:t>Board of Directors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dirty="0">
                          <a:solidFill>
                            <a:schemeClr val="tx1"/>
                          </a:solidFill>
                        </a:rPr>
                        <a:t>/Committee</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Board members with various areas of corporate expertise</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Digital champions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Improve client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Better staff productivity and satisfaction</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Direct / In Person</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Low</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High</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22294928"/>
                  </a:ext>
                </a:extLst>
              </a:tr>
              <a:tr h="488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dirty="0">
                          <a:solidFill>
                            <a:schemeClr val="tx1"/>
                          </a:solidFill>
                        </a:rPr>
                        <a:t>Volunteers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Members of public who sign up to volunteer time and</a:t>
                      </a:r>
                      <a:r>
                        <a:rPr lang="en-SG" sz="900" kern="1200" baseline="0" dirty="0">
                          <a:solidFill>
                            <a:schemeClr val="tx1"/>
                          </a:solidFill>
                          <a:latin typeface="+mn-lt"/>
                          <a:ea typeface="+mn-ea"/>
                          <a:cs typeface="+mn-cs"/>
                        </a:rPr>
                        <a:t> expertise</a:t>
                      </a:r>
                      <a:endParaRPr lang="en-SG" sz="900" kern="1200" dirty="0">
                        <a:solidFill>
                          <a:schemeClr val="tx1"/>
                        </a:solidFill>
                        <a:latin typeface="+mn-lt"/>
                        <a:ea typeface="+mn-ea"/>
                        <a:cs typeface="+mn-cs"/>
                      </a:endParaRP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Assist and support staff /users of technology</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Ease of access to information</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Digital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Direct e-mails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Medium</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Medium</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32384636"/>
                  </a:ext>
                </a:extLst>
              </a:tr>
              <a:tr h="5878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000" b="1" dirty="0">
                          <a:solidFill>
                            <a:schemeClr val="tx1"/>
                          </a:solidFill>
                        </a:rPr>
                        <a:t>Donors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Members of public who make financial contributions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Digital adopters </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mn-lt"/>
                          <a:ea typeface="+mn-ea"/>
                          <a:cs typeface="+mn-cs"/>
                        </a:rPr>
                        <a:t>Ease of access to information</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Digital Platform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900" kern="1200" dirty="0">
                          <a:solidFill>
                            <a:schemeClr val="tx1"/>
                          </a:solidFill>
                          <a:latin typeface="Verdana" panose="020B0604030504040204" pitchFamily="34" charset="0"/>
                          <a:ea typeface="Verdana" panose="020B0604030504040204" pitchFamily="34" charset="0"/>
                          <a:cs typeface="+mn-cs"/>
                        </a:rPr>
                        <a:t>Direct e-mails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Medium</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r>
                        <a:rPr lang="en-SG" sz="900" dirty="0">
                          <a:solidFill>
                            <a:schemeClr val="tx1"/>
                          </a:solidFill>
                          <a:latin typeface="+mn-lt"/>
                          <a:ea typeface="+mn-ea"/>
                        </a:rPr>
                        <a:t>Low</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676584415"/>
                  </a:ext>
                </a:extLst>
              </a:tr>
            </a:tbl>
          </a:graphicData>
        </a:graphic>
      </p:graphicFrame>
      <p:sp>
        <p:nvSpPr>
          <p:cNvPr id="6" name="Title 3">
            <a:extLst>
              <a:ext uri="{FF2B5EF4-FFF2-40B4-BE49-F238E27FC236}">
                <a16:creationId xmlns:a16="http://schemas.microsoft.com/office/drawing/2014/main" id="{D66820B2-A764-4551-BE7B-CD498DB1B192}"/>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Stakeholder identification</a:t>
            </a:r>
          </a:p>
        </p:txBody>
      </p:sp>
      <p:sp>
        <p:nvSpPr>
          <p:cNvPr id="8" name="Text Placeholder 2">
            <a:extLst>
              <a:ext uri="{FF2B5EF4-FFF2-40B4-BE49-F238E27FC236}">
                <a16:creationId xmlns:a16="http://schemas.microsoft.com/office/drawing/2014/main" id="{CA83D1A4-0692-4D89-909C-1C4F37568473}"/>
              </a:ext>
            </a:extLst>
          </p:cNvPr>
          <p:cNvSpPr txBox="1">
            <a:spLocks/>
          </p:cNvSpPr>
          <p:nvPr/>
        </p:nvSpPr>
        <p:spPr>
          <a:xfrm>
            <a:off x="585644" y="775390"/>
            <a:ext cx="10804652" cy="28397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white">
                    <a:lumMod val="50000"/>
                  </a:prstClr>
                </a:solidFill>
                <a:effectLst/>
                <a:uLnTx/>
                <a:uFillTx/>
                <a:latin typeface="Verdana"/>
                <a:ea typeface="+mn-ea"/>
                <a:cs typeface="+mn-cs"/>
              </a:rPr>
              <a:t>Identifying and understanding stakeholders is critical to the success of the implementation</a:t>
            </a:r>
            <a:endParaRPr kumimoji="0" lang="en-SG" sz="1400" b="0" i="0" u="none" strike="noStrike" kern="1200" cap="none" spc="0" normalizeH="0" baseline="0" noProof="0" dirty="0">
              <a:ln>
                <a:noFill/>
              </a:ln>
              <a:solidFill>
                <a:prstClr val="white">
                  <a:lumMod val="50000"/>
                </a:prstClr>
              </a:solidFill>
              <a:effectLst/>
              <a:uLnTx/>
              <a:uFillTx/>
              <a:latin typeface="Verdana"/>
              <a:ea typeface="+mn-ea"/>
              <a:cs typeface="+mn-cs"/>
            </a:endParaRPr>
          </a:p>
        </p:txBody>
      </p:sp>
      <p:sp>
        <p:nvSpPr>
          <p:cNvPr id="9" name="Rectangle 8">
            <a:extLst>
              <a:ext uri="{FF2B5EF4-FFF2-40B4-BE49-F238E27FC236}">
                <a16:creationId xmlns:a16="http://schemas.microsoft.com/office/drawing/2014/main" id="{9AE0123A-1690-430B-BFB9-F53246076F83}"/>
              </a:ext>
            </a:extLst>
          </p:cNvPr>
          <p:cNvSpPr/>
          <p:nvPr/>
        </p:nvSpPr>
        <p:spPr bwMode="gray">
          <a:xfrm>
            <a:off x="12298679" y="0"/>
            <a:ext cx="2253899"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identify and assess key stakeholders of your organisation’s digital strategy plan.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Brainstorm all the stakeholder groups (internal / external to your organisation) that will play a role in your digital strategy plan. List them in the leftmost column.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stakeholder group, provide a short description of the stakeholder in the 2</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nd</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Identify the specific role each stakeholder group will play in your digitalisation journey in the 3</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rd</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 For example, clients will be impacted by changes in the way they consume information from your organisation digitally.</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Identify the key motivation of each stakeholder group in participating in digitalisation in the 4</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th</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 For example, clients may receive higher quality services.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the preferred method to engage with each stakeholder group in the 5</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th</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 These could include e-mail, social media, etc.</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Fill in the level of impact and influence, referring to the guidelines on Slide 28.</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pSp>
        <p:nvGrpSpPr>
          <p:cNvPr id="10" name="Group 9">
            <a:extLst>
              <a:ext uri="{FF2B5EF4-FFF2-40B4-BE49-F238E27FC236}">
                <a16:creationId xmlns:a16="http://schemas.microsoft.com/office/drawing/2014/main" id="{69B7DE3B-363A-4E6B-A92A-14970C41BC7A}"/>
              </a:ext>
            </a:extLst>
          </p:cNvPr>
          <p:cNvGrpSpPr/>
          <p:nvPr/>
        </p:nvGrpSpPr>
        <p:grpSpPr>
          <a:xfrm>
            <a:off x="11056577" y="842947"/>
            <a:ext cx="1242102" cy="1060549"/>
            <a:chOff x="6873104" y="57717"/>
            <a:chExt cx="2569334" cy="2098554"/>
          </a:xfrm>
        </p:grpSpPr>
        <p:sp>
          <p:nvSpPr>
            <p:cNvPr id="11" name="Diagonal Stripe 10">
              <a:extLst>
                <a:ext uri="{FF2B5EF4-FFF2-40B4-BE49-F238E27FC236}">
                  <a16:creationId xmlns:a16="http://schemas.microsoft.com/office/drawing/2014/main" id="{AF1C821F-E4A5-459E-AA7C-5ECA6219DF79}"/>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2" name="Text Box 49">
              <a:extLst>
                <a:ext uri="{FF2B5EF4-FFF2-40B4-BE49-F238E27FC236}">
                  <a16:creationId xmlns:a16="http://schemas.microsoft.com/office/drawing/2014/main" id="{B5EAB8CC-57A7-40B1-ADA8-95D834E287FF}"/>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29443976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21" imgH="420" progId="TCLayout.ActiveDocument.1">
                  <p:embed/>
                </p:oleObj>
              </mc:Choice>
              <mc:Fallback>
                <p:oleObj name="think-cell Slide" r:id="rId4" imgW="421" imgH="420" progId="TCLayout.ActiveDocument.1">
                  <p:embed/>
                  <p:pic>
                    <p:nvPicPr>
                      <p:cNvPr id="33" name="Object 3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15" name="Group 74"/>
          <p:cNvGraphicFramePr>
            <a:graphicFrameLocks noGrp="1"/>
          </p:cNvGraphicFramePr>
          <p:nvPr/>
        </p:nvGraphicFramePr>
        <p:xfrm>
          <a:off x="4258097" y="3858367"/>
          <a:ext cx="7470472" cy="2446184"/>
        </p:xfrm>
        <a:graphic>
          <a:graphicData uri="http://schemas.openxmlformats.org/drawingml/2006/table">
            <a:tbl>
              <a:tblPr>
                <a:tableStyleId>{1FECB4D8-DB02-4DC6-A0A2-4F2EBAE1DC90}</a:tableStyleId>
              </a:tblPr>
              <a:tblGrid>
                <a:gridCol w="1639860">
                  <a:extLst>
                    <a:ext uri="{9D8B030D-6E8A-4147-A177-3AD203B41FA5}">
                      <a16:colId xmlns:a16="http://schemas.microsoft.com/office/drawing/2014/main" val="20000"/>
                    </a:ext>
                  </a:extLst>
                </a:gridCol>
                <a:gridCol w="5830612">
                  <a:extLst>
                    <a:ext uri="{9D8B030D-6E8A-4147-A177-3AD203B41FA5}">
                      <a16:colId xmlns:a16="http://schemas.microsoft.com/office/drawing/2014/main" val="20001"/>
                    </a:ext>
                  </a:extLst>
                </a:gridCol>
              </a:tblGrid>
              <a:tr h="611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Verdana" panose="020B0604030504040204" pitchFamily="34" charset="0"/>
                          <a:ea typeface="Verdana" panose="020B0604030504040204" pitchFamily="34" charset="0"/>
                        </a:rPr>
                        <a:t>Level of Influence</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solidFill>
                      <a:srgbClr val="009A4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Verdana" panose="020B0604030504040204" pitchFamily="34" charset="0"/>
                          <a:ea typeface="Verdana" panose="020B0604030504040204" pitchFamily="34" charset="0"/>
                        </a:rPr>
                        <a:t>Description</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solidFill>
                      <a:srgbClr val="009A44"/>
                    </a:solidFill>
                  </a:tcPr>
                </a:tc>
                <a:extLst>
                  <a:ext uri="{0D108BD9-81ED-4DB2-BD59-A6C34878D82A}">
                    <a16:rowId xmlns:a16="http://schemas.microsoft.com/office/drawing/2014/main" val="10000"/>
                  </a:ext>
                </a:extLst>
              </a:tr>
              <a:tr h="6115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High</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tc>
                  <a:txBody>
                    <a:bodyPr/>
                    <a:lstStyle/>
                    <a:p>
                      <a:pPr marL="225425" marR="0" lvl="0" indent="0" algn="l" defTabSz="914400" rtl="0" eaLnBrk="1" fontAlgn="t"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The stakeholder has significant ability to either positively or negatively impact the DSP outcomes</a:t>
                      </a:r>
                      <a:endParaRPr kumimoji="0" lang="en-US"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extLst>
                  <a:ext uri="{0D108BD9-81ED-4DB2-BD59-A6C34878D82A}">
                    <a16:rowId xmlns:a16="http://schemas.microsoft.com/office/drawing/2014/main" val="10001"/>
                  </a:ext>
                </a:extLst>
              </a:tr>
              <a:tr h="6115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Medium</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tc>
                  <a:txBody>
                    <a:bodyPr/>
                    <a:lstStyle/>
                    <a:p>
                      <a:pPr marL="225425" marR="0" lvl="0" indent="0" algn="l" defTabSz="914400" rtl="0" eaLnBrk="1" fontAlgn="t"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The stakeholder has some ability to either positively or negatively impact the DSP outcomes</a:t>
                      </a:r>
                      <a:endParaRPr kumimoji="0" lang="en-US"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extLst>
                  <a:ext uri="{0D108BD9-81ED-4DB2-BD59-A6C34878D82A}">
                    <a16:rowId xmlns:a16="http://schemas.microsoft.com/office/drawing/2014/main" val="10002"/>
                  </a:ext>
                </a:extLst>
              </a:tr>
              <a:tr h="6115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Low</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tc>
                  <a:txBody>
                    <a:bodyPr/>
                    <a:lstStyle/>
                    <a:p>
                      <a:pPr marL="225425" marR="0" lvl="0" indent="0" algn="l" defTabSz="914400" rtl="0" eaLnBrk="1" fontAlgn="t"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The stakeholder has limited or no ability to either positively or negatively impact the DSP outcomes</a:t>
                      </a:r>
                      <a:endParaRPr kumimoji="0" lang="en-US"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extLst>
                  <a:ext uri="{0D108BD9-81ED-4DB2-BD59-A6C34878D82A}">
                    <a16:rowId xmlns:a16="http://schemas.microsoft.com/office/drawing/2014/main" val="10003"/>
                  </a:ext>
                </a:extLst>
              </a:tr>
            </a:tbl>
          </a:graphicData>
        </a:graphic>
      </p:graphicFrame>
      <p:sp>
        <p:nvSpPr>
          <p:cNvPr id="18" name="Text Box 21"/>
          <p:cNvSpPr txBox="1">
            <a:spLocks noChangeArrowheads="1"/>
          </p:cNvSpPr>
          <p:nvPr/>
        </p:nvSpPr>
        <p:spPr bwMode="auto">
          <a:xfrm>
            <a:off x="484729" y="3858367"/>
            <a:ext cx="3703591" cy="210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5714" tIns="45714" rIns="45714" bIns="45714" anchor="t"/>
          <a:lstStyle>
            <a:lvl1pPr marL="11430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Verdana"/>
                <a:ea typeface="MS PGothic" pitchFamily="34" charset="-128"/>
                <a:cs typeface="Arial" charset="0"/>
              </a:rPr>
              <a:t>Level of Influence </a:t>
            </a:r>
            <a:r>
              <a:rPr kumimoji="0" lang="en-US" sz="1100" b="0" i="0" u="none" strike="noStrike" kern="1200" cap="none" spc="0" normalizeH="0" baseline="0" noProof="0" dirty="0">
                <a:ln>
                  <a:noFill/>
                </a:ln>
                <a:solidFill>
                  <a:prstClr val="black"/>
                </a:solidFill>
                <a:effectLst/>
                <a:uLnTx/>
                <a:uFillTx/>
                <a:latin typeface="Verdana"/>
                <a:ea typeface="MS PGothic" pitchFamily="34" charset="-128"/>
                <a:cs typeface="Arial" charset="0"/>
              </a:rPr>
              <a:t>refers to the stakeholder having direct control over some aspects of the DSP. The stakeholder can impact the output / results of the change or initiative.</a:t>
            </a:r>
            <a:endParaRPr kumimoji="0" lang="en-GB" sz="1100" b="0" i="0" u="none" strike="noStrike" kern="1200" cap="none" spc="0" normalizeH="0" baseline="0" noProof="0" dirty="0">
              <a:ln>
                <a:noFill/>
              </a:ln>
              <a:solidFill>
                <a:prstClr val="black"/>
              </a:solidFill>
              <a:effectLst/>
              <a:uLnTx/>
              <a:uFillTx/>
              <a:latin typeface="Verdana"/>
              <a:ea typeface="MS PGothic" pitchFamily="34" charset="-128"/>
              <a:cs typeface="Arial" charset="0"/>
            </a:endParaRPr>
          </a:p>
        </p:txBody>
      </p:sp>
      <p:graphicFrame>
        <p:nvGraphicFramePr>
          <p:cNvPr id="19" name="Group 73"/>
          <p:cNvGraphicFramePr>
            <a:graphicFrameLocks noGrp="1"/>
          </p:cNvGraphicFramePr>
          <p:nvPr/>
        </p:nvGraphicFramePr>
        <p:xfrm>
          <a:off x="4258097" y="1237177"/>
          <a:ext cx="7469615" cy="2446184"/>
        </p:xfrm>
        <a:graphic>
          <a:graphicData uri="http://schemas.openxmlformats.org/drawingml/2006/table">
            <a:tbl>
              <a:tblPr>
                <a:tableStyleId>{1FECB4D8-DB02-4DC6-A0A2-4F2EBAE1DC90}</a:tableStyleId>
              </a:tblPr>
              <a:tblGrid>
                <a:gridCol w="1639003">
                  <a:extLst>
                    <a:ext uri="{9D8B030D-6E8A-4147-A177-3AD203B41FA5}">
                      <a16:colId xmlns:a16="http://schemas.microsoft.com/office/drawing/2014/main" val="20000"/>
                    </a:ext>
                  </a:extLst>
                </a:gridCol>
                <a:gridCol w="5830612">
                  <a:extLst>
                    <a:ext uri="{9D8B030D-6E8A-4147-A177-3AD203B41FA5}">
                      <a16:colId xmlns:a16="http://schemas.microsoft.com/office/drawing/2014/main" val="20001"/>
                    </a:ext>
                  </a:extLst>
                </a:gridCol>
              </a:tblGrid>
              <a:tr h="6115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Verdana" panose="020B0604030504040204" pitchFamily="34" charset="0"/>
                          <a:ea typeface="Verdana" panose="020B0604030504040204" pitchFamily="34" charset="0"/>
                        </a:rPr>
                        <a:t>Level of Impact</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solidFill>
                      <a:srgbClr val="009A4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latin typeface="Verdana" panose="020B0604030504040204" pitchFamily="34" charset="0"/>
                          <a:ea typeface="Verdana" panose="020B0604030504040204" pitchFamily="34" charset="0"/>
                        </a:rPr>
                        <a:t>Description</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solidFill>
                      <a:srgbClr val="009A44"/>
                    </a:solidFill>
                  </a:tcPr>
                </a:tc>
                <a:extLst>
                  <a:ext uri="{0D108BD9-81ED-4DB2-BD59-A6C34878D82A}">
                    <a16:rowId xmlns:a16="http://schemas.microsoft.com/office/drawing/2014/main" val="10000"/>
                  </a:ext>
                </a:extLst>
              </a:tr>
              <a:tr h="6115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High</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tc>
                  <a:txBody>
                    <a:bodyPr/>
                    <a:lstStyle/>
                    <a:p>
                      <a:pPr marL="225425" marR="0" lvl="0" indent="0" algn="l" defTabSz="914400" rtl="0" eaLnBrk="1" fontAlgn="t"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The DSP will significantly impact the stakeholder</a:t>
                      </a:r>
                      <a:endParaRPr kumimoji="0" lang="en-US"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extLst>
                  <a:ext uri="{0D108BD9-81ED-4DB2-BD59-A6C34878D82A}">
                    <a16:rowId xmlns:a16="http://schemas.microsoft.com/office/drawing/2014/main" val="10001"/>
                  </a:ext>
                </a:extLst>
              </a:tr>
              <a:tr h="6115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Medium</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tc>
                  <a:txBody>
                    <a:bodyPr/>
                    <a:lstStyle/>
                    <a:p>
                      <a:pPr marL="225425" marR="0" lvl="0" indent="0" algn="l" defTabSz="914400" rtl="0" eaLnBrk="1" fontAlgn="t"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The DSP will have some impact on stakeholder</a:t>
                      </a:r>
                      <a:endParaRPr kumimoji="0" lang="en-US"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extLst>
                  <a:ext uri="{0D108BD9-81ED-4DB2-BD59-A6C34878D82A}">
                    <a16:rowId xmlns:a16="http://schemas.microsoft.com/office/drawing/2014/main" val="10002"/>
                  </a:ext>
                </a:extLst>
              </a:tr>
              <a:tr h="61154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Low</a:t>
                      </a:r>
                      <a:endParaRPr kumimoji="0" lang="en-US" sz="11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tc>
                  <a:txBody>
                    <a:bodyPr/>
                    <a:lstStyle/>
                    <a:p>
                      <a:pPr marL="225425" marR="0" lvl="0" indent="0" algn="l" defTabSz="914400" rtl="0" eaLnBrk="1" fontAlgn="t" latinLnBrk="0" hangingPunct="1">
                        <a:lnSpc>
                          <a:spcPct val="100000"/>
                        </a:lnSpc>
                        <a:spcBef>
                          <a:spcPct val="0"/>
                        </a:spcBef>
                        <a:spcAft>
                          <a:spcPct val="0"/>
                        </a:spcAft>
                        <a:buClrTx/>
                        <a:buSzTx/>
                        <a:buFontTx/>
                        <a:buNone/>
                        <a:tabLst/>
                      </a:pPr>
                      <a:r>
                        <a:rPr kumimoji="0" lang="en-US" sz="1100" u="none" strike="noStrike" cap="none" normalizeH="0" baseline="0" dirty="0">
                          <a:ln>
                            <a:noFill/>
                          </a:ln>
                          <a:effectLst/>
                          <a:latin typeface="Verdana" panose="020B0604030504040204" pitchFamily="34" charset="0"/>
                          <a:ea typeface="Verdana" panose="020B0604030504040204" pitchFamily="34" charset="0"/>
                        </a:rPr>
                        <a:t>The DSP will have little or no impact on the stakeholder</a:t>
                      </a:r>
                      <a:endParaRPr kumimoji="0" lang="en-US" sz="1100" b="0"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Arial" charset="0"/>
                      </a:endParaRPr>
                    </a:p>
                  </a:txBody>
                  <a:tcPr marL="8313" marR="8313" marT="8313" marB="0" anchor="ctr" horzOverflow="overflow"/>
                </a:tc>
                <a:extLst>
                  <a:ext uri="{0D108BD9-81ED-4DB2-BD59-A6C34878D82A}">
                    <a16:rowId xmlns:a16="http://schemas.microsoft.com/office/drawing/2014/main" val="10003"/>
                  </a:ext>
                </a:extLst>
              </a:tr>
            </a:tbl>
          </a:graphicData>
        </a:graphic>
      </p:graphicFrame>
      <p:sp>
        <p:nvSpPr>
          <p:cNvPr id="20" name="Text Box 21"/>
          <p:cNvSpPr txBox="1">
            <a:spLocks noChangeArrowheads="1"/>
          </p:cNvSpPr>
          <p:nvPr/>
        </p:nvSpPr>
        <p:spPr bwMode="auto">
          <a:xfrm>
            <a:off x="484729" y="1237177"/>
            <a:ext cx="3705305" cy="2100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lIns="45714" tIns="45714" rIns="45714" bIns="45714" anchor="t"/>
          <a:lstStyle>
            <a:lvl1pPr marL="114300"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algn="ctr" eaLnBrk="0" fontAlgn="base" hangingPunct="0">
              <a:spcBef>
                <a:spcPct val="0"/>
              </a:spcBef>
              <a:spcAft>
                <a:spcPct val="0"/>
              </a:spcAft>
              <a:defRPr>
                <a:solidFill>
                  <a:schemeClr val="tx1"/>
                </a:solidFill>
                <a:latin typeface="Arial" charset="0"/>
                <a:ea typeface="MS PGothic" pitchFamily="34" charset="-128"/>
              </a:defRPr>
            </a:lvl6pPr>
            <a:lvl7pPr marL="2971800" indent="-228600" algn="ctr" eaLnBrk="0" fontAlgn="base" hangingPunct="0">
              <a:spcBef>
                <a:spcPct val="0"/>
              </a:spcBef>
              <a:spcAft>
                <a:spcPct val="0"/>
              </a:spcAft>
              <a:defRPr>
                <a:solidFill>
                  <a:schemeClr val="tx1"/>
                </a:solidFill>
                <a:latin typeface="Arial" charset="0"/>
                <a:ea typeface="MS PGothic" pitchFamily="34" charset="-128"/>
              </a:defRPr>
            </a:lvl7pPr>
            <a:lvl8pPr marL="3429000" indent="-228600" algn="ctr" eaLnBrk="0" fontAlgn="base" hangingPunct="0">
              <a:spcBef>
                <a:spcPct val="0"/>
              </a:spcBef>
              <a:spcAft>
                <a:spcPct val="0"/>
              </a:spcAft>
              <a:defRPr>
                <a:solidFill>
                  <a:schemeClr val="tx1"/>
                </a:solidFill>
                <a:latin typeface="Arial" charset="0"/>
                <a:ea typeface="MS PGothic" pitchFamily="34" charset="-128"/>
              </a:defRPr>
            </a:lvl8pPr>
            <a:lvl9pPr marL="3886200" indent="-228600" algn="ctr" eaLnBrk="0" fontAlgn="base" hangingPunct="0">
              <a:spcBef>
                <a:spcPct val="0"/>
              </a:spcBef>
              <a:spcAft>
                <a:spcPct val="0"/>
              </a:spcAft>
              <a:defRPr>
                <a:solidFill>
                  <a:schemeClr val="tx1"/>
                </a:solidFill>
                <a:latin typeface="Arial" charset="0"/>
                <a:ea typeface="MS PGothic" pitchFamily="34" charset="-128"/>
              </a:defRPr>
            </a:lvl9pPr>
          </a:lstStyle>
          <a:p>
            <a:pPr marL="11430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Verdana"/>
                <a:ea typeface="MS PGothic" pitchFamily="34" charset="-128"/>
                <a:cs typeface="Arial" charset="0"/>
              </a:rPr>
              <a:t>Level of Impact </a:t>
            </a:r>
            <a:r>
              <a:rPr kumimoji="0" lang="en-US" sz="1100" b="0" i="0" u="none" strike="noStrike" kern="1200" cap="none" spc="0" normalizeH="0" baseline="0" noProof="0" dirty="0">
                <a:ln>
                  <a:noFill/>
                </a:ln>
                <a:solidFill>
                  <a:prstClr val="black"/>
                </a:solidFill>
                <a:effectLst/>
                <a:uLnTx/>
                <a:uFillTx/>
                <a:latin typeface="Verdana"/>
                <a:ea typeface="MS PGothic" pitchFamily="34" charset="-128"/>
                <a:cs typeface="Arial" charset="0"/>
              </a:rPr>
              <a:t>refers to the extent to which the initiative / change affects the stakeholder’s user/work experience.</a:t>
            </a:r>
            <a:endParaRPr kumimoji="0" lang="en-GB" sz="1100" b="0" i="0" u="none" strike="noStrike" kern="1200" cap="none" spc="0" normalizeH="0" baseline="0" noProof="0" dirty="0">
              <a:ln>
                <a:noFill/>
              </a:ln>
              <a:solidFill>
                <a:prstClr val="black"/>
              </a:solidFill>
              <a:effectLst/>
              <a:uLnTx/>
              <a:uFillTx/>
              <a:latin typeface="Verdana"/>
              <a:ea typeface="MS PGothic" pitchFamily="34" charset="-128"/>
              <a:cs typeface="Arial" charset="0"/>
            </a:endParaRPr>
          </a:p>
        </p:txBody>
      </p:sp>
      <p:sp>
        <p:nvSpPr>
          <p:cNvPr id="9" name="Title 3">
            <a:extLst>
              <a:ext uri="{FF2B5EF4-FFF2-40B4-BE49-F238E27FC236}">
                <a16:creationId xmlns:a16="http://schemas.microsoft.com/office/drawing/2014/main" id="{10D29DBB-0C6E-40D0-827D-B7024328FAA6}"/>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Stakeholder assessment guidelines</a:t>
            </a:r>
          </a:p>
        </p:txBody>
      </p:sp>
      <p:sp>
        <p:nvSpPr>
          <p:cNvPr id="10" name="Text Placeholder 2">
            <a:extLst>
              <a:ext uri="{FF2B5EF4-FFF2-40B4-BE49-F238E27FC236}">
                <a16:creationId xmlns:a16="http://schemas.microsoft.com/office/drawing/2014/main" id="{D3648A85-3D96-41EC-82CF-4CD3F5859E2C}"/>
              </a:ext>
            </a:extLst>
          </p:cNvPr>
          <p:cNvSpPr txBox="1">
            <a:spLocks/>
          </p:cNvSpPr>
          <p:nvPr/>
        </p:nvSpPr>
        <p:spPr>
          <a:xfrm>
            <a:off x="585644" y="775390"/>
            <a:ext cx="10804652" cy="28397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SG" sz="1400" b="0" i="0" u="none" strike="noStrike" kern="1200" cap="none" spc="0" normalizeH="0" baseline="0" noProof="0" dirty="0">
                <a:ln>
                  <a:noFill/>
                </a:ln>
                <a:solidFill>
                  <a:prstClr val="white">
                    <a:lumMod val="50000"/>
                  </a:prstClr>
                </a:solidFill>
                <a:effectLst/>
                <a:uLnTx/>
                <a:uFillTx/>
                <a:latin typeface="Verdana"/>
                <a:ea typeface="+mn-ea"/>
                <a:cs typeface="+mn-cs"/>
              </a:rPr>
              <a:t>A series of standard guidelines may be applied to define level of commitment, influence and impact</a:t>
            </a:r>
          </a:p>
        </p:txBody>
      </p:sp>
      <p:sp>
        <p:nvSpPr>
          <p:cNvPr id="11" name="Rectangle 10">
            <a:extLst>
              <a:ext uri="{FF2B5EF4-FFF2-40B4-BE49-F238E27FC236}">
                <a16:creationId xmlns:a16="http://schemas.microsoft.com/office/drawing/2014/main" id="{3A6F78FD-D9F5-4453-AB1B-2C74199B4C8A}"/>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provide guidelines to support stakeholder identification exercise. It describes the definitions of Level of Impact and Level of Influence, which informs the stakeholder assessment in Slide 27.</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stakeholder group, rank them on Level of Impact and Level of Influence based on the table of guidelines. For example, Clients may be ranked “High” on impact (The DSP will significantly impact the stakeholder) and “Low” on influence (The stakeholders has limited or no ability to either positively or negatively impact the DSP outcomes)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Fill in the corresponding assessment of each stakeholder group in the last 2 columns in Slide 27 Stakeholder Identification table. </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spTree>
    <p:extLst>
      <p:ext uri="{BB962C8B-B14F-4D97-AF65-F5344CB8AC3E}">
        <p14:creationId xmlns:p14="http://schemas.microsoft.com/office/powerpoint/2010/main" val="336457908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Object 32"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421" imgH="420" progId="TCLayout.ActiveDocument.1">
                  <p:embed/>
                </p:oleObj>
              </mc:Choice>
              <mc:Fallback>
                <p:oleObj name="think-cell Slide" r:id="rId4" imgW="421" imgH="420" progId="TCLayout.ActiveDocument.1">
                  <p:embed/>
                  <p:pic>
                    <p:nvPicPr>
                      <p:cNvPr id="33" name="Object 32" hidden="1"/>
                      <p:cNvPicPr/>
                      <p:nvPr/>
                    </p:nvPicPr>
                    <p:blipFill>
                      <a:blip r:embed="rId5"/>
                      <a:stretch>
                        <a:fillRect/>
                      </a:stretch>
                    </p:blipFill>
                    <p:spPr>
                      <a:xfrm>
                        <a:off x="1588" y="1588"/>
                        <a:ext cx="1587" cy="1587"/>
                      </a:xfrm>
                      <a:prstGeom prst="rect">
                        <a:avLst/>
                      </a:prstGeom>
                    </p:spPr>
                  </p:pic>
                </p:oleObj>
              </mc:Fallback>
            </mc:AlternateContent>
          </a:graphicData>
        </a:graphic>
      </p:graphicFrame>
      <p:graphicFrame>
        <p:nvGraphicFramePr>
          <p:cNvPr id="39" name="Table 38">
            <a:extLst>
              <a:ext uri="{FF2B5EF4-FFF2-40B4-BE49-F238E27FC236}">
                <a16:creationId xmlns:a16="http://schemas.microsoft.com/office/drawing/2014/main" id="{6A2A68A3-DD41-4FE0-9252-E7D40CF4F613}"/>
              </a:ext>
            </a:extLst>
          </p:cNvPr>
          <p:cNvGraphicFramePr>
            <a:graphicFrameLocks noGrp="1"/>
          </p:cNvGraphicFramePr>
          <p:nvPr/>
        </p:nvGraphicFramePr>
        <p:xfrm>
          <a:off x="585644" y="1473890"/>
          <a:ext cx="11035887" cy="4321509"/>
        </p:xfrm>
        <a:graphic>
          <a:graphicData uri="http://schemas.openxmlformats.org/drawingml/2006/table">
            <a:tbl>
              <a:tblPr firstRow="1" firstCol="1" bandRow="1"/>
              <a:tblGrid>
                <a:gridCol w="1394074">
                  <a:extLst>
                    <a:ext uri="{9D8B030D-6E8A-4147-A177-3AD203B41FA5}">
                      <a16:colId xmlns:a16="http://schemas.microsoft.com/office/drawing/2014/main" val="4053023793"/>
                    </a:ext>
                  </a:extLst>
                </a:gridCol>
                <a:gridCol w="779413">
                  <a:extLst>
                    <a:ext uri="{9D8B030D-6E8A-4147-A177-3AD203B41FA5}">
                      <a16:colId xmlns:a16="http://schemas.microsoft.com/office/drawing/2014/main" val="3943148941"/>
                    </a:ext>
                  </a:extLst>
                </a:gridCol>
                <a:gridCol w="881090">
                  <a:extLst>
                    <a:ext uri="{9D8B030D-6E8A-4147-A177-3AD203B41FA5}">
                      <a16:colId xmlns:a16="http://schemas.microsoft.com/office/drawing/2014/main" val="301113726"/>
                    </a:ext>
                  </a:extLst>
                </a:gridCol>
                <a:gridCol w="2199425">
                  <a:extLst>
                    <a:ext uri="{9D8B030D-6E8A-4147-A177-3AD203B41FA5}">
                      <a16:colId xmlns:a16="http://schemas.microsoft.com/office/drawing/2014/main" val="4034278607"/>
                    </a:ext>
                  </a:extLst>
                </a:gridCol>
                <a:gridCol w="2217782">
                  <a:extLst>
                    <a:ext uri="{9D8B030D-6E8A-4147-A177-3AD203B41FA5}">
                      <a16:colId xmlns:a16="http://schemas.microsoft.com/office/drawing/2014/main" val="302581255"/>
                    </a:ext>
                  </a:extLst>
                </a:gridCol>
                <a:gridCol w="3564103">
                  <a:extLst>
                    <a:ext uri="{9D8B030D-6E8A-4147-A177-3AD203B41FA5}">
                      <a16:colId xmlns:a16="http://schemas.microsoft.com/office/drawing/2014/main" val="214372384"/>
                    </a:ext>
                  </a:extLst>
                </a:gridCol>
              </a:tblGrid>
              <a:tr h="467048">
                <a:tc>
                  <a:txBody>
                    <a:bodyPr/>
                    <a:lstStyle/>
                    <a:p>
                      <a:pPr algn="ctr">
                        <a:spcAft>
                          <a:spcPts val="0"/>
                        </a:spcAft>
                      </a:pPr>
                      <a:r>
                        <a:rPr lang="en-SG" sz="1000" b="1" dirty="0">
                          <a:solidFill>
                            <a:schemeClr val="bg1"/>
                          </a:solidFill>
                          <a:effectLst/>
                          <a:latin typeface="Verdana" panose="020B0604030504040204" pitchFamily="34" charset="0"/>
                          <a:ea typeface="Verdana" panose="020B0604030504040204" pitchFamily="34" charset="0"/>
                        </a:rPr>
                        <a:t>Stakeholder Group</a:t>
                      </a:r>
                      <a:endParaRPr lang="en-US" sz="1000" b="0" i="1" dirty="0">
                        <a:solidFill>
                          <a:schemeClr val="bg1"/>
                        </a:solidFill>
                        <a:effectLst/>
                        <a:latin typeface="Verdana" panose="020B0604030504040204" pitchFamily="34" charset="0"/>
                        <a:ea typeface="Verdana" panose="020B0604030504040204" pitchFamily="34" charset="0"/>
                      </a:endParaRPr>
                    </a:p>
                  </a:txBody>
                  <a:tcPr marL="71755" marR="8255" marT="36195" marB="36195" anchor="ctr">
                    <a:lnL w="12700" cap="flat" cmpd="sng" algn="ctr">
                      <a:solidFill>
                        <a:schemeClr val="accent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spcAft>
                          <a:spcPts val="0"/>
                        </a:spcAft>
                      </a:pPr>
                      <a:r>
                        <a:rPr lang="en-SG" sz="1000" b="1" i="0" dirty="0">
                          <a:solidFill>
                            <a:schemeClr val="bg1"/>
                          </a:solidFill>
                          <a:effectLst/>
                          <a:latin typeface="Verdana" panose="020B0604030504040204" pitchFamily="34" charset="0"/>
                          <a:ea typeface="Verdana" panose="020B0604030504040204" pitchFamily="34" charset="0"/>
                        </a:rPr>
                        <a:t>Level of Impact</a:t>
                      </a:r>
                      <a:endParaRPr lang="en-GB" sz="1000" b="0" i="1" dirty="0">
                        <a:solidFill>
                          <a:schemeClr val="bg1"/>
                        </a:solidFill>
                        <a:effectLst/>
                        <a:latin typeface="Verdana" panose="020B0604030504040204" pitchFamily="34" charset="0"/>
                        <a:ea typeface="Verdana" panose="020B0604030504040204" pitchFamily="34" charset="0"/>
                      </a:endParaRPr>
                    </a:p>
                  </a:txBody>
                  <a:tcPr marL="71755" marR="825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algn="ctr" defTabSz="914400" rtl="0" eaLnBrk="1" latinLnBrk="0" hangingPunct="1">
                        <a:spcAft>
                          <a:spcPts val="0"/>
                        </a:spcAft>
                      </a:pPr>
                      <a:r>
                        <a:rPr lang="en-GB" sz="1000" b="1" i="0" kern="1200" dirty="0">
                          <a:solidFill>
                            <a:schemeClr val="bg1"/>
                          </a:solidFill>
                          <a:effectLst/>
                          <a:latin typeface="Verdana" panose="020B0604030504040204" pitchFamily="34" charset="0"/>
                          <a:ea typeface="Verdana" panose="020B0604030504040204" pitchFamily="34" charset="0"/>
                          <a:cs typeface="+mn-cs"/>
                        </a:rPr>
                        <a:t>Level of Influence</a:t>
                      </a:r>
                    </a:p>
                  </a:txBody>
                  <a:tcPr marL="71755" marR="825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spcAft>
                          <a:spcPts val="0"/>
                        </a:spcAft>
                      </a:pPr>
                      <a:r>
                        <a:rPr lang="en-SG" sz="1000" b="1" dirty="0">
                          <a:solidFill>
                            <a:schemeClr val="bg1"/>
                          </a:solidFill>
                          <a:effectLst/>
                          <a:latin typeface="Verdana" panose="020B0604030504040204" pitchFamily="34" charset="0"/>
                          <a:ea typeface="Verdana" panose="020B0604030504040204" pitchFamily="34" charset="0"/>
                        </a:rPr>
                        <a:t>Possible Impact </a:t>
                      </a:r>
                      <a:endParaRPr lang="en-GB" sz="1000" b="0" i="1" dirty="0">
                        <a:solidFill>
                          <a:schemeClr val="bg1"/>
                        </a:solidFill>
                        <a:effectLst/>
                        <a:latin typeface="Verdana" panose="020B0604030504040204" pitchFamily="34" charset="0"/>
                        <a:ea typeface="Verdana" panose="020B0604030504040204" pitchFamily="34" charset="0"/>
                      </a:endParaRPr>
                    </a:p>
                  </a:txBody>
                  <a:tcPr marL="71755" marR="825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spcAft>
                          <a:spcPts val="0"/>
                        </a:spcAft>
                      </a:pPr>
                      <a:r>
                        <a:rPr lang="en-SG" sz="1000" b="1" dirty="0">
                          <a:solidFill>
                            <a:schemeClr val="bg1"/>
                          </a:solidFill>
                          <a:effectLst/>
                          <a:latin typeface="Verdana" panose="020B0604030504040204" pitchFamily="34" charset="0"/>
                          <a:ea typeface="Verdana" panose="020B0604030504040204" pitchFamily="34" charset="0"/>
                        </a:rPr>
                        <a:t>Possible Types of Resistance</a:t>
                      </a:r>
                      <a:endParaRPr lang="en-GB" sz="1000" b="0" i="1" dirty="0">
                        <a:solidFill>
                          <a:schemeClr val="bg1"/>
                        </a:solidFill>
                        <a:effectLst/>
                        <a:latin typeface="Verdana" panose="020B0604030504040204" pitchFamily="34" charset="0"/>
                        <a:ea typeface="Verdana" panose="020B0604030504040204" pitchFamily="34" charset="0"/>
                      </a:endParaRPr>
                    </a:p>
                  </a:txBody>
                  <a:tcPr marL="71755" marR="825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algn="ctr">
                        <a:spcAft>
                          <a:spcPts val="0"/>
                        </a:spcAft>
                      </a:pPr>
                      <a:r>
                        <a:rPr lang="en-SG" sz="1000" b="1" dirty="0">
                          <a:solidFill>
                            <a:schemeClr val="bg1"/>
                          </a:solidFill>
                          <a:effectLst/>
                          <a:latin typeface="Verdana" panose="020B0604030504040204" pitchFamily="34" charset="0"/>
                          <a:ea typeface="Verdana" panose="020B0604030504040204" pitchFamily="34" charset="0"/>
                        </a:rPr>
                        <a:t>Management Plan</a:t>
                      </a:r>
                      <a:endParaRPr lang="en-SG" sz="1000" b="0" i="1" dirty="0">
                        <a:solidFill>
                          <a:schemeClr val="bg1"/>
                        </a:solidFill>
                        <a:effectLst/>
                        <a:latin typeface="Verdana" panose="020B0604030504040204" pitchFamily="34" charset="0"/>
                        <a:ea typeface="Verdana" panose="020B0604030504040204" pitchFamily="34" charset="0"/>
                      </a:endParaRPr>
                    </a:p>
                  </a:txBody>
                  <a:tcPr marL="71755" marR="8255" marT="36195" marB="361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860226482"/>
                  </a:ext>
                </a:extLst>
              </a:tr>
              <a:tr h="13345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900" b="1" dirty="0">
                          <a:solidFill>
                            <a:schemeClr val="tx1"/>
                          </a:solidFill>
                          <a:latin typeface="Verdana" panose="020B0604030504040204" pitchFamily="34" charset="0"/>
                          <a:ea typeface="Verdana" panose="020B0604030504040204" pitchFamily="34" charset="0"/>
                        </a:rPr>
                        <a:t>Organisation employees</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High</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Medium</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1" indent="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None/>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Increased productivity of employees, optimised processes and increased engagement with members through digitalisation</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indent="-228600" algn="l" defTabSz="914400" rtl="0" eaLnBrk="1" latinLnBrk="0" hangingPunct="1">
                        <a:buAutoNum type="arabicPeriod"/>
                      </a:pPr>
                      <a:r>
                        <a:rPr lang="en-SG" sz="900" kern="1200">
                          <a:solidFill>
                            <a:schemeClr val="tx1"/>
                          </a:solidFill>
                          <a:latin typeface="Verdana" panose="020B0604030504040204" pitchFamily="34" charset="0"/>
                          <a:ea typeface="Verdana" panose="020B0604030504040204" pitchFamily="34" charset="0"/>
                          <a:cs typeface="+mn-cs"/>
                        </a:rPr>
                        <a:t>Additional work to roll out new initiatives</a:t>
                      </a:r>
                    </a:p>
                    <a:p>
                      <a:pPr marL="228600" indent="-228600" algn="l" defTabSz="914400" rtl="0" eaLnBrk="1" latinLnBrk="0" hangingPunct="1">
                        <a:buAutoNum type="arabicPeriod"/>
                      </a:pPr>
                      <a:r>
                        <a:rPr lang="en-SG" sz="900" kern="1200">
                          <a:solidFill>
                            <a:schemeClr val="tx1"/>
                          </a:solidFill>
                          <a:latin typeface="Verdana" panose="020B0604030504040204" pitchFamily="34" charset="0"/>
                          <a:ea typeface="Verdana" panose="020B0604030504040204" pitchFamily="34" charset="0"/>
                          <a:cs typeface="+mn-cs"/>
                        </a:rPr>
                        <a:t>Unfamiliarity with new processes and systems</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Ensure training and support is provided by system providers</a:t>
                      </a:r>
                    </a:p>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Communications to align employees benefits of digitalisation long-term (e.g. reduced manual tasks)</a:t>
                      </a:r>
                    </a:p>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Identify digital champions to obtain buy-in of digital initiatives </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9692682"/>
                  </a:ext>
                </a:extLst>
              </a:tr>
              <a:tr h="772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900" b="1" dirty="0">
                          <a:solidFill>
                            <a:schemeClr val="tx1"/>
                          </a:solidFill>
                          <a:latin typeface="Verdana" panose="020B0604030504040204" pitchFamily="34" charset="0"/>
                          <a:ea typeface="Verdana" panose="020B0604030504040204" pitchFamily="34" charset="0"/>
                        </a:rPr>
                        <a:t>Board of Directors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SG" sz="900" b="1" dirty="0">
                          <a:solidFill>
                            <a:schemeClr val="tx1"/>
                          </a:solidFill>
                          <a:latin typeface="Verdana" panose="020B0604030504040204" pitchFamily="34" charset="0"/>
                          <a:ea typeface="Verdana" panose="020B0604030504040204" pitchFamily="34" charset="0"/>
                        </a:rPr>
                        <a:t>/Committee</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Low</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High</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1" indent="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None/>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Reflects positively on board when digitalisation efforts improve brand equity</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indent="-228600" algn="l" defTabSz="914400" rtl="0" eaLnBrk="1" latinLnBrk="0" hangingPunct="1">
                        <a:buAutoNum type="arabicPeriod"/>
                      </a:pPr>
                      <a:r>
                        <a:rPr lang="en-SG" sz="900" kern="1200" dirty="0">
                          <a:solidFill>
                            <a:schemeClr val="tx1"/>
                          </a:solidFill>
                          <a:latin typeface="Verdana" panose="020B0604030504040204" pitchFamily="34" charset="0"/>
                          <a:ea typeface="Verdana" panose="020B0604030504040204" pitchFamily="34" charset="0"/>
                          <a:cs typeface="+mn-cs"/>
                        </a:rPr>
                        <a:t>Cost of digital initiatives and implementation</a:t>
                      </a:r>
                    </a:p>
                    <a:p>
                      <a:pPr marL="228600" indent="-228600" algn="l" defTabSz="914400" rtl="0" eaLnBrk="1" latinLnBrk="0" hangingPunct="1">
                        <a:buAutoNum type="arabicPeriod"/>
                      </a:pPr>
                      <a:r>
                        <a:rPr lang="en-SG" sz="900" kern="1200" dirty="0">
                          <a:solidFill>
                            <a:schemeClr val="tx1"/>
                          </a:solidFill>
                          <a:latin typeface="Verdana" panose="020B0604030504040204" pitchFamily="34" charset="0"/>
                          <a:ea typeface="Verdana" panose="020B0604030504040204" pitchFamily="34" charset="0"/>
                          <a:cs typeface="+mn-cs"/>
                        </a:rPr>
                        <a:t>Prioritisation of digital initiatives</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Reinforce that digital strategy is developed to improve service delivery to clients</a:t>
                      </a:r>
                    </a:p>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Explain prioritisation is done based on feasibility and desirability given types of digital technologies currently in place</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206153531"/>
                  </a:ext>
                </a:extLst>
              </a:tr>
              <a:tr h="688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900" b="1" dirty="0">
                          <a:solidFill>
                            <a:schemeClr val="tx1"/>
                          </a:solidFill>
                          <a:latin typeface="Verdana" panose="020B0604030504040204" pitchFamily="34" charset="0"/>
                          <a:ea typeface="Verdana" panose="020B0604030504040204" pitchFamily="34" charset="0"/>
                        </a:rPr>
                        <a:t>Volunteers </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Medium </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Medium</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1" indent="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None/>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Ability to contribute to organisation’s initiatives virtually and new volunteer roles available based on digital initiatives</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indent="-228600" algn="l" defTabSz="914400" rtl="0" eaLnBrk="1" latinLnBrk="0" hangingPunct="1">
                        <a:buAutoNum type="arabicPeriod"/>
                      </a:pPr>
                      <a:r>
                        <a:rPr lang="en-SG" sz="900" kern="1200" dirty="0">
                          <a:solidFill>
                            <a:schemeClr val="tx1"/>
                          </a:solidFill>
                          <a:latin typeface="Verdana" panose="020B0604030504040204" pitchFamily="34" charset="0"/>
                          <a:ea typeface="Verdana" panose="020B0604030504040204" pitchFamily="34" charset="0"/>
                          <a:cs typeface="+mn-cs"/>
                        </a:rPr>
                        <a:t>Unfamiliar with new systems and interactions with organisation</a:t>
                      </a:r>
                    </a:p>
                    <a:p>
                      <a:pPr marL="228600" indent="-228600" algn="l" defTabSz="914400" rtl="0" eaLnBrk="1" latinLnBrk="0" hangingPunct="1">
                        <a:buAutoNum type="arabicPeriod"/>
                      </a:pPr>
                      <a:r>
                        <a:rPr lang="en-SG" sz="900" kern="1200" dirty="0">
                          <a:solidFill>
                            <a:schemeClr val="tx1"/>
                          </a:solidFill>
                          <a:latin typeface="Verdana" panose="020B0604030504040204" pitchFamily="34" charset="0"/>
                          <a:ea typeface="Verdana" panose="020B0604030504040204" pitchFamily="34" charset="0"/>
                          <a:cs typeface="+mn-cs"/>
                        </a:rPr>
                        <a:t>Lack of digital skills </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Volunteer onboarding process and training to be conducted</a:t>
                      </a:r>
                    </a:p>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Volunteers matched to roles best suited to interests and skills</a:t>
                      </a:r>
                    </a:p>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Online events for volunteers</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285693201"/>
                  </a:ext>
                </a:extLst>
              </a:tr>
              <a:tr h="6881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900" b="1" dirty="0">
                          <a:solidFill>
                            <a:schemeClr val="tx1"/>
                          </a:solidFill>
                          <a:latin typeface="Verdana" panose="020B0604030504040204" pitchFamily="34" charset="0"/>
                          <a:ea typeface="Verdana" panose="020B0604030504040204" pitchFamily="34" charset="0"/>
                        </a:rPr>
                        <a:t>Donors</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a:solidFill>
                            <a:schemeClr val="tx1"/>
                          </a:solidFill>
                          <a:latin typeface="Verdana" panose="020B0604030504040204" pitchFamily="34" charset="0"/>
                          <a:ea typeface="Verdana" panose="020B0604030504040204" pitchFamily="34" charset="0"/>
                        </a:rPr>
                        <a:t>Medium </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en-SG" sz="900" dirty="0">
                          <a:solidFill>
                            <a:schemeClr val="tx1"/>
                          </a:solidFill>
                          <a:latin typeface="Verdana" panose="020B0604030504040204" pitchFamily="34" charset="0"/>
                          <a:ea typeface="Verdana" panose="020B0604030504040204" pitchFamily="34" charset="0"/>
                        </a:rPr>
                        <a:t>Low</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1" indent="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None/>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New ways of interacting with organisation (e.g. increased digital communications, online donations, etc.)</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indent="-228600" algn="l" defTabSz="914400" rtl="0" eaLnBrk="1" latinLnBrk="0" hangingPunct="1">
                        <a:buAutoNum type="arabicPeriod"/>
                      </a:pPr>
                      <a:r>
                        <a:rPr lang="en-SG" sz="900" kern="1200" dirty="0">
                          <a:solidFill>
                            <a:schemeClr val="tx1"/>
                          </a:solidFill>
                          <a:latin typeface="Verdana" panose="020B0604030504040204" pitchFamily="34" charset="0"/>
                          <a:ea typeface="Verdana" panose="020B0604030504040204" pitchFamily="34" charset="0"/>
                          <a:cs typeface="+mn-cs"/>
                        </a:rPr>
                        <a:t>Unfamiliar with new systems and interactions with organisation</a:t>
                      </a:r>
                    </a:p>
                  </a:txBody>
                  <a:tcPr marL="121920" marR="121920" marT="60960" marB="6096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FAQ / User guide for donations to be made available on organisation’s website</a:t>
                      </a:r>
                    </a:p>
                    <a:p>
                      <a:pPr marL="228600" marR="0" lvl="1" indent="-228600" algn="l" defTabSz="1219170" rtl="0" eaLnBrk="1" fontAlgn="auto" latinLnBrk="0" hangingPunct="1">
                        <a:lnSpc>
                          <a:spcPct val="106000"/>
                        </a:lnSpc>
                        <a:spcBef>
                          <a:spcPts val="600"/>
                        </a:spcBef>
                        <a:spcAft>
                          <a:spcPct val="0"/>
                        </a:spcAft>
                        <a:buClr>
                          <a:srgbClr val="000000"/>
                        </a:buClr>
                        <a:buSzTx/>
                        <a:buFont typeface="Arial,Sans-Serif" panose="020B0604020202020204" pitchFamily="34" charset="0"/>
                        <a:buAutoNum type="arabicPeriod"/>
                        <a:tabLst/>
                        <a:defRPr/>
                      </a:pPr>
                      <a:r>
                        <a:rPr kumimoji="0" lang="en-SG" sz="9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Increased marketing communications for online donations</a:t>
                      </a:r>
                    </a:p>
                  </a:txBody>
                  <a:tcPr marL="71755" marR="8255" marT="36195" marB="36195">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56171109"/>
                  </a:ext>
                </a:extLst>
              </a:tr>
            </a:tbl>
          </a:graphicData>
        </a:graphic>
      </p:graphicFrame>
      <p:sp>
        <p:nvSpPr>
          <p:cNvPr id="40" name="Text Placeholder 2">
            <a:extLst>
              <a:ext uri="{FF2B5EF4-FFF2-40B4-BE49-F238E27FC236}">
                <a16:creationId xmlns:a16="http://schemas.microsoft.com/office/drawing/2014/main" id="{3B0CA445-2D76-42AB-8CCB-BD7214AC58E2}"/>
              </a:ext>
            </a:extLst>
          </p:cNvPr>
          <p:cNvSpPr txBox="1">
            <a:spLocks/>
          </p:cNvSpPr>
          <p:nvPr/>
        </p:nvSpPr>
        <p:spPr>
          <a:xfrm>
            <a:off x="585644" y="775390"/>
            <a:ext cx="10804652" cy="283970"/>
          </a:xfrm>
          <a:prstGeom prst="rect">
            <a:avLst/>
          </a:prstGeom>
        </p:spPr>
        <p:txBody>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SG"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mn-cs"/>
              </a:rPr>
              <a:t>Impacts are rated on a scale from low to high as a way of assessing effects on the organisation</a:t>
            </a:r>
          </a:p>
        </p:txBody>
      </p:sp>
      <p:sp>
        <p:nvSpPr>
          <p:cNvPr id="6" name="Title 3">
            <a:extLst>
              <a:ext uri="{FF2B5EF4-FFF2-40B4-BE49-F238E27FC236}">
                <a16:creationId xmlns:a16="http://schemas.microsoft.com/office/drawing/2014/main" id="{0FE3340A-AAA2-4307-8ADF-ED4D21E90D77}"/>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Change impact and managing resistance</a:t>
            </a:r>
          </a:p>
        </p:txBody>
      </p:sp>
      <p:sp>
        <p:nvSpPr>
          <p:cNvPr id="7" name="Rectangle 6">
            <a:extLst>
              <a:ext uri="{FF2B5EF4-FFF2-40B4-BE49-F238E27FC236}">
                <a16:creationId xmlns:a16="http://schemas.microsoft.com/office/drawing/2014/main" id="{DBBF989E-A03F-496D-A873-EF71EE54ACC2}"/>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create a resistance management plan to manage possible resistance from identified stakeholders.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Based on the stakeholder identification table, fill in all stakeholder groups and their corresponding level of impact and influence in the first 3 columns.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stakeholder group, determine their possible impact on the digitalisation plan. For example, Board of Directors will be positively impacted by KPIs achieved in digitalisation efforts.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stakeholder group, also determine possible types of resistance they might have to digitalisation. For example, the board may be resistant to high costs of digital initiatives.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Based on the impacts and resistance identified, brainstorm a management plan for each stakeholder that ensures the digital plan is successful. For example, the plan could include strategies to convince the board on the value of the digital initiatives proposed.  </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pSp>
        <p:nvGrpSpPr>
          <p:cNvPr id="8" name="Group 7">
            <a:extLst>
              <a:ext uri="{FF2B5EF4-FFF2-40B4-BE49-F238E27FC236}">
                <a16:creationId xmlns:a16="http://schemas.microsoft.com/office/drawing/2014/main" id="{86D466CA-7C57-45E4-9AFB-541E866AB70C}"/>
              </a:ext>
            </a:extLst>
          </p:cNvPr>
          <p:cNvGrpSpPr/>
          <p:nvPr/>
        </p:nvGrpSpPr>
        <p:grpSpPr>
          <a:xfrm>
            <a:off x="10718004" y="1224436"/>
            <a:ext cx="1242102" cy="1060549"/>
            <a:chOff x="6873104" y="57717"/>
            <a:chExt cx="2569334" cy="2098554"/>
          </a:xfrm>
        </p:grpSpPr>
        <p:sp>
          <p:nvSpPr>
            <p:cNvPr id="9" name="Diagonal Stripe 8">
              <a:extLst>
                <a:ext uri="{FF2B5EF4-FFF2-40B4-BE49-F238E27FC236}">
                  <a16:creationId xmlns:a16="http://schemas.microsoft.com/office/drawing/2014/main" id="{0034EE5A-2FDE-4B79-B562-BA5FF8CF2CEB}"/>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0" name="Text Box 49">
              <a:extLst>
                <a:ext uri="{FF2B5EF4-FFF2-40B4-BE49-F238E27FC236}">
                  <a16:creationId xmlns:a16="http://schemas.microsoft.com/office/drawing/2014/main" id="{498645E1-53AC-41A6-AA2D-2A6DEC6CC830}"/>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426123800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4004CEC7-67EB-4B7B-8232-F626763464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38" name="Object 37" hidden="1">
                        <a:extLst>
                          <a:ext uri="{FF2B5EF4-FFF2-40B4-BE49-F238E27FC236}">
                            <a16:creationId xmlns:a16="http://schemas.microsoft.com/office/drawing/2014/main" id="{4004CEC7-67EB-4B7B-8232-F626763464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781774F-FE8B-4675-8DE2-9F101E1EECEA}"/>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3" name="Text Placeholder 2">
            <a:extLst>
              <a:ext uri="{FF2B5EF4-FFF2-40B4-BE49-F238E27FC236}">
                <a16:creationId xmlns:a16="http://schemas.microsoft.com/office/drawing/2014/main" id="{B57B0043-41B3-452C-B902-1E80EBA1609F}"/>
              </a:ext>
            </a:extLst>
          </p:cNvPr>
          <p:cNvSpPr>
            <a:spLocks noGrp="1"/>
          </p:cNvSpPr>
          <p:nvPr>
            <p:ph type="body" sz="quarter" idx="13"/>
          </p:nvPr>
        </p:nvSpPr>
        <p:spPr>
          <a:xfrm>
            <a:off x="469900" y="599589"/>
            <a:ext cx="10804652" cy="270139"/>
          </a:xfrm>
        </p:spPr>
        <p:txBody>
          <a:bodyPr/>
          <a:lstStyle/>
          <a:p>
            <a:r>
              <a:rPr lang="en-SG" sz="1200">
                <a:solidFill>
                  <a:schemeClr val="tx1">
                    <a:lumMod val="50000"/>
                    <a:lumOff val="50000"/>
                  </a:schemeClr>
                </a:solidFill>
                <a:latin typeface="Verdana" panose="020B0604030504040204" pitchFamily="34" charset="0"/>
                <a:ea typeface="Verdana" panose="020B0604030504040204" pitchFamily="34" charset="0"/>
              </a:rPr>
              <a:t>A visual of the change campaign over the next year</a:t>
            </a:r>
          </a:p>
        </p:txBody>
      </p:sp>
      <p:sp>
        <p:nvSpPr>
          <p:cNvPr id="4" name="Title 3">
            <a:extLst>
              <a:ext uri="{FF2B5EF4-FFF2-40B4-BE49-F238E27FC236}">
                <a16:creationId xmlns:a16="http://schemas.microsoft.com/office/drawing/2014/main" id="{58FF4F7E-6EFB-4592-BA8D-B71FEA1AAD0B}"/>
              </a:ext>
            </a:extLst>
          </p:cNvPr>
          <p:cNvSpPr>
            <a:spLocks noGrp="1"/>
          </p:cNvSpPr>
          <p:nvPr>
            <p:ph type="title"/>
          </p:nvPr>
        </p:nvSpPr>
        <p:spPr>
          <a:xfrm>
            <a:off x="469900" y="265488"/>
            <a:ext cx="11252200" cy="274069"/>
          </a:xfrm>
        </p:spPr>
        <p:txBody>
          <a:bodyPr/>
          <a:lstStyle/>
          <a:p>
            <a:r>
              <a:rPr lang="en-US" sz="2100" dirty="0">
                <a:ea typeface="Verdana" panose="020B0604030504040204" pitchFamily="34" charset="0"/>
                <a:cs typeface="Calibri Light" panose="020F0302020204030204" pitchFamily="34" charset="0"/>
              </a:rPr>
              <a:t>Communication Plan </a:t>
            </a:r>
            <a:endParaRPr lang="en-AU" sz="2100" dirty="0">
              <a:ea typeface="Verdana" panose="020B0604030504040204" pitchFamily="34" charset="0"/>
            </a:endParaRPr>
          </a:p>
        </p:txBody>
      </p:sp>
      <p:sp>
        <p:nvSpPr>
          <p:cNvPr id="18" name="Rectangle 17">
            <a:extLst>
              <a:ext uri="{FF2B5EF4-FFF2-40B4-BE49-F238E27FC236}">
                <a16:creationId xmlns:a16="http://schemas.microsoft.com/office/drawing/2014/main" id="{D47F01C0-5D84-453C-9BDB-2B06D7B71BE2}"/>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create a communication plan to identify all communications on activities throughout the digital strategy plan.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Taking reference from the change management activities, determine the objectives of communications throughout the phases of the project. For example, the first communication objective could be to align on the roadmap and confirm the next steps.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In the next column, determine the specific activities to bring about the objective listed. For example, activities for strategic alignment include project resource planning, internal alignment and milestone updates.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the frequency of communications required for the desired objective. For example, during a management meeting / weekly / bi-monthly etc.</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the channel of communications, for example physical or online meetings, emails, etc.</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Determine the audience for the communications, which could include clients, the working team or the entire organisation.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aphicFrame>
        <p:nvGraphicFramePr>
          <p:cNvPr id="19" name="Table 18">
            <a:extLst>
              <a:ext uri="{FF2B5EF4-FFF2-40B4-BE49-F238E27FC236}">
                <a16:creationId xmlns:a16="http://schemas.microsoft.com/office/drawing/2014/main" id="{F2ABEB3E-B10F-4A53-AB15-D85E4880D54F}"/>
              </a:ext>
            </a:extLst>
          </p:cNvPr>
          <p:cNvGraphicFramePr>
            <a:graphicFrameLocks noGrp="1"/>
          </p:cNvGraphicFramePr>
          <p:nvPr/>
        </p:nvGraphicFramePr>
        <p:xfrm>
          <a:off x="251520" y="896556"/>
          <a:ext cx="11741066" cy="3986288"/>
        </p:xfrm>
        <a:graphic>
          <a:graphicData uri="http://schemas.openxmlformats.org/drawingml/2006/table">
            <a:tbl>
              <a:tblPr>
                <a:tableStyleId>{5940675A-B579-460E-94D1-54222C63F5DA}</a:tableStyleId>
              </a:tblPr>
              <a:tblGrid>
                <a:gridCol w="598034">
                  <a:extLst>
                    <a:ext uri="{9D8B030D-6E8A-4147-A177-3AD203B41FA5}">
                      <a16:colId xmlns:a16="http://schemas.microsoft.com/office/drawing/2014/main" val="1439857528"/>
                    </a:ext>
                  </a:extLst>
                </a:gridCol>
                <a:gridCol w="2274646">
                  <a:extLst>
                    <a:ext uri="{9D8B030D-6E8A-4147-A177-3AD203B41FA5}">
                      <a16:colId xmlns:a16="http://schemas.microsoft.com/office/drawing/2014/main" val="3115377050"/>
                    </a:ext>
                  </a:extLst>
                </a:gridCol>
                <a:gridCol w="3926840">
                  <a:extLst>
                    <a:ext uri="{9D8B030D-6E8A-4147-A177-3AD203B41FA5}">
                      <a16:colId xmlns:a16="http://schemas.microsoft.com/office/drawing/2014/main" val="2860700800"/>
                    </a:ext>
                  </a:extLst>
                </a:gridCol>
                <a:gridCol w="1971040">
                  <a:extLst>
                    <a:ext uri="{9D8B030D-6E8A-4147-A177-3AD203B41FA5}">
                      <a16:colId xmlns:a16="http://schemas.microsoft.com/office/drawing/2014/main" val="1962323676"/>
                    </a:ext>
                  </a:extLst>
                </a:gridCol>
                <a:gridCol w="1381970">
                  <a:extLst>
                    <a:ext uri="{9D8B030D-6E8A-4147-A177-3AD203B41FA5}">
                      <a16:colId xmlns:a16="http://schemas.microsoft.com/office/drawing/2014/main" val="4020660916"/>
                    </a:ext>
                  </a:extLst>
                </a:gridCol>
                <a:gridCol w="1588536">
                  <a:extLst>
                    <a:ext uri="{9D8B030D-6E8A-4147-A177-3AD203B41FA5}">
                      <a16:colId xmlns:a16="http://schemas.microsoft.com/office/drawing/2014/main" val="2040144443"/>
                    </a:ext>
                  </a:extLst>
                </a:gridCol>
              </a:tblGrid>
              <a:tr h="220027">
                <a:tc>
                  <a:txBody>
                    <a:bodyPr/>
                    <a:lstStyle/>
                    <a:p>
                      <a:pPr marL="0" algn="ctr" fontAlgn="ctr">
                        <a:spcBef>
                          <a:spcPts val="0"/>
                        </a:spcBef>
                      </a:pPr>
                      <a:r>
                        <a:rPr lang="en-SG" sz="900" b="1" u="none" strike="noStrike" dirty="0">
                          <a:solidFill>
                            <a:schemeClr val="bg1"/>
                          </a:solidFill>
                          <a:effectLst/>
                          <a:latin typeface="+mn-lt"/>
                        </a:rPr>
                        <a:t>ID #</a:t>
                      </a:r>
                      <a:endParaRPr lang="en-SG" sz="900" b="1" i="0" u="none" strike="noStrike" dirty="0">
                        <a:solidFill>
                          <a:schemeClr val="bg1"/>
                        </a:solidFill>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solidFill>
                      <a:srgbClr val="009A44"/>
                    </a:solidFill>
                  </a:tcPr>
                </a:tc>
                <a:tc>
                  <a:txBody>
                    <a:bodyPr/>
                    <a:lstStyle/>
                    <a:p>
                      <a:pPr marL="0" algn="ctr" fontAlgn="ctr">
                        <a:spcBef>
                          <a:spcPts val="0"/>
                        </a:spcBef>
                      </a:pPr>
                      <a:r>
                        <a:rPr lang="en-SG" sz="900" b="1" i="0" u="none" strike="noStrike">
                          <a:solidFill>
                            <a:schemeClr val="bg1"/>
                          </a:solidFill>
                          <a:effectLst/>
                          <a:latin typeface="+mn-lt"/>
                        </a:rPr>
                        <a:t>Objective</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solidFill>
                      <a:srgbClr val="009A44"/>
                    </a:solidFill>
                  </a:tcPr>
                </a:tc>
                <a:tc>
                  <a:txBody>
                    <a:bodyPr/>
                    <a:lstStyle/>
                    <a:p>
                      <a:pPr marL="0" algn="ctr" fontAlgn="ctr">
                        <a:spcBef>
                          <a:spcPts val="0"/>
                        </a:spcBef>
                      </a:pPr>
                      <a:r>
                        <a:rPr lang="en-SG" sz="900" b="1" u="none" strike="noStrike">
                          <a:solidFill>
                            <a:schemeClr val="bg1"/>
                          </a:solidFill>
                          <a:effectLst/>
                          <a:latin typeface="+mn-lt"/>
                        </a:rPr>
                        <a:t>Communication Name/Activity</a:t>
                      </a:r>
                      <a:endParaRPr lang="en-SG" sz="900" b="1" i="0" u="none" strike="noStrike">
                        <a:solidFill>
                          <a:schemeClr val="bg1"/>
                        </a:solidFill>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solidFill>
                      <a:srgbClr val="009A44"/>
                    </a:solidFill>
                  </a:tcPr>
                </a:tc>
                <a:tc>
                  <a:txBody>
                    <a:bodyPr/>
                    <a:lstStyle/>
                    <a:p>
                      <a:pPr marL="0" algn="ctr" fontAlgn="ctr">
                        <a:spcBef>
                          <a:spcPts val="0"/>
                        </a:spcBef>
                      </a:pPr>
                      <a:r>
                        <a:rPr lang="en-SG" sz="900" b="1" u="none" strike="noStrike">
                          <a:solidFill>
                            <a:schemeClr val="bg1"/>
                          </a:solidFill>
                          <a:effectLst/>
                          <a:latin typeface="+mn-lt"/>
                        </a:rPr>
                        <a:t>Distribution/ Frequency</a:t>
                      </a:r>
                      <a:endParaRPr lang="en-SG" sz="900" b="1" i="0" u="none" strike="noStrike">
                        <a:solidFill>
                          <a:schemeClr val="bg1"/>
                        </a:solidFill>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solidFill>
                      <a:srgbClr val="009A44"/>
                    </a:solidFill>
                  </a:tcPr>
                </a:tc>
                <a:tc>
                  <a:txBody>
                    <a:bodyPr/>
                    <a:lstStyle/>
                    <a:p>
                      <a:pPr marL="0" algn="ctr" fontAlgn="ctr">
                        <a:spcBef>
                          <a:spcPts val="0"/>
                        </a:spcBef>
                      </a:pPr>
                      <a:r>
                        <a:rPr lang="en-SG" sz="900" b="1" u="none" strike="noStrike">
                          <a:solidFill>
                            <a:schemeClr val="bg1"/>
                          </a:solidFill>
                          <a:effectLst/>
                          <a:latin typeface="+mn-lt"/>
                        </a:rPr>
                        <a:t>Channel</a:t>
                      </a:r>
                      <a:endParaRPr lang="en-SG" sz="900" b="1" i="0" u="none" strike="noStrike">
                        <a:solidFill>
                          <a:schemeClr val="bg1"/>
                        </a:solidFill>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solidFill>
                      <a:srgbClr val="009A44"/>
                    </a:solidFill>
                  </a:tcPr>
                </a:tc>
                <a:tc>
                  <a:txBody>
                    <a:bodyPr/>
                    <a:lstStyle/>
                    <a:p>
                      <a:pPr marL="0" algn="ctr" fontAlgn="ctr">
                        <a:spcBef>
                          <a:spcPts val="0"/>
                        </a:spcBef>
                      </a:pPr>
                      <a:r>
                        <a:rPr lang="en-SG" sz="900" b="1" u="none" strike="noStrike">
                          <a:solidFill>
                            <a:schemeClr val="bg1"/>
                          </a:solidFill>
                          <a:effectLst/>
                          <a:latin typeface="+mn-lt"/>
                        </a:rPr>
                        <a:t>Audience</a:t>
                      </a:r>
                      <a:endParaRPr lang="en-SG" sz="900" b="1" i="0" u="none" strike="noStrike">
                        <a:solidFill>
                          <a:schemeClr val="bg1"/>
                        </a:solidFill>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solidFill>
                      <a:srgbClr val="009A44"/>
                    </a:solidFill>
                  </a:tcPr>
                </a:tc>
                <a:extLst>
                  <a:ext uri="{0D108BD9-81ED-4DB2-BD59-A6C34878D82A}">
                    <a16:rowId xmlns:a16="http://schemas.microsoft.com/office/drawing/2014/main" val="2352369805"/>
                  </a:ext>
                </a:extLst>
              </a:tr>
              <a:tr h="723101">
                <a:tc>
                  <a:txBody>
                    <a:bodyPr/>
                    <a:lstStyle/>
                    <a:p>
                      <a:pPr marL="0" algn="ctr" fontAlgn="ctr">
                        <a:spcBef>
                          <a:spcPts val="0"/>
                        </a:spcBef>
                      </a:pPr>
                      <a:r>
                        <a:rPr lang="en-SG" sz="900" u="none" strike="noStrike">
                          <a:effectLst/>
                          <a:latin typeface="+mn-lt"/>
                        </a:rPr>
                        <a:t>1</a:t>
                      </a:r>
                      <a:endParaRPr lang="en-SG" sz="900" b="0" i="0" u="none" strike="noStrike">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b="0" i="0" u="none" strike="noStrike" dirty="0">
                          <a:effectLst/>
                          <a:latin typeface="+mn-lt"/>
                        </a:rPr>
                        <a:t>Align on digital strategy roadmap, confirm next steps and ensure alignment to strategic goals </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171450" indent="-171450">
                        <a:buFont typeface="Arial" panose="020B0604020202020204" pitchFamily="34" charset="0"/>
                        <a:buChar char="•"/>
                      </a:pPr>
                      <a:r>
                        <a:rPr lang="en-SG" sz="900" dirty="0">
                          <a:latin typeface="+mn-lt"/>
                        </a:rPr>
                        <a:t>Discuss Digital Strategy Plan, align purpose to meet organisation goals, gather feedback and decide on next steps</a:t>
                      </a:r>
                    </a:p>
                    <a:p>
                      <a:pPr marL="171450" indent="-171450">
                        <a:buFont typeface="Arial" panose="020B0604020202020204" pitchFamily="34" charset="0"/>
                        <a:buChar char="•"/>
                      </a:pPr>
                      <a:r>
                        <a:rPr lang="en-SG" sz="900" dirty="0">
                          <a:latin typeface="+mn-lt"/>
                        </a:rPr>
                        <a:t>Digital transformation alignment and project resource planning</a:t>
                      </a:r>
                    </a:p>
                    <a:p>
                      <a:pPr marL="171450" indent="-171450">
                        <a:buFont typeface="Arial" panose="020B0604020202020204" pitchFamily="34" charset="0"/>
                        <a:buChar char="•"/>
                      </a:pPr>
                      <a:r>
                        <a:rPr lang="en-SG" sz="900" dirty="0">
                          <a:latin typeface="+mn-lt"/>
                        </a:rPr>
                        <a:t>Milestone updates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algn="l"/>
                      <a:r>
                        <a:rPr lang="en-SG" sz="900" dirty="0">
                          <a:latin typeface="+mn-lt"/>
                        </a:rPr>
                        <a:t>Soonest after DSP sign off. Possibly next management meeting (Major milestones)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algn="ctr"/>
                      <a:r>
                        <a:rPr lang="en-SG" sz="900" dirty="0">
                          <a:latin typeface="+mn-lt"/>
                        </a:rPr>
                        <a:t>Physical meeting</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algn="ctr"/>
                      <a:r>
                        <a:rPr lang="en-SG" sz="900" dirty="0">
                          <a:latin typeface="+mn-lt"/>
                        </a:rPr>
                        <a:t>Working team including Digital Strategy participants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extLst>
                  <a:ext uri="{0D108BD9-81ED-4DB2-BD59-A6C34878D82A}">
                    <a16:rowId xmlns:a16="http://schemas.microsoft.com/office/drawing/2014/main" val="3090258351"/>
                  </a:ext>
                </a:extLst>
              </a:tr>
              <a:tr h="653152">
                <a:tc>
                  <a:txBody>
                    <a:bodyPr/>
                    <a:lstStyle/>
                    <a:p>
                      <a:pPr marL="0" algn="ctr" fontAlgn="ctr">
                        <a:spcBef>
                          <a:spcPts val="0"/>
                        </a:spcBef>
                      </a:pPr>
                      <a:r>
                        <a:rPr lang="en-SG" sz="900" u="none" strike="noStrike">
                          <a:effectLst/>
                          <a:latin typeface="+mn-lt"/>
                        </a:rPr>
                        <a:t>2</a:t>
                      </a:r>
                      <a:endParaRPr lang="en-SG" sz="900" b="0" i="0" u="none" strike="noStrike">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indent="0" algn="l" fontAlgn="ctr">
                        <a:spcBef>
                          <a:spcPts val="0"/>
                        </a:spcBef>
                        <a:buFont typeface="Arial" panose="020B0604020202020204" pitchFamily="34" charset="0"/>
                        <a:buNone/>
                      </a:pPr>
                      <a:r>
                        <a:rPr lang="en-SG" sz="900" b="0" i="0" u="none" strike="noStrike" dirty="0">
                          <a:effectLst/>
                          <a:latin typeface="+mn-lt"/>
                        </a:rPr>
                        <a:t>Obtain approval and buy-in to Digital</a:t>
                      </a:r>
                      <a:r>
                        <a:rPr lang="en-SG" sz="900" dirty="0">
                          <a:latin typeface="+mn-lt"/>
                        </a:rPr>
                        <a:t> Strategy Plan</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171450" indent="-171450" algn="l" fontAlgn="ctr">
                        <a:spcBef>
                          <a:spcPts val="0"/>
                        </a:spcBef>
                        <a:buFont typeface="Arial" panose="020B0604020202020204" pitchFamily="34" charset="0"/>
                        <a:buChar char="•"/>
                      </a:pPr>
                      <a:r>
                        <a:rPr lang="en-SG" sz="900" u="none" strike="noStrike" dirty="0">
                          <a:effectLst/>
                          <a:latin typeface="+mn-lt"/>
                        </a:rPr>
                        <a:t>Present digital strategy plan and proposed digital initiatives</a:t>
                      </a:r>
                    </a:p>
                    <a:p>
                      <a:pPr marL="171450" indent="-171450" algn="l" fontAlgn="ctr">
                        <a:spcBef>
                          <a:spcPts val="0"/>
                        </a:spcBef>
                        <a:buFont typeface="Arial" panose="020B0604020202020204" pitchFamily="34" charset="0"/>
                        <a:buChar char="•"/>
                      </a:pPr>
                      <a:r>
                        <a:rPr lang="en-SG" sz="900" u="none" strike="noStrike" dirty="0">
                          <a:effectLst/>
                          <a:latin typeface="+mn-lt"/>
                        </a:rPr>
                        <a:t>Approval of budget</a:t>
                      </a:r>
                    </a:p>
                    <a:p>
                      <a:pPr marL="171450" indent="-171450" algn="l" fontAlgn="ctr">
                        <a:spcBef>
                          <a:spcPts val="0"/>
                        </a:spcBef>
                        <a:buFont typeface="Arial" panose="020B0604020202020204" pitchFamily="34" charset="0"/>
                        <a:buChar char="•"/>
                      </a:pPr>
                      <a:r>
                        <a:rPr lang="en-SG" sz="900" b="0" i="0" u="none" strike="noStrike" dirty="0">
                          <a:effectLst/>
                          <a:latin typeface="+mn-lt"/>
                        </a:rPr>
                        <a:t>Milestone updates and approval</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l" fontAlgn="ctr">
                        <a:spcBef>
                          <a:spcPts val="0"/>
                        </a:spcBef>
                      </a:pPr>
                      <a:r>
                        <a:rPr lang="en-SG" sz="900" u="none" strike="noStrike" dirty="0">
                          <a:effectLst/>
                          <a:latin typeface="+mn-lt"/>
                        </a:rPr>
                        <a:t>ASAP after alignment within digital transformation team (Major milestones)</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ctr" fontAlgn="ctr">
                        <a:spcBef>
                          <a:spcPts val="0"/>
                        </a:spcBef>
                      </a:pPr>
                      <a:r>
                        <a:rPr lang="en-SG" sz="900" u="none" strike="noStrike" dirty="0" err="1">
                          <a:effectLst/>
                          <a:latin typeface="+mn-lt"/>
                        </a:rPr>
                        <a:t>eMeeting</a:t>
                      </a:r>
                      <a:r>
                        <a:rPr lang="en-SG" sz="900" u="none" strike="noStrike" dirty="0">
                          <a:effectLst/>
                          <a:latin typeface="+mn-lt"/>
                        </a:rPr>
                        <a:t> and email</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ctr" fontAlgn="ctr">
                        <a:spcBef>
                          <a:spcPts val="0"/>
                        </a:spcBef>
                      </a:pPr>
                      <a:r>
                        <a:rPr lang="en-SG" sz="900" b="0" i="0" u="none" strike="noStrike" dirty="0">
                          <a:effectLst/>
                          <a:latin typeface="+mn-lt"/>
                        </a:rPr>
                        <a:t>Organisation Board Members/Committee</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extLst>
                  <a:ext uri="{0D108BD9-81ED-4DB2-BD59-A6C34878D82A}">
                    <a16:rowId xmlns:a16="http://schemas.microsoft.com/office/drawing/2014/main" val="3239059145"/>
                  </a:ext>
                </a:extLst>
              </a:tr>
              <a:tr h="636522">
                <a:tc>
                  <a:txBody>
                    <a:bodyPr/>
                    <a:lstStyle/>
                    <a:p>
                      <a:pPr marL="0" algn="ctr" fontAlgn="ctr">
                        <a:spcBef>
                          <a:spcPts val="0"/>
                        </a:spcBef>
                      </a:pPr>
                      <a:r>
                        <a:rPr lang="en-SG" sz="900" b="0" i="0" u="none" strike="noStrike" dirty="0">
                          <a:effectLst/>
                          <a:latin typeface="+mn-lt"/>
                        </a:rPr>
                        <a:t>3</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l" fontAlgn="ctr">
                        <a:spcBef>
                          <a:spcPts val="0"/>
                        </a:spcBef>
                      </a:pPr>
                      <a:r>
                        <a:rPr lang="en-SG" sz="900" b="0" i="0" u="none" strike="noStrike" dirty="0">
                          <a:effectLst/>
                          <a:latin typeface="+mn-lt"/>
                        </a:rPr>
                        <a:t>Confirm and document activities required for the work team members of each digital initiative</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171450" indent="-171450" algn="l" fontAlgn="ctr">
                        <a:spcBef>
                          <a:spcPts val="0"/>
                        </a:spcBef>
                        <a:buFont typeface="Arial" panose="020B0604020202020204" pitchFamily="34" charset="0"/>
                        <a:buChar char="•"/>
                      </a:pPr>
                      <a:r>
                        <a:rPr lang="en-SG" sz="900" b="0" i="0" u="none" strike="noStrike" dirty="0">
                          <a:effectLst/>
                          <a:latin typeface="+mn-lt"/>
                        </a:rPr>
                        <a:t>Document change champions, key activities, skills and resources required</a:t>
                      </a:r>
                    </a:p>
                    <a:p>
                      <a:pPr marL="171450" indent="-171450" algn="l" fontAlgn="ctr">
                        <a:spcBef>
                          <a:spcPts val="0"/>
                        </a:spcBef>
                        <a:buFont typeface="Arial" panose="020B0604020202020204" pitchFamily="34" charset="0"/>
                        <a:buChar char="•"/>
                      </a:pPr>
                      <a:r>
                        <a:rPr lang="en-SG" sz="900" b="0" i="0" u="none" strike="noStrike" dirty="0">
                          <a:effectLst/>
                          <a:latin typeface="+mn-lt"/>
                        </a:rPr>
                        <a:t>Status update and alignment</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l" fontAlgn="ctr">
                        <a:spcBef>
                          <a:spcPts val="0"/>
                        </a:spcBef>
                      </a:pPr>
                      <a:r>
                        <a:rPr lang="en-SG" sz="900" b="0" i="0" u="none" strike="noStrike" dirty="0">
                          <a:effectLst/>
                          <a:latin typeface="+mn-lt"/>
                        </a:rPr>
                        <a:t>Change champion meeting (Weekly check-in)</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ctr" fontAlgn="ctr">
                        <a:spcBef>
                          <a:spcPts val="0"/>
                        </a:spcBef>
                      </a:pPr>
                      <a:r>
                        <a:rPr lang="en-SG" sz="900" u="none" strike="noStrike" dirty="0" err="1">
                          <a:effectLst/>
                          <a:latin typeface="+mn-lt"/>
                        </a:rPr>
                        <a:t>eMeeting</a:t>
                      </a:r>
                      <a:r>
                        <a:rPr lang="en-SG" sz="900" u="none" strike="noStrike" dirty="0">
                          <a:effectLst/>
                          <a:latin typeface="+mn-lt"/>
                        </a:rPr>
                        <a:t>, physical meeting and email</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u="none" strike="noStrike" dirty="0">
                          <a:effectLst/>
                          <a:latin typeface="+mn-lt"/>
                        </a:rPr>
                        <a:t>Change champions (Staff, Clients, etc.)</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extLst>
                  <a:ext uri="{0D108BD9-81ED-4DB2-BD59-A6C34878D82A}">
                    <a16:rowId xmlns:a16="http://schemas.microsoft.com/office/drawing/2014/main" val="1607225366"/>
                  </a:ext>
                </a:extLst>
              </a:tr>
              <a:tr h="503630">
                <a:tc>
                  <a:txBody>
                    <a:bodyPr/>
                    <a:lstStyle/>
                    <a:p>
                      <a:pPr marL="0" algn="ctr" fontAlgn="ctr">
                        <a:spcBef>
                          <a:spcPts val="0"/>
                        </a:spcBef>
                      </a:pPr>
                      <a:r>
                        <a:rPr lang="en-SG" sz="900" b="0" i="0" u="none" strike="noStrike" dirty="0">
                          <a:effectLst/>
                          <a:latin typeface="+mn-lt"/>
                        </a:rPr>
                        <a:t>4</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l" fontAlgn="ctr">
                        <a:spcBef>
                          <a:spcPts val="0"/>
                        </a:spcBef>
                      </a:pPr>
                      <a:r>
                        <a:rPr lang="en-SG" sz="900" b="0" i="0" u="none" strike="noStrike" dirty="0">
                          <a:effectLst/>
                          <a:latin typeface="+mn-lt"/>
                        </a:rPr>
                        <a:t>Provide support and ensure issues are addressed early</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171450" marR="0" lvl="0" indent="-171450" algn="l" defTabSz="121917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SG" sz="900" u="none" strike="noStrike" dirty="0">
                          <a:effectLst/>
                          <a:latin typeface="+mn-lt"/>
                        </a:rPr>
                        <a:t>Escalation meeting depending on issues</a:t>
                      </a:r>
                      <a:endParaRPr lang="en-SG" sz="900" b="0" i="0" u="none" strike="noStrike" dirty="0">
                        <a:effectLst/>
                        <a:latin typeface="+mn-lt"/>
                      </a:endParaRPr>
                    </a:p>
                    <a:p>
                      <a:pPr marL="171450" indent="-171450" algn="l" fontAlgn="ctr">
                        <a:spcBef>
                          <a:spcPts val="0"/>
                        </a:spcBef>
                        <a:buFont typeface="Arial" panose="020B0604020202020204" pitchFamily="34" charset="0"/>
                        <a:buChar char="•"/>
                      </a:pP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l" defTabSz="1219170" rtl="0" eaLnBrk="1" fontAlgn="ctr" latinLnBrk="0" hangingPunct="1">
                        <a:lnSpc>
                          <a:spcPct val="100000"/>
                        </a:lnSpc>
                        <a:spcBef>
                          <a:spcPts val="0"/>
                        </a:spcBef>
                        <a:spcAft>
                          <a:spcPts val="0"/>
                        </a:spcAft>
                        <a:buClrTx/>
                        <a:buSzTx/>
                        <a:buFontTx/>
                        <a:buNone/>
                        <a:tabLst/>
                        <a:defRPr/>
                      </a:pPr>
                      <a:r>
                        <a:rPr lang="en-SG" sz="900" b="0" i="0" u="none" strike="noStrike" dirty="0">
                          <a:effectLst/>
                          <a:latin typeface="+mn-lt"/>
                        </a:rPr>
                        <a:t>Change champion meeting (Weekly check-in)</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u="none" strike="noStrike" dirty="0" err="1">
                          <a:effectLst/>
                          <a:latin typeface="+mn-lt"/>
                        </a:rPr>
                        <a:t>eMeeting</a:t>
                      </a:r>
                      <a:r>
                        <a:rPr lang="en-SG" sz="900" u="none" strike="noStrike" dirty="0">
                          <a:effectLst/>
                          <a:latin typeface="+mn-lt"/>
                        </a:rPr>
                        <a:t>, physical meeting and email</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b="0" i="0" u="none" strike="noStrike" dirty="0">
                          <a:effectLst/>
                          <a:latin typeface="+mn-lt"/>
                        </a:rPr>
                        <a:t>Respective project team leads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extLst>
                  <a:ext uri="{0D108BD9-81ED-4DB2-BD59-A6C34878D82A}">
                    <a16:rowId xmlns:a16="http://schemas.microsoft.com/office/drawing/2014/main" val="924501866"/>
                  </a:ext>
                </a:extLst>
              </a:tr>
              <a:tr h="409904">
                <a:tc>
                  <a:txBody>
                    <a:bodyPr/>
                    <a:lstStyle/>
                    <a:p>
                      <a:pPr marL="0" algn="ctr" fontAlgn="ctr">
                        <a:spcBef>
                          <a:spcPts val="0"/>
                        </a:spcBef>
                      </a:pPr>
                      <a:r>
                        <a:rPr lang="en-SG" sz="900" b="0" i="0" u="none" strike="noStrike" dirty="0">
                          <a:effectLst/>
                          <a:latin typeface="+mn-lt"/>
                        </a:rPr>
                        <a:t>5</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l" fontAlgn="ctr">
                        <a:spcBef>
                          <a:spcPts val="0"/>
                        </a:spcBef>
                      </a:pPr>
                      <a:r>
                        <a:rPr lang="en-SG" sz="900" b="0" i="0" u="none" strike="noStrike" dirty="0">
                          <a:effectLst/>
                          <a:latin typeface="+mn-lt"/>
                        </a:rPr>
                        <a:t>Provide information and ensure transparency on impact of change</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171450" indent="-171450" algn="l" fontAlgn="ctr">
                        <a:spcBef>
                          <a:spcPts val="0"/>
                        </a:spcBef>
                        <a:buFont typeface="Arial" panose="020B0604020202020204" pitchFamily="34" charset="0"/>
                        <a:buChar char="•"/>
                      </a:pPr>
                      <a:r>
                        <a:rPr lang="en-SG" sz="900" b="0" i="0" u="none" strike="noStrike" dirty="0">
                          <a:effectLst/>
                          <a:latin typeface="+mn-lt"/>
                        </a:rPr>
                        <a:t>Organisation-wide digital initiative status update</a:t>
                      </a:r>
                    </a:p>
                    <a:p>
                      <a:pPr marL="171450" indent="-171450" algn="l" fontAlgn="ctr">
                        <a:spcBef>
                          <a:spcPts val="0"/>
                        </a:spcBef>
                        <a:buFont typeface="Arial" panose="020B0604020202020204" pitchFamily="34" charset="0"/>
                        <a:buChar char="•"/>
                      </a:pPr>
                      <a:r>
                        <a:rPr lang="en-SG" sz="900" b="0" i="0" u="none" strike="noStrike" dirty="0">
                          <a:effectLst/>
                          <a:latin typeface="+mn-lt"/>
                        </a:rPr>
                        <a:t>Digital transformation impact – Employee feedback</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l" defTabSz="1219170" rtl="0" eaLnBrk="1" fontAlgn="ctr" latinLnBrk="0" hangingPunct="1">
                        <a:lnSpc>
                          <a:spcPct val="100000"/>
                        </a:lnSpc>
                        <a:spcBef>
                          <a:spcPts val="0"/>
                        </a:spcBef>
                        <a:spcAft>
                          <a:spcPts val="0"/>
                        </a:spcAft>
                        <a:buClrTx/>
                        <a:buSzTx/>
                        <a:buFontTx/>
                        <a:buNone/>
                        <a:tabLst/>
                        <a:defRPr/>
                      </a:pPr>
                      <a:r>
                        <a:rPr lang="en-SG" sz="900" b="0" i="0" u="none" strike="noStrike" dirty="0">
                          <a:effectLst/>
                          <a:latin typeface="+mn-lt"/>
                        </a:rPr>
                        <a:t>Monthly updates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u="none" strike="noStrike" dirty="0" err="1">
                          <a:effectLst/>
                          <a:latin typeface="+mn-lt"/>
                        </a:rPr>
                        <a:t>eMeeting</a:t>
                      </a:r>
                      <a:r>
                        <a:rPr lang="en-SG" sz="900" u="none" strike="noStrike" dirty="0">
                          <a:effectLst/>
                          <a:latin typeface="+mn-lt"/>
                        </a:rPr>
                        <a:t>, physical meeting and email</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b="0" i="0" u="none" strike="noStrike" dirty="0">
                          <a:effectLst/>
                          <a:latin typeface="+mn-lt"/>
                        </a:rPr>
                        <a:t>All organisation employees and users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extLst>
                  <a:ext uri="{0D108BD9-81ED-4DB2-BD59-A6C34878D82A}">
                    <a16:rowId xmlns:a16="http://schemas.microsoft.com/office/drawing/2014/main" val="3488899684"/>
                  </a:ext>
                </a:extLst>
              </a:tr>
              <a:tr h="723101">
                <a:tc>
                  <a:txBody>
                    <a:bodyPr/>
                    <a:lstStyle/>
                    <a:p>
                      <a:pPr marL="0" algn="ctr" fontAlgn="ctr">
                        <a:spcBef>
                          <a:spcPts val="0"/>
                        </a:spcBef>
                      </a:pPr>
                      <a:r>
                        <a:rPr lang="en-SG" sz="900" b="0" i="0" u="none" strike="noStrike" dirty="0">
                          <a:effectLst/>
                          <a:latin typeface="+mn-lt"/>
                        </a:rPr>
                        <a:t>6</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algn="l" fontAlgn="ctr">
                        <a:spcBef>
                          <a:spcPts val="0"/>
                        </a:spcBef>
                      </a:pPr>
                      <a:r>
                        <a:rPr lang="en-SG" sz="900" b="0" i="0" u="none" strike="noStrike" dirty="0">
                          <a:effectLst/>
                          <a:latin typeface="+mn-lt"/>
                        </a:rPr>
                        <a:t>Communicate and share digital initiatives, SOPs and tools (e.g. launch of new platforms, social media marketing tools)</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171450" indent="-171450" algn="l" fontAlgn="ctr">
                        <a:spcBef>
                          <a:spcPts val="0"/>
                        </a:spcBef>
                        <a:buFont typeface="Arial" panose="020B0604020202020204" pitchFamily="34" charset="0"/>
                        <a:buChar char="•"/>
                      </a:pPr>
                      <a:r>
                        <a:rPr lang="en-SG" sz="900" b="0" i="0" u="none" strike="noStrike" dirty="0">
                          <a:effectLst/>
                          <a:latin typeface="+mn-lt"/>
                        </a:rPr>
                        <a:t>Create awareness on new digital initiatives and SOPs to obtain buy in and continuous contribution from staff</a:t>
                      </a:r>
                    </a:p>
                    <a:p>
                      <a:pPr marL="171450" indent="-171450" algn="l" fontAlgn="ctr">
                        <a:spcBef>
                          <a:spcPts val="0"/>
                        </a:spcBef>
                        <a:buFont typeface="Arial" panose="020B0604020202020204" pitchFamily="34" charset="0"/>
                        <a:buChar char="•"/>
                      </a:pPr>
                      <a:r>
                        <a:rPr lang="en-SG" sz="900" b="0" i="0" u="none" strike="noStrike" dirty="0">
                          <a:effectLst/>
                          <a:latin typeface="+mn-lt"/>
                        </a:rPr>
                        <a:t>Regular touchpoints and engagement to build a sustainable digital culture and facilitate continuous contribution and maintenance of digitalisation</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l" defTabSz="1219170" rtl="0" eaLnBrk="1" fontAlgn="ctr" latinLnBrk="0" hangingPunct="1">
                        <a:lnSpc>
                          <a:spcPct val="100000"/>
                        </a:lnSpc>
                        <a:spcBef>
                          <a:spcPts val="0"/>
                        </a:spcBef>
                        <a:spcAft>
                          <a:spcPts val="0"/>
                        </a:spcAft>
                        <a:buClrTx/>
                        <a:buSzTx/>
                        <a:buFontTx/>
                        <a:buNone/>
                        <a:tabLst/>
                        <a:defRPr/>
                      </a:pPr>
                      <a:r>
                        <a:rPr lang="en-SG" sz="900" b="0" i="0" u="none" strike="noStrike" dirty="0">
                          <a:effectLst/>
                          <a:latin typeface="+mn-lt"/>
                        </a:rPr>
                        <a:t>As needed (During launch of new initiatives and SOPs, as well as regular engagement for continuous contribution and maintenance)</a:t>
                      </a: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u="none" strike="noStrike" err="1">
                          <a:effectLst/>
                          <a:latin typeface="+mn-lt"/>
                        </a:rPr>
                        <a:t>eMeeting</a:t>
                      </a:r>
                      <a:r>
                        <a:rPr lang="en-SG" sz="900" u="none" strike="noStrike">
                          <a:effectLst/>
                          <a:latin typeface="+mn-lt"/>
                        </a:rPr>
                        <a:t>, physical meeting and email</a:t>
                      </a:r>
                      <a:endParaRPr lang="en-SG" sz="900" b="0" i="0" u="none" strike="noStrike">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tc>
                  <a:txBody>
                    <a:bodyPr/>
                    <a:lstStyle/>
                    <a:p>
                      <a:pPr marL="0" marR="0" lvl="0" indent="0" algn="ctr" defTabSz="1219170" rtl="0" eaLnBrk="1" fontAlgn="ctr" latinLnBrk="0" hangingPunct="1">
                        <a:lnSpc>
                          <a:spcPct val="100000"/>
                        </a:lnSpc>
                        <a:spcBef>
                          <a:spcPts val="0"/>
                        </a:spcBef>
                        <a:spcAft>
                          <a:spcPts val="0"/>
                        </a:spcAft>
                        <a:buClrTx/>
                        <a:buSzTx/>
                        <a:buFontTx/>
                        <a:buNone/>
                        <a:tabLst/>
                        <a:defRPr/>
                      </a:pPr>
                      <a:r>
                        <a:rPr lang="en-SG" sz="900" u="none" strike="noStrike" dirty="0">
                          <a:effectLst/>
                          <a:latin typeface="+mn-lt"/>
                        </a:rPr>
                        <a:t>All organisation employees, partners and users</a:t>
                      </a:r>
                      <a:endParaRPr lang="en-SG" sz="900" b="0" i="0" u="none" strike="noStrike" dirty="0">
                        <a:effectLst/>
                        <a:latin typeface="+mn-lt"/>
                      </a:endParaRPr>
                    </a:p>
                  </a:txBody>
                  <a:tcPr anchor="ctr">
                    <a:lnL w="12700" cap="flat" cmpd="sng" algn="ctr">
                      <a:solidFill>
                        <a:srgbClr val="009A44"/>
                      </a:solidFill>
                      <a:prstDash val="solid"/>
                      <a:round/>
                      <a:headEnd type="none" w="med" len="med"/>
                      <a:tailEnd type="none" w="med" len="med"/>
                    </a:lnL>
                    <a:lnR w="12700" cap="flat" cmpd="sng" algn="ctr">
                      <a:solidFill>
                        <a:srgbClr val="009A44"/>
                      </a:solidFill>
                      <a:prstDash val="solid"/>
                      <a:round/>
                      <a:headEnd type="none" w="med" len="med"/>
                      <a:tailEnd type="none" w="med" len="med"/>
                    </a:lnR>
                    <a:lnT w="12700" cap="flat" cmpd="sng" algn="ctr">
                      <a:solidFill>
                        <a:srgbClr val="009A44"/>
                      </a:solidFill>
                      <a:prstDash val="solid"/>
                      <a:round/>
                      <a:headEnd type="none" w="med" len="med"/>
                      <a:tailEnd type="none" w="med" len="med"/>
                    </a:lnT>
                    <a:lnB w="12700" cap="flat" cmpd="sng" algn="ctr">
                      <a:solidFill>
                        <a:srgbClr val="009A44"/>
                      </a:solidFill>
                      <a:prstDash val="solid"/>
                      <a:round/>
                      <a:headEnd type="none" w="med" len="med"/>
                      <a:tailEnd type="none" w="med" len="med"/>
                    </a:lnB>
                  </a:tcPr>
                </a:tc>
                <a:extLst>
                  <a:ext uri="{0D108BD9-81ED-4DB2-BD59-A6C34878D82A}">
                    <a16:rowId xmlns:a16="http://schemas.microsoft.com/office/drawing/2014/main" val="40637384"/>
                  </a:ext>
                </a:extLst>
              </a:tr>
            </a:tbl>
          </a:graphicData>
        </a:graphic>
      </p:graphicFrame>
      <p:sp>
        <p:nvSpPr>
          <p:cNvPr id="20" name="Text Placeholder 23">
            <a:extLst>
              <a:ext uri="{FF2B5EF4-FFF2-40B4-BE49-F238E27FC236}">
                <a16:creationId xmlns:a16="http://schemas.microsoft.com/office/drawing/2014/main" id="{D40DC787-2B94-42FA-A50A-4D564AF8378F}"/>
              </a:ext>
            </a:extLst>
          </p:cNvPr>
          <p:cNvSpPr txBox="1">
            <a:spLocks/>
          </p:cNvSpPr>
          <p:nvPr/>
        </p:nvSpPr>
        <p:spPr bwMode="auto">
          <a:xfrm>
            <a:off x="2357715" y="5559778"/>
            <a:ext cx="9634871" cy="343240"/>
          </a:xfrm>
          <a:prstGeom prst="rect">
            <a:avLst/>
          </a:prstGeom>
          <a:solidFill>
            <a:srgbClr val="E3E48D"/>
          </a:solidFill>
          <a:ln w="9525" algn="ctr">
            <a:solidFill>
              <a:schemeClr val="accent1"/>
            </a:solidFill>
            <a:miter lim="800000"/>
            <a:headEnd/>
            <a:tailEnd/>
          </a:ln>
          <a:effectLst/>
        </p:spPr>
        <p:txBody>
          <a:bodyPr lIns="0" tIns="0" rIns="0" bIns="0" anchor="ctr"/>
          <a:lstStyle>
            <a:lvl1pPr algn="l" rtl="0" fontAlgn="base">
              <a:lnSpc>
                <a:spcPct val="106000"/>
              </a:lnSpc>
              <a:spcBef>
                <a:spcPct val="80000"/>
              </a:spcBef>
              <a:spcAft>
                <a:spcPct val="0"/>
              </a:spcAft>
              <a:buClr>
                <a:schemeClr val="tx1"/>
              </a:buClr>
              <a:buSzPct val="80000"/>
              <a:buFont typeface="Wingdings" pitchFamily="2" charset="2"/>
              <a:defRPr sz="1800">
                <a:solidFill>
                  <a:schemeClr val="tx1"/>
                </a:solidFill>
                <a:latin typeface="Arial"/>
                <a:ea typeface="+mn-ea"/>
                <a:cs typeface="Arial"/>
              </a:defRPr>
            </a:lvl1pPr>
            <a:lvl2pPr marL="169863" indent="-168275" algn="l" rtl="0" fontAlgn="base">
              <a:lnSpc>
                <a:spcPct val="106000"/>
              </a:lnSpc>
              <a:spcBef>
                <a:spcPct val="80000"/>
              </a:spcBef>
              <a:spcAft>
                <a:spcPct val="0"/>
              </a:spcAft>
              <a:buClr>
                <a:schemeClr val="tx1"/>
              </a:buClr>
              <a:buFont typeface="Wingdings 2" pitchFamily="18" charset="2"/>
              <a:buChar char="¡"/>
              <a:defRPr sz="1600">
                <a:solidFill>
                  <a:schemeClr val="tx1"/>
                </a:solidFill>
                <a:latin typeface="Arial"/>
                <a:cs typeface="Arial"/>
              </a:defRPr>
            </a:lvl2pPr>
            <a:lvl3pPr marL="344488" indent="-173038" algn="l" rtl="0" fontAlgn="base">
              <a:lnSpc>
                <a:spcPct val="106000"/>
              </a:lnSpc>
              <a:spcBef>
                <a:spcPct val="40000"/>
              </a:spcBef>
              <a:spcAft>
                <a:spcPct val="0"/>
              </a:spcAft>
              <a:buClr>
                <a:schemeClr val="tx1"/>
              </a:buClr>
              <a:buFont typeface="Arial" charset="0"/>
              <a:buChar char="–"/>
              <a:defRPr sz="1400">
                <a:solidFill>
                  <a:schemeClr val="tx1"/>
                </a:solidFill>
                <a:latin typeface="Arial"/>
                <a:cs typeface="Arial"/>
              </a:defRPr>
            </a:lvl3pPr>
            <a:lvl4pPr marL="517525" indent="-171450" algn="l" rtl="0" fontAlgn="base">
              <a:lnSpc>
                <a:spcPct val="106000"/>
              </a:lnSpc>
              <a:spcBef>
                <a:spcPct val="20000"/>
              </a:spcBef>
              <a:spcAft>
                <a:spcPct val="0"/>
              </a:spcAft>
              <a:buClr>
                <a:schemeClr val="tx1"/>
              </a:buClr>
              <a:buChar char="•"/>
              <a:defRPr sz="1200">
                <a:solidFill>
                  <a:schemeClr val="tx1"/>
                </a:solidFill>
                <a:latin typeface="Arial"/>
                <a:cs typeface="Arial"/>
              </a:defRPr>
            </a:lvl4pPr>
            <a:lvl5pPr marL="1446213" indent="-236538" algn="l" rtl="0" fontAlgn="base">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a:lstStyle>
          <a:p>
            <a:pPr marL="205740" marR="0" lvl="1" indent="-126206" algn="l" defTabSz="914378" rtl="0" eaLnBrk="1" fontAlgn="base" latinLnBrk="0" hangingPunct="1">
              <a:lnSpc>
                <a:spcPct val="106000"/>
              </a:lnSpc>
              <a:spcBef>
                <a:spcPct val="80000"/>
              </a:spcBef>
              <a:spcAft>
                <a:spcPct val="0"/>
              </a:spcAft>
              <a:buClr>
                <a:srgbClr val="000000"/>
              </a:buClr>
              <a:buSzTx/>
              <a:buFont typeface="Wingdings" pitchFamily="2" charset="2"/>
              <a:buChar char="§"/>
              <a:tabLst/>
              <a:defRPr/>
            </a:pPr>
            <a:r>
              <a:rPr kumimoji="0" lang="en-US" altLang="en-US" sz="900" b="0" i="0" u="none" strike="noStrike" kern="1200" cap="none" spc="0" normalizeH="0" baseline="0" noProof="0">
                <a:ln>
                  <a:noFill/>
                </a:ln>
                <a:solidFill>
                  <a:prstClr val="black"/>
                </a:solidFill>
                <a:effectLst/>
                <a:uLnTx/>
                <a:uFillTx/>
                <a:latin typeface="Verdana"/>
                <a:ea typeface="+mn-ea"/>
                <a:cs typeface="Arial"/>
              </a:rPr>
              <a:t>Provides the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framework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and defines the</a:t>
            </a:r>
            <a:r>
              <a:rPr kumimoji="0" lang="en-US" altLang="en-US" sz="900" b="1" i="0" u="none" strike="noStrike" kern="1200" cap="none" spc="0" normalizeH="0" baseline="0" noProof="0">
                <a:ln>
                  <a:noFill/>
                </a:ln>
                <a:solidFill>
                  <a:prstClr val="black"/>
                </a:solidFill>
                <a:effectLst/>
                <a:uLnTx/>
                <a:uFillTx/>
                <a:latin typeface="Verdana"/>
                <a:ea typeface="+mn-ea"/>
                <a:cs typeface="Arial"/>
              </a:rPr>
              <a:t> approach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for leveraging project communications to engage impacted users and develop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consistent, supported messaging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from the leaders</a:t>
            </a:r>
            <a:endParaRPr kumimoji="0" lang="en-US" sz="900" b="0" i="0" u="none" strike="noStrike" kern="1200" cap="none" spc="0" normalizeH="0" baseline="0" noProof="0">
              <a:ln>
                <a:noFill/>
              </a:ln>
              <a:solidFill>
                <a:prstClr val="black"/>
              </a:solidFill>
              <a:effectLst/>
              <a:uLnTx/>
              <a:uFillTx/>
              <a:latin typeface="Verdana"/>
              <a:ea typeface="+mn-ea"/>
              <a:cs typeface="Arial" charset="0"/>
            </a:endParaRPr>
          </a:p>
        </p:txBody>
      </p:sp>
      <p:sp>
        <p:nvSpPr>
          <p:cNvPr id="21" name="Text Placeholder 27">
            <a:extLst>
              <a:ext uri="{FF2B5EF4-FFF2-40B4-BE49-F238E27FC236}">
                <a16:creationId xmlns:a16="http://schemas.microsoft.com/office/drawing/2014/main" id="{334E5317-182A-4FF5-BD24-CD088604D576}"/>
              </a:ext>
            </a:extLst>
          </p:cNvPr>
          <p:cNvSpPr txBox="1">
            <a:spLocks/>
          </p:cNvSpPr>
          <p:nvPr/>
        </p:nvSpPr>
        <p:spPr bwMode="auto">
          <a:xfrm>
            <a:off x="2357715" y="5943795"/>
            <a:ext cx="9634871" cy="683786"/>
          </a:xfrm>
          <a:prstGeom prst="rect">
            <a:avLst/>
          </a:prstGeom>
          <a:solidFill>
            <a:srgbClr val="E3E48D"/>
          </a:solidFill>
          <a:ln w="9525" algn="ctr">
            <a:solidFill>
              <a:schemeClr val="accent1"/>
            </a:solidFill>
            <a:miter lim="800000"/>
            <a:headEnd/>
            <a:tailEnd/>
          </a:ln>
          <a:effectLst/>
        </p:spPr>
        <p:txBody>
          <a:bodyPr lIns="0" tIns="0" rIns="0" bIns="0" anchor="ctr"/>
          <a:lstStyle>
            <a:lvl1pPr algn="l" rtl="0" fontAlgn="base">
              <a:lnSpc>
                <a:spcPct val="106000"/>
              </a:lnSpc>
              <a:spcBef>
                <a:spcPct val="80000"/>
              </a:spcBef>
              <a:spcAft>
                <a:spcPct val="0"/>
              </a:spcAft>
              <a:buClr>
                <a:schemeClr val="tx1"/>
              </a:buClr>
              <a:buSzPct val="80000"/>
              <a:buFont typeface="Wingdings" pitchFamily="2" charset="2"/>
              <a:defRPr sz="1800">
                <a:solidFill>
                  <a:schemeClr val="tx1"/>
                </a:solidFill>
                <a:latin typeface="Arial"/>
                <a:ea typeface="+mn-ea"/>
                <a:cs typeface="Arial"/>
              </a:defRPr>
            </a:lvl1pPr>
            <a:lvl2pPr marL="169863" indent="-168275" algn="l" rtl="0" fontAlgn="base">
              <a:lnSpc>
                <a:spcPct val="106000"/>
              </a:lnSpc>
              <a:spcBef>
                <a:spcPct val="80000"/>
              </a:spcBef>
              <a:spcAft>
                <a:spcPct val="0"/>
              </a:spcAft>
              <a:buClr>
                <a:schemeClr val="tx1"/>
              </a:buClr>
              <a:buFont typeface="Wingdings 2" pitchFamily="18" charset="2"/>
              <a:buChar char="¡"/>
              <a:defRPr sz="1600">
                <a:solidFill>
                  <a:schemeClr val="tx1"/>
                </a:solidFill>
                <a:latin typeface="Arial"/>
                <a:cs typeface="Arial"/>
              </a:defRPr>
            </a:lvl2pPr>
            <a:lvl3pPr marL="344488" indent="-173038" algn="l" rtl="0" fontAlgn="base">
              <a:lnSpc>
                <a:spcPct val="106000"/>
              </a:lnSpc>
              <a:spcBef>
                <a:spcPct val="40000"/>
              </a:spcBef>
              <a:spcAft>
                <a:spcPct val="0"/>
              </a:spcAft>
              <a:buClr>
                <a:schemeClr val="tx1"/>
              </a:buClr>
              <a:buFont typeface="Arial" charset="0"/>
              <a:buChar char="–"/>
              <a:defRPr sz="1400">
                <a:solidFill>
                  <a:schemeClr val="tx1"/>
                </a:solidFill>
                <a:latin typeface="Arial"/>
                <a:cs typeface="Arial"/>
              </a:defRPr>
            </a:lvl3pPr>
            <a:lvl4pPr marL="517525" indent="-171450" algn="l" rtl="0" fontAlgn="base">
              <a:lnSpc>
                <a:spcPct val="106000"/>
              </a:lnSpc>
              <a:spcBef>
                <a:spcPct val="20000"/>
              </a:spcBef>
              <a:spcAft>
                <a:spcPct val="0"/>
              </a:spcAft>
              <a:buClr>
                <a:schemeClr val="tx1"/>
              </a:buClr>
              <a:buChar char="•"/>
              <a:defRPr sz="1200">
                <a:solidFill>
                  <a:schemeClr val="tx1"/>
                </a:solidFill>
                <a:latin typeface="Arial"/>
                <a:cs typeface="Arial"/>
              </a:defRPr>
            </a:lvl4pPr>
            <a:lvl5pPr marL="1446213" indent="-236538" algn="l" rtl="0" fontAlgn="base">
              <a:spcBef>
                <a:spcPct val="20000"/>
              </a:spcBef>
              <a:spcAft>
                <a:spcPct val="0"/>
              </a:spcAft>
              <a:buClr>
                <a:schemeClr val="tx1"/>
              </a:buClr>
              <a:buChar char="–"/>
              <a:defRPr sz="1200">
                <a:solidFill>
                  <a:schemeClr val="tx1"/>
                </a:solidFill>
                <a:latin typeface="+mn-lt"/>
              </a:defRPr>
            </a:lvl5pPr>
            <a:lvl6pPr marL="1903413" indent="-236538" algn="l" rtl="0" fontAlgn="base">
              <a:spcBef>
                <a:spcPct val="20000"/>
              </a:spcBef>
              <a:spcAft>
                <a:spcPct val="0"/>
              </a:spcAft>
              <a:buClr>
                <a:schemeClr val="tx1"/>
              </a:buClr>
              <a:buChar char="–"/>
              <a:defRPr sz="1200">
                <a:solidFill>
                  <a:schemeClr val="tx1"/>
                </a:solidFill>
                <a:latin typeface="+mn-lt"/>
              </a:defRPr>
            </a:lvl6pPr>
            <a:lvl7pPr marL="2360613" indent="-236538" algn="l" rtl="0" fontAlgn="base">
              <a:spcBef>
                <a:spcPct val="20000"/>
              </a:spcBef>
              <a:spcAft>
                <a:spcPct val="0"/>
              </a:spcAft>
              <a:buClr>
                <a:schemeClr val="tx1"/>
              </a:buClr>
              <a:buChar char="–"/>
              <a:defRPr sz="1200">
                <a:solidFill>
                  <a:schemeClr val="tx1"/>
                </a:solidFill>
                <a:latin typeface="+mn-lt"/>
              </a:defRPr>
            </a:lvl7pPr>
            <a:lvl8pPr marL="2817813" indent="-236538" algn="l" rtl="0" fontAlgn="base">
              <a:spcBef>
                <a:spcPct val="20000"/>
              </a:spcBef>
              <a:spcAft>
                <a:spcPct val="0"/>
              </a:spcAft>
              <a:buClr>
                <a:schemeClr val="tx1"/>
              </a:buClr>
              <a:buChar char="–"/>
              <a:defRPr sz="1200">
                <a:solidFill>
                  <a:schemeClr val="tx1"/>
                </a:solidFill>
                <a:latin typeface="+mn-lt"/>
              </a:defRPr>
            </a:lvl8pPr>
            <a:lvl9pPr marL="3275013" indent="-236538" algn="l" rtl="0" fontAlgn="base">
              <a:spcBef>
                <a:spcPct val="20000"/>
              </a:spcBef>
              <a:spcAft>
                <a:spcPct val="0"/>
              </a:spcAft>
              <a:buClr>
                <a:schemeClr val="tx1"/>
              </a:buClr>
              <a:buChar char="–"/>
              <a:defRPr sz="1200">
                <a:solidFill>
                  <a:schemeClr val="tx1"/>
                </a:solidFill>
                <a:latin typeface="+mn-lt"/>
              </a:defRPr>
            </a:lvl9pPr>
          </a:lstStyle>
          <a:p>
            <a:pPr marL="205740" marR="0" lvl="1" indent="-126206" algn="l" defTabSz="914378" rtl="0" eaLnBrk="1" fontAlgn="base" latinLnBrk="0" hangingPunct="1">
              <a:lnSpc>
                <a:spcPct val="106000"/>
              </a:lnSpc>
              <a:spcBef>
                <a:spcPct val="80000"/>
              </a:spcBef>
              <a:spcAft>
                <a:spcPct val="0"/>
              </a:spcAft>
              <a:buClr>
                <a:srgbClr val="000000"/>
              </a:buClr>
              <a:buSzTx/>
              <a:buFont typeface="Wingdings" pitchFamily="2" charset="2"/>
              <a:buChar char="§"/>
              <a:tabLst/>
              <a:defRPr/>
            </a:pPr>
            <a:r>
              <a:rPr kumimoji="0" lang="en-US" altLang="en-US" sz="900" b="0" i="0" u="none" strike="noStrike" kern="1200" cap="none" spc="0" normalizeH="0" baseline="0" noProof="0">
                <a:ln>
                  <a:noFill/>
                </a:ln>
                <a:solidFill>
                  <a:prstClr val="black"/>
                </a:solidFill>
                <a:effectLst/>
                <a:uLnTx/>
                <a:uFillTx/>
                <a:latin typeface="Verdana"/>
                <a:ea typeface="+mn-ea"/>
                <a:cs typeface="Arial"/>
              </a:rPr>
              <a:t>Enables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proactive and controlled management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of awareness activities throughout the various phases of the Project</a:t>
            </a:r>
          </a:p>
          <a:p>
            <a:pPr marL="205740" marR="0" lvl="1" indent="-126206" algn="l" defTabSz="914378" rtl="0" eaLnBrk="1" fontAlgn="base" latinLnBrk="0" hangingPunct="1">
              <a:lnSpc>
                <a:spcPct val="106000"/>
              </a:lnSpc>
              <a:spcBef>
                <a:spcPct val="80000"/>
              </a:spcBef>
              <a:spcAft>
                <a:spcPct val="0"/>
              </a:spcAft>
              <a:buClr>
                <a:srgbClr val="000000"/>
              </a:buClr>
              <a:buSzTx/>
              <a:buFont typeface="Wingdings" pitchFamily="2" charset="2"/>
              <a:buChar char="§"/>
              <a:tabLst/>
              <a:defRPr/>
            </a:pPr>
            <a:r>
              <a:rPr kumimoji="0" lang="en-US" altLang="en-US" sz="900" b="0" i="0" u="none" strike="noStrike" kern="1200" cap="none" spc="0" normalizeH="0" baseline="0" noProof="0">
                <a:ln>
                  <a:noFill/>
                </a:ln>
                <a:solidFill>
                  <a:prstClr val="black"/>
                </a:solidFill>
                <a:effectLst/>
                <a:uLnTx/>
                <a:uFillTx/>
                <a:latin typeface="Verdana"/>
                <a:ea typeface="+mn-ea"/>
                <a:cs typeface="Arial"/>
              </a:rPr>
              <a:t>Facilitates consistent messages and themes being communicated from the project by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meeting the specific needs of the various user groups</a:t>
            </a:r>
          </a:p>
          <a:p>
            <a:pPr marL="205740" marR="0" lvl="1" indent="-126206" algn="l" defTabSz="914378" rtl="0" eaLnBrk="1" fontAlgn="base" latinLnBrk="0" hangingPunct="1">
              <a:lnSpc>
                <a:spcPct val="106000"/>
              </a:lnSpc>
              <a:spcBef>
                <a:spcPct val="80000"/>
              </a:spcBef>
              <a:spcAft>
                <a:spcPct val="0"/>
              </a:spcAft>
              <a:buClr>
                <a:srgbClr val="000000"/>
              </a:buClr>
              <a:buSzTx/>
              <a:buFont typeface="Wingdings" pitchFamily="2" charset="2"/>
              <a:buChar char="§"/>
              <a:tabLst/>
              <a:defRPr/>
            </a:pPr>
            <a:r>
              <a:rPr kumimoji="0" lang="en-US" altLang="en-US" sz="900" b="0" i="0" u="none" strike="noStrike" kern="1200" cap="none" spc="0" normalizeH="0" baseline="0" noProof="0">
                <a:ln>
                  <a:noFill/>
                </a:ln>
                <a:solidFill>
                  <a:prstClr val="black"/>
                </a:solidFill>
                <a:effectLst/>
                <a:uLnTx/>
                <a:uFillTx/>
                <a:latin typeface="Verdana"/>
                <a:ea typeface="+mn-ea"/>
                <a:cs typeface="Arial"/>
              </a:rPr>
              <a:t>Enables appropriate messages to be communicated to users at the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right time and with the right level of information</a:t>
            </a:r>
          </a:p>
        </p:txBody>
      </p:sp>
      <p:sp>
        <p:nvSpPr>
          <p:cNvPr id="22" name="Text Placeholder 22">
            <a:extLst>
              <a:ext uri="{FF2B5EF4-FFF2-40B4-BE49-F238E27FC236}">
                <a16:creationId xmlns:a16="http://schemas.microsoft.com/office/drawing/2014/main" id="{4B2F0247-4740-46E2-B655-D05460C58CBF}"/>
              </a:ext>
            </a:extLst>
          </p:cNvPr>
          <p:cNvSpPr txBox="1">
            <a:spLocks/>
          </p:cNvSpPr>
          <p:nvPr/>
        </p:nvSpPr>
        <p:spPr bwMode="auto">
          <a:xfrm>
            <a:off x="2357715" y="4964252"/>
            <a:ext cx="9634871" cy="555986"/>
          </a:xfrm>
          <a:prstGeom prst="rect">
            <a:avLst/>
          </a:prstGeom>
          <a:solidFill>
            <a:srgbClr val="E3E48D"/>
          </a:solidFill>
          <a:ln>
            <a:solidFill>
              <a:schemeClr val="accent1"/>
            </a:solidFill>
          </a:ln>
        </p:spPr>
        <p:txBody>
          <a:bodyPr lIns="0" tIns="0" rIns="0" bIns="0" anchor="ctr"/>
          <a:lstStyle>
            <a:lvl1pPr marL="342900" indent="-342900" defTabSz="957263">
              <a:defRPr>
                <a:solidFill>
                  <a:schemeClr val="tx1"/>
                </a:solidFill>
                <a:latin typeface="Arial" charset="0"/>
                <a:cs typeface="Arial" charset="0"/>
              </a:defRPr>
            </a:lvl1pPr>
            <a:lvl2pPr marL="292100" indent="-177800" defTabSz="957263">
              <a:defRPr sz="1700">
                <a:solidFill>
                  <a:schemeClr val="tx1"/>
                </a:solidFill>
                <a:latin typeface="Arial" charset="0"/>
                <a:cs typeface="Arial" charset="0"/>
              </a:defRPr>
            </a:lvl2pPr>
            <a:lvl3pPr marL="1143000" indent="-228600" defTabSz="957263">
              <a:defRPr sz="1600">
                <a:solidFill>
                  <a:schemeClr val="tx1"/>
                </a:solidFill>
                <a:latin typeface="Arial" charset="0"/>
                <a:cs typeface="Arial" charset="0"/>
              </a:defRPr>
            </a:lvl3pPr>
            <a:lvl4pPr marL="1600200" indent="-228600" defTabSz="957263">
              <a:defRPr sz="1500">
                <a:solidFill>
                  <a:schemeClr val="tx1"/>
                </a:solidFill>
                <a:latin typeface="Arial" charset="0"/>
                <a:cs typeface="Arial" charset="0"/>
              </a:defRPr>
            </a:lvl4pPr>
            <a:lvl5pPr marL="2057400" defTabSz="957263">
              <a:defRPr>
                <a:solidFill>
                  <a:schemeClr val="tx1"/>
                </a:solidFill>
                <a:latin typeface="Arial" charset="0"/>
                <a:cs typeface="Arial" charset="0"/>
              </a:defRPr>
            </a:lvl5pPr>
            <a:lvl6pPr marL="2514600" defTabSz="957263" eaLnBrk="0" hangingPunct="0">
              <a:defRPr>
                <a:solidFill>
                  <a:schemeClr val="tx1"/>
                </a:solidFill>
                <a:latin typeface="Arial" charset="0"/>
                <a:cs typeface="Arial" charset="0"/>
              </a:defRPr>
            </a:lvl6pPr>
            <a:lvl7pPr marL="2971800" defTabSz="957263" eaLnBrk="0" hangingPunct="0">
              <a:defRPr>
                <a:solidFill>
                  <a:schemeClr val="tx1"/>
                </a:solidFill>
                <a:latin typeface="Arial" charset="0"/>
                <a:cs typeface="Arial" charset="0"/>
              </a:defRPr>
            </a:lvl7pPr>
            <a:lvl8pPr marL="3429000" defTabSz="957263" eaLnBrk="0" hangingPunct="0">
              <a:defRPr>
                <a:solidFill>
                  <a:schemeClr val="tx1"/>
                </a:solidFill>
                <a:latin typeface="Arial" charset="0"/>
                <a:cs typeface="Arial" charset="0"/>
              </a:defRPr>
            </a:lvl8pPr>
            <a:lvl9pPr marL="3886200" defTabSz="957263" eaLnBrk="0" hangingPunct="0">
              <a:defRPr>
                <a:solidFill>
                  <a:schemeClr val="tx1"/>
                </a:solidFill>
                <a:latin typeface="Arial" charset="0"/>
                <a:cs typeface="Arial" charset="0"/>
              </a:defRPr>
            </a:lvl9pPr>
          </a:lstStyle>
          <a:p>
            <a:pPr marL="205740" marR="0" lvl="1" indent="-126206" algn="l" defTabSz="685800" rtl="0" eaLnBrk="1" fontAlgn="auto" latinLnBrk="0" hangingPunct="1">
              <a:lnSpc>
                <a:spcPct val="106000"/>
              </a:lnSpc>
              <a:spcBef>
                <a:spcPct val="80000"/>
              </a:spcBef>
              <a:spcAft>
                <a:spcPts val="0"/>
              </a:spcAft>
              <a:buClr>
                <a:srgbClr val="000000"/>
              </a:buClr>
              <a:buSzTx/>
              <a:buFont typeface="Wingdings" pitchFamily="2" charset="2"/>
              <a:buChar char="§"/>
              <a:tabLst/>
              <a:defRPr/>
            </a:pPr>
            <a:r>
              <a:rPr kumimoji="0" lang="en-US" altLang="en-US" sz="900" b="0" i="0" u="none" strike="noStrike" kern="1200" cap="none" spc="0" normalizeH="0" baseline="0" noProof="0">
                <a:ln>
                  <a:noFill/>
                </a:ln>
                <a:solidFill>
                  <a:prstClr val="black"/>
                </a:solidFill>
                <a:effectLst/>
                <a:uLnTx/>
                <a:uFillTx/>
                <a:latin typeface="Verdana"/>
                <a:ea typeface="+mn-ea"/>
                <a:cs typeface="Arial"/>
              </a:rPr>
              <a:t>Provides a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work plan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that details all the communications on activities throughout the phases of the project to ensure that the right users get the right message, through the right channels, at the right time</a:t>
            </a:r>
          </a:p>
          <a:p>
            <a:pPr marL="205740" marR="0" lvl="1" indent="-126206" algn="l" defTabSz="685800" rtl="0" eaLnBrk="1" fontAlgn="auto" latinLnBrk="0" hangingPunct="1">
              <a:lnSpc>
                <a:spcPct val="106000"/>
              </a:lnSpc>
              <a:spcBef>
                <a:spcPct val="80000"/>
              </a:spcBef>
              <a:spcAft>
                <a:spcPts val="0"/>
              </a:spcAft>
              <a:buClr>
                <a:srgbClr val="000000"/>
              </a:buClr>
              <a:buSzTx/>
              <a:buFont typeface="Wingdings" pitchFamily="2" charset="2"/>
              <a:buChar char="§"/>
              <a:tabLst/>
              <a:defRPr/>
            </a:pPr>
            <a:r>
              <a:rPr kumimoji="0" lang="en-US" altLang="en-US" sz="900" b="1" i="0" u="none" strike="noStrike" kern="1200" cap="none" spc="0" normalizeH="0" baseline="0" noProof="0">
                <a:ln>
                  <a:noFill/>
                </a:ln>
                <a:solidFill>
                  <a:prstClr val="black"/>
                </a:solidFill>
                <a:effectLst/>
                <a:uLnTx/>
                <a:uFillTx/>
                <a:latin typeface="Verdana"/>
                <a:ea typeface="+mn-ea"/>
                <a:cs typeface="Arial"/>
              </a:rPr>
              <a:t>Facilitates all communications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to users and helps to </a:t>
            </a:r>
            <a:r>
              <a:rPr kumimoji="0" lang="en-US" altLang="en-US" sz="900" b="1" i="0" u="none" strike="noStrike" kern="1200" cap="none" spc="0" normalizeH="0" baseline="0" noProof="0">
                <a:ln>
                  <a:noFill/>
                </a:ln>
                <a:solidFill>
                  <a:prstClr val="black"/>
                </a:solidFill>
                <a:effectLst/>
                <a:uLnTx/>
                <a:uFillTx/>
                <a:latin typeface="Verdana"/>
                <a:ea typeface="+mn-ea"/>
                <a:cs typeface="Arial"/>
              </a:rPr>
              <a:t>provide a roadmap </a:t>
            </a:r>
            <a:r>
              <a:rPr kumimoji="0" lang="en-US" altLang="en-US" sz="900" b="0" i="0" u="none" strike="noStrike" kern="1200" cap="none" spc="0" normalizeH="0" baseline="0" noProof="0">
                <a:ln>
                  <a:noFill/>
                </a:ln>
                <a:solidFill>
                  <a:prstClr val="black"/>
                </a:solidFill>
                <a:effectLst/>
                <a:uLnTx/>
                <a:uFillTx/>
                <a:latin typeface="Verdana"/>
                <a:ea typeface="+mn-ea"/>
                <a:cs typeface="Arial"/>
              </a:rPr>
              <a:t>that enables them to deliver communications</a:t>
            </a:r>
          </a:p>
        </p:txBody>
      </p:sp>
      <p:sp>
        <p:nvSpPr>
          <p:cNvPr id="23" name="Rectangle 22">
            <a:extLst>
              <a:ext uri="{FF2B5EF4-FFF2-40B4-BE49-F238E27FC236}">
                <a16:creationId xmlns:a16="http://schemas.microsoft.com/office/drawing/2014/main" id="{B6E9FFCD-D6B3-40DF-BAEA-014A5F69A9C3}"/>
              </a:ext>
            </a:extLst>
          </p:cNvPr>
          <p:cNvSpPr/>
          <p:nvPr/>
        </p:nvSpPr>
        <p:spPr>
          <a:xfrm>
            <a:off x="251520" y="5559778"/>
            <a:ext cx="2103120" cy="34324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34290" rIns="34290"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46A38"/>
                </a:solidFill>
                <a:effectLst/>
                <a:uLnTx/>
                <a:uFillTx/>
                <a:latin typeface="Verdana"/>
                <a:ea typeface="+mn-ea"/>
                <a:cs typeface="+mn-cs"/>
              </a:rPr>
              <a:t>What is our Communication Strategy?</a:t>
            </a:r>
          </a:p>
        </p:txBody>
      </p:sp>
      <p:sp>
        <p:nvSpPr>
          <p:cNvPr id="24" name="Rectangle 23">
            <a:extLst>
              <a:ext uri="{FF2B5EF4-FFF2-40B4-BE49-F238E27FC236}">
                <a16:creationId xmlns:a16="http://schemas.microsoft.com/office/drawing/2014/main" id="{D89CB89B-5433-420C-BEA5-C68B5DFD6FB7}"/>
              </a:ext>
            </a:extLst>
          </p:cNvPr>
          <p:cNvSpPr/>
          <p:nvPr/>
        </p:nvSpPr>
        <p:spPr>
          <a:xfrm>
            <a:off x="251520" y="4963015"/>
            <a:ext cx="2103120" cy="55598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34290" rIns="34290"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46A38"/>
                </a:solidFill>
                <a:effectLst/>
                <a:uLnTx/>
                <a:uFillTx/>
                <a:latin typeface="Verdana"/>
                <a:ea typeface="+mn-ea"/>
                <a:cs typeface="+mn-cs"/>
              </a:rPr>
              <a:t>What is our Communication Plan?</a:t>
            </a:r>
          </a:p>
        </p:txBody>
      </p:sp>
      <p:sp>
        <p:nvSpPr>
          <p:cNvPr id="25" name="Rectangle 24">
            <a:extLst>
              <a:ext uri="{FF2B5EF4-FFF2-40B4-BE49-F238E27FC236}">
                <a16:creationId xmlns:a16="http://schemas.microsoft.com/office/drawing/2014/main" id="{B1A5FFBD-8CAB-4CD9-9824-9CC4D857C2C6}"/>
              </a:ext>
            </a:extLst>
          </p:cNvPr>
          <p:cNvSpPr/>
          <p:nvPr/>
        </p:nvSpPr>
        <p:spPr>
          <a:xfrm>
            <a:off x="251520" y="5943795"/>
            <a:ext cx="2103120" cy="683786"/>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34290" rIns="34290" rtlCol="0" anchor="ct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046A38"/>
                </a:solidFill>
                <a:effectLst/>
                <a:uLnTx/>
                <a:uFillTx/>
                <a:latin typeface="Verdana"/>
                <a:ea typeface="+mn-ea"/>
                <a:cs typeface="+mn-cs"/>
              </a:rPr>
              <a:t>Why develop a Communication Plan?</a:t>
            </a:r>
          </a:p>
        </p:txBody>
      </p:sp>
      <p:grpSp>
        <p:nvGrpSpPr>
          <p:cNvPr id="26" name="Group 25">
            <a:extLst>
              <a:ext uri="{FF2B5EF4-FFF2-40B4-BE49-F238E27FC236}">
                <a16:creationId xmlns:a16="http://schemas.microsoft.com/office/drawing/2014/main" id="{38E53B41-0C03-4801-A593-8F83BA3AFB85}"/>
              </a:ext>
            </a:extLst>
          </p:cNvPr>
          <p:cNvGrpSpPr/>
          <p:nvPr/>
        </p:nvGrpSpPr>
        <p:grpSpPr>
          <a:xfrm>
            <a:off x="11056578" y="539557"/>
            <a:ext cx="1242102" cy="1060549"/>
            <a:chOff x="6873104" y="57717"/>
            <a:chExt cx="2569334" cy="2098554"/>
          </a:xfrm>
        </p:grpSpPr>
        <p:sp>
          <p:nvSpPr>
            <p:cNvPr id="27" name="Diagonal Stripe 26">
              <a:extLst>
                <a:ext uri="{FF2B5EF4-FFF2-40B4-BE49-F238E27FC236}">
                  <a16:creationId xmlns:a16="http://schemas.microsoft.com/office/drawing/2014/main" id="{0857A4D4-421C-472B-88E2-1B8062286F8B}"/>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8" name="Text Box 49">
              <a:extLst>
                <a:ext uri="{FF2B5EF4-FFF2-40B4-BE49-F238E27FC236}">
                  <a16:creationId xmlns:a16="http://schemas.microsoft.com/office/drawing/2014/main" id="{E34F2EBC-8C60-4A28-8125-F67C4ACFDE11}"/>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408071141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Subtitle 3"/>
          <p:cNvSpPr txBox="1">
            <a:spLocks/>
          </p:cNvSpPr>
          <p:nvPr/>
        </p:nvSpPr>
        <p:spPr>
          <a:xfrm>
            <a:off x="563880" y="2707006"/>
            <a:ext cx="7579995" cy="1443989"/>
          </a:xfrm>
          <a:prstGeom prst="rect">
            <a:avLst/>
          </a:prstGeom>
          <a:solidFill>
            <a:srgbClr val="808080">
              <a:alpha val="50196"/>
            </a:srgbClr>
          </a:solidFill>
        </p:spPr>
        <p:txBody>
          <a:bodyPr anchor="ct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defRPr/>
            </a:pPr>
            <a:r>
              <a:rPr lang="en-GB" sz="2800" b="1" dirty="0">
                <a:solidFill>
                  <a:prstClr val="white"/>
                </a:solidFill>
                <a:latin typeface="Verdana" panose="020B0604030504040204" pitchFamily="34" charset="0"/>
                <a:ea typeface="Verdana" panose="020B0604030504040204" pitchFamily="34" charset="0"/>
              </a:rPr>
              <a:t>POST IMPLEMENTATION COACHING</a:t>
            </a:r>
          </a:p>
        </p:txBody>
      </p:sp>
    </p:spTree>
    <p:extLst>
      <p:ext uri="{BB962C8B-B14F-4D97-AF65-F5344CB8AC3E}">
        <p14:creationId xmlns:p14="http://schemas.microsoft.com/office/powerpoint/2010/main" val="41283185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B06897-2715-4D12-AFFF-21D7087E9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76B06897-2715-4D12-AFFF-21D7087E94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17F52F-94BF-4F8C-99C0-5969E968FD24}"/>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40" name="Rectangle 39">
            <a:extLst>
              <a:ext uri="{FF2B5EF4-FFF2-40B4-BE49-F238E27FC236}">
                <a16:creationId xmlns:a16="http://schemas.microsoft.com/office/drawing/2014/main" id="{671D1954-6229-4231-A9B4-B0EE4BBA4BF6}"/>
              </a:ext>
            </a:extLst>
          </p:cNvPr>
          <p:cNvSpPr/>
          <p:nvPr/>
        </p:nvSpPr>
        <p:spPr>
          <a:xfrm>
            <a:off x="1560214" y="1769356"/>
            <a:ext cx="9071572" cy="2851165"/>
          </a:xfrm>
          <a:prstGeom prst="rect">
            <a:avLst/>
          </a:prstGeom>
        </p:spPr>
        <p:txBody>
          <a:bodyPr wrap="square">
            <a:spAutoFit/>
          </a:bodyPr>
          <a:lstStyle/>
          <a:p>
            <a:pPr algn="just" defTabSz="914400">
              <a:lnSpc>
                <a:spcPct val="150000"/>
              </a:lnSpc>
            </a:pPr>
            <a:r>
              <a:rPr lang="en-SG" sz="1100" b="1" dirty="0">
                <a:solidFill>
                  <a:srgbClr val="86BC25"/>
                </a:solidFill>
                <a:cs typeface="Calibri Light" panose="020F0302020204030204" pitchFamily="34" charset="0"/>
              </a:rPr>
              <a:t>Disclaimer</a:t>
            </a:r>
          </a:p>
          <a:p>
            <a:pPr algn="just" defTabSz="914400">
              <a:lnSpc>
                <a:spcPct val="150000"/>
              </a:lnSpc>
            </a:pPr>
            <a:r>
              <a:rPr lang="en-SG" sz="1100" dirty="0">
                <a:solidFill>
                  <a:prstClr val="black"/>
                </a:solidFill>
                <a:cs typeface="Calibri Light" panose="020F0302020204030204" pitchFamily="34" charset="0"/>
              </a:rPr>
              <a:t>The templates provided are for generic use and should be tailored based on individual Social Service Agencies’ needs. </a:t>
            </a:r>
            <a:r>
              <a:rPr lang="en-US" sz="1100" dirty="0"/>
              <a:t>This communication contains general information only, and none of Deloitte Touche Tohmatsu Limited (“DTTL”), its global network of member firms or their related entities (collectively, the “Deloitte </a:t>
            </a:r>
            <a:r>
              <a:rPr lang="en-US" sz="1100" dirty="0" err="1"/>
              <a:t>organisation</a:t>
            </a:r>
            <a:r>
              <a:rPr lang="en-US" sz="1100" dirty="0"/>
              <a:t>”) is, by means of this communication, rendering professional advice or services. Before making any decision or taking any action that may affect your finances or your business, you should consult a qualified professional adviser. No representations, warranties or undertakings (express or implied) are given as to the accuracy or completeness of the information in this communication, and none of DTTL, its member firms, related entities, employees or agents shall be liable or responsible for any loss or damage whatsoever arising directly or indirectly in connection with any person relying on this communication. DTTL and each of its member firms, and their related entities, are legally separate and independent entities.</a:t>
            </a:r>
          </a:p>
          <a:p>
            <a:pPr algn="just" defTabSz="914400">
              <a:lnSpc>
                <a:spcPct val="150000"/>
              </a:lnSpc>
            </a:pPr>
            <a:endParaRPr lang="en-SG" sz="1100" dirty="0">
              <a:solidFill>
                <a:prstClr val="black"/>
              </a:solidFill>
              <a:cs typeface="Calibri Light" panose="020F0302020204030204" pitchFamily="34" charset="0"/>
            </a:endParaRPr>
          </a:p>
        </p:txBody>
      </p:sp>
      <p:sp>
        <p:nvSpPr>
          <p:cNvPr id="7" name="Title 3">
            <a:extLst>
              <a:ext uri="{FF2B5EF4-FFF2-40B4-BE49-F238E27FC236}">
                <a16:creationId xmlns:a16="http://schemas.microsoft.com/office/drawing/2014/main" id="{FDA1AF26-79F8-4C42-9AC9-02DA553F5838}"/>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n-SG" sz="2000" dirty="0"/>
              <a:t>Tech-and-GO! templates</a:t>
            </a:r>
            <a:endParaRPr lang="en-AU"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6338075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B06897-2715-4D12-AFFF-21D7087E9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76B06897-2715-4D12-AFFF-21D7087E94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17F52F-94BF-4F8C-99C0-5969E968FD24}"/>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AU"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4" name="Title 3">
            <a:extLst>
              <a:ext uri="{FF2B5EF4-FFF2-40B4-BE49-F238E27FC236}">
                <a16:creationId xmlns:a16="http://schemas.microsoft.com/office/drawing/2014/main" id="{3841E51B-0F22-4F53-9291-E2E47E2C223D}"/>
              </a:ext>
            </a:extLst>
          </p:cNvPr>
          <p:cNvSpPr>
            <a:spLocks noGrp="1"/>
          </p:cNvSpPr>
          <p:nvPr>
            <p:ph type="title"/>
          </p:nvPr>
        </p:nvSpPr>
        <p:spPr/>
        <p:txBody>
          <a:bodyPr vert="horz" lIns="0" tIns="0" rIns="0" bIns="0" rtlCol="0" anchor="t" anchorCtr="0">
            <a:noAutofit/>
          </a:bodyPr>
          <a:lstStyle/>
          <a:p>
            <a:r>
              <a:rPr lang="en-AU" sz="2000" dirty="0">
                <a:latin typeface="Verdana" panose="020B0604030504040204" pitchFamily="34" charset="0"/>
                <a:ea typeface="Verdana" panose="020B0604030504040204" pitchFamily="34" charset="0"/>
              </a:rPr>
              <a:t>Post Implementation Coaching User Guide</a:t>
            </a:r>
          </a:p>
        </p:txBody>
      </p:sp>
      <p:sp>
        <p:nvSpPr>
          <p:cNvPr id="40" name="Title 2">
            <a:extLst>
              <a:ext uri="{FF2B5EF4-FFF2-40B4-BE49-F238E27FC236}">
                <a16:creationId xmlns:a16="http://schemas.microsoft.com/office/drawing/2014/main" id="{D5C38A9F-0525-4727-912C-5504D610AC90}"/>
              </a:ext>
            </a:extLst>
          </p:cNvPr>
          <p:cNvSpPr txBox="1">
            <a:spLocks/>
          </p:cNvSpPr>
          <p:nvPr/>
        </p:nvSpPr>
        <p:spPr bwMode="auto">
          <a:xfrm>
            <a:off x="527880" y="935416"/>
            <a:ext cx="10385543" cy="354557"/>
          </a:xfrm>
          <a:prstGeom prst="rect">
            <a:avLst/>
          </a:prstGeom>
          <a:solidFill>
            <a:srgbClr val="004F59"/>
          </a:solidFill>
          <a:ln w="25400" cap="flat" cmpd="sng" algn="ctr">
            <a:noFill/>
            <a:prstDash val="solid"/>
            <a:headEnd/>
            <a:tailEnd/>
          </a:ln>
          <a:effectLst/>
        </p:spPr>
        <p:txBody>
          <a:bodyPr wrap="square" lIns="88900" tIns="88900" rIns="88900" bIns="88900" rtlCol="0" anchor="ctr"/>
          <a:lstStyle>
            <a:defPPr>
              <a:defRPr lang="en-US"/>
            </a:defPPr>
            <a:lvl1pPr algn="ctr">
              <a:lnSpc>
                <a:spcPct val="106000"/>
              </a:lnSpc>
              <a:buFont typeface="Wingdings 2" pitchFamily="18" charset="2"/>
              <a:buNone/>
              <a:defRPr sz="1400" b="1">
                <a:solidFill>
                  <a:srgbClr val="DDEFE8"/>
                </a:solidFill>
                <a:latin typeface="Verdana" panose="020B0604030504040204" pitchFamily="34" charset="0"/>
                <a:ea typeface="Verdana" panose="020B0604030504040204" pitchFamily="34" charset="0"/>
                <a:cs typeface="Segoe UI Ligh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SG" sz="1100" b="1" i="0" u="none" strike="noStrike" kern="0" cap="none" spc="0" normalizeH="0" baseline="0" noProof="0" dirty="0">
                <a:ln>
                  <a:noFill/>
                </a:ln>
                <a:solidFill>
                  <a:srgbClr val="DDEFE8"/>
                </a:solidFill>
                <a:effectLst/>
                <a:uLnTx/>
                <a:uFillTx/>
                <a:latin typeface="Verdana"/>
                <a:ea typeface="Verdana" panose="020B0604030504040204" pitchFamily="34" charset="0"/>
                <a:cs typeface="Segoe UI Light" panose="020B0502040204020203" pitchFamily="34" charset="0"/>
              </a:rPr>
              <a:t>Change Management</a:t>
            </a:r>
            <a:endParaRPr kumimoji="0" lang="en-SG" sz="1100" b="0" i="1" u="none" strike="noStrike" kern="0" cap="none" spc="0" normalizeH="0" baseline="0" noProof="0" dirty="0">
              <a:ln>
                <a:noFill/>
              </a:ln>
              <a:solidFill>
                <a:srgbClr val="DDEFE8"/>
              </a:solidFill>
              <a:effectLst/>
              <a:uLnTx/>
              <a:uFillTx/>
              <a:latin typeface="Verdana"/>
              <a:ea typeface="Verdana" panose="020B0604030504040204" pitchFamily="34" charset="0"/>
              <a:cs typeface="Segoe UI Light" panose="020B0502040204020203" pitchFamily="34" charset="0"/>
            </a:endParaRPr>
          </a:p>
        </p:txBody>
      </p:sp>
      <p:graphicFrame>
        <p:nvGraphicFramePr>
          <p:cNvPr id="41" name="Table 40">
            <a:extLst>
              <a:ext uri="{FF2B5EF4-FFF2-40B4-BE49-F238E27FC236}">
                <a16:creationId xmlns:a16="http://schemas.microsoft.com/office/drawing/2014/main" id="{400F53EA-FB06-46E6-ADDD-E739FD8B4CCB}"/>
              </a:ext>
            </a:extLst>
          </p:cNvPr>
          <p:cNvGraphicFramePr>
            <a:graphicFrameLocks noGrp="1"/>
          </p:cNvGraphicFramePr>
          <p:nvPr/>
        </p:nvGraphicFramePr>
        <p:xfrm>
          <a:off x="520411" y="1867619"/>
          <a:ext cx="10385543" cy="243840"/>
        </p:xfrm>
        <a:graphic>
          <a:graphicData uri="http://schemas.openxmlformats.org/drawingml/2006/table">
            <a:tbl>
              <a:tblPr firstRow="1" bandRow="1"/>
              <a:tblGrid>
                <a:gridCol w="1249012">
                  <a:extLst>
                    <a:ext uri="{9D8B030D-6E8A-4147-A177-3AD203B41FA5}">
                      <a16:colId xmlns:a16="http://schemas.microsoft.com/office/drawing/2014/main" val="1393716148"/>
                    </a:ext>
                  </a:extLst>
                </a:gridCol>
                <a:gridCol w="7116803">
                  <a:extLst>
                    <a:ext uri="{9D8B030D-6E8A-4147-A177-3AD203B41FA5}">
                      <a16:colId xmlns:a16="http://schemas.microsoft.com/office/drawing/2014/main" val="1190648980"/>
                    </a:ext>
                  </a:extLst>
                </a:gridCol>
                <a:gridCol w="2019728">
                  <a:extLst>
                    <a:ext uri="{9D8B030D-6E8A-4147-A177-3AD203B41FA5}">
                      <a16:colId xmlns:a16="http://schemas.microsoft.com/office/drawing/2014/main" val="2876497014"/>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SG" sz="1000" dirty="0">
                          <a:solidFill>
                            <a:srgbClr val="00ABAB"/>
                          </a:solidFill>
                          <a:latin typeface="+mj-lt"/>
                        </a:rPr>
                        <a:t>Page No.</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SG" sz="1000" b="1" dirty="0">
                          <a:solidFill>
                            <a:srgbClr val="00ABAB"/>
                          </a:solidFill>
                          <a:latin typeface="+mj-lt"/>
                        </a:rPr>
                        <a:t>Description</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n-SG" sz="1000"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33847878"/>
                  </a:ext>
                </a:extLst>
              </a:tr>
            </a:tbl>
          </a:graphicData>
        </a:graphic>
      </p:graphicFrame>
      <p:sp>
        <p:nvSpPr>
          <p:cNvPr id="3" name="Rectangle 2">
            <a:extLst>
              <a:ext uri="{FF2B5EF4-FFF2-40B4-BE49-F238E27FC236}">
                <a16:creationId xmlns:a16="http://schemas.microsoft.com/office/drawing/2014/main" id="{35B9819D-E0A3-4FB7-BDE6-B0C7ACEB8FBC}"/>
              </a:ext>
            </a:extLst>
          </p:cNvPr>
          <p:cNvSpPr/>
          <p:nvPr/>
        </p:nvSpPr>
        <p:spPr>
          <a:xfrm>
            <a:off x="520411" y="1346369"/>
            <a:ext cx="103855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The purpose of the Post Implementation Coaching is to guide future improvements that can be made to the digital strategy plan and reflect on key lessons learnt.</a:t>
            </a:r>
            <a:endParaRPr kumimoji="0" lang="en-SG" sz="16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p:txBody>
      </p:sp>
      <p:sp>
        <p:nvSpPr>
          <p:cNvPr id="43" name="Rectangle 42">
            <a:extLst>
              <a:ext uri="{FF2B5EF4-FFF2-40B4-BE49-F238E27FC236}">
                <a16:creationId xmlns:a16="http://schemas.microsoft.com/office/drawing/2014/main" id="{301C23EE-4BD6-4031-B619-702286FBED2F}"/>
              </a:ext>
            </a:extLst>
          </p:cNvPr>
          <p:cNvSpPr/>
          <p:nvPr/>
        </p:nvSpPr>
        <p:spPr>
          <a:xfrm>
            <a:off x="717885" y="2215651"/>
            <a:ext cx="754655" cy="1139927"/>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21</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22</a:t>
            </a:r>
          </a:p>
          <a:p>
            <a:pPr marL="0" marR="0" lvl="0" indent="0" algn="l" defTabSz="914400" rtl="0" eaLnBrk="1" fontAlgn="auto" latinLnBrk="0" hangingPunct="1">
              <a:lnSpc>
                <a:spcPct val="2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p:txBody>
      </p:sp>
      <p:sp>
        <p:nvSpPr>
          <p:cNvPr id="9" name="Rectangle 8">
            <a:extLst>
              <a:ext uri="{FF2B5EF4-FFF2-40B4-BE49-F238E27FC236}">
                <a16:creationId xmlns:a16="http://schemas.microsoft.com/office/drawing/2014/main" id="{82BCE527-1DFA-496C-B49F-DD681FCB4089}"/>
              </a:ext>
            </a:extLst>
          </p:cNvPr>
          <p:cNvSpPr/>
          <p:nvPr/>
        </p:nvSpPr>
        <p:spPr>
          <a:xfrm>
            <a:off x="1765340" y="2196650"/>
            <a:ext cx="9304737" cy="770596"/>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Verdana"/>
                <a:ea typeface="+mn-ea"/>
                <a:cs typeface="+mn-cs"/>
              </a:rPr>
              <a:t>Assess the implementation of the digital strategy plan to identify key lessons learnt</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sysClr val="windowText" lastClr="000000"/>
                </a:solidFill>
                <a:effectLst/>
                <a:uLnTx/>
                <a:uFillTx/>
                <a:latin typeface="Verdana"/>
                <a:ea typeface="+mn-ea"/>
                <a:cs typeface="+mn-cs"/>
              </a:rPr>
              <a:t>Identify best practices and project delivery suggestions that would improve the implementation</a:t>
            </a:r>
          </a:p>
        </p:txBody>
      </p:sp>
    </p:spTree>
    <p:extLst>
      <p:ext uri="{BB962C8B-B14F-4D97-AF65-F5344CB8AC3E}">
        <p14:creationId xmlns:p14="http://schemas.microsoft.com/office/powerpoint/2010/main" val="291433593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4004CEC7-67EB-4B7B-8232-F626763464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38" name="Object 37" hidden="1">
                        <a:extLst>
                          <a:ext uri="{FF2B5EF4-FFF2-40B4-BE49-F238E27FC236}">
                            <a16:creationId xmlns:a16="http://schemas.microsoft.com/office/drawing/2014/main" id="{4004CEC7-67EB-4B7B-8232-F626763464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781774F-FE8B-4675-8DE2-9F101E1EECEA}"/>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3" name="Text Placeholder 2">
            <a:extLst>
              <a:ext uri="{FF2B5EF4-FFF2-40B4-BE49-F238E27FC236}">
                <a16:creationId xmlns:a16="http://schemas.microsoft.com/office/drawing/2014/main" id="{B57B0043-41B3-452C-B902-1E80EBA1609F}"/>
              </a:ext>
            </a:extLst>
          </p:cNvPr>
          <p:cNvSpPr>
            <a:spLocks noGrp="1"/>
          </p:cNvSpPr>
          <p:nvPr>
            <p:ph type="body" sz="quarter" idx="13"/>
          </p:nvPr>
        </p:nvSpPr>
        <p:spPr/>
        <p:txBody>
          <a:bodyPr/>
          <a:lstStyle/>
          <a:p>
            <a:r>
              <a:rPr lang="en-SG" sz="1600" dirty="0">
                <a:solidFill>
                  <a:schemeClr val="tx1">
                    <a:lumMod val="50000"/>
                    <a:lumOff val="50000"/>
                  </a:schemeClr>
                </a:solidFill>
                <a:latin typeface="Verdana" panose="020B0604030504040204" pitchFamily="34" charset="0"/>
                <a:ea typeface="Verdana" panose="020B0604030504040204" pitchFamily="34" charset="0"/>
              </a:rPr>
              <a:t>  </a:t>
            </a:r>
          </a:p>
        </p:txBody>
      </p:sp>
      <p:sp>
        <p:nvSpPr>
          <p:cNvPr id="8" name="Rectangle 7"/>
          <p:cNvSpPr/>
          <p:nvPr/>
        </p:nvSpPr>
        <p:spPr>
          <a:xfrm flipV="1">
            <a:off x="813740" y="1692246"/>
            <a:ext cx="1742400" cy="432000"/>
          </a:xfrm>
          <a:prstGeom prst="rect">
            <a:avLst/>
          </a:prstGeom>
          <a:solidFill>
            <a:schemeClr val="accent3"/>
          </a:solidFill>
          <a:ln w="9525" cap="flat" cmpd="sng" algn="ctr">
            <a:solidFill>
              <a:schemeClr val="accent3"/>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srgbClr val="5C5C5C"/>
              </a:solidFill>
              <a:effectLst/>
              <a:uLnTx/>
              <a:uFillTx/>
              <a:latin typeface="Frutiger Next Pro Light"/>
              <a:ea typeface="+mn-ea"/>
              <a:cs typeface="+mn-cs"/>
            </a:endParaRPr>
          </a:p>
        </p:txBody>
      </p:sp>
      <p:sp>
        <p:nvSpPr>
          <p:cNvPr id="9" name="Rectangle 8"/>
          <p:cNvSpPr/>
          <p:nvPr/>
        </p:nvSpPr>
        <p:spPr>
          <a:xfrm flipV="1">
            <a:off x="2659039" y="1692246"/>
            <a:ext cx="1742400" cy="432000"/>
          </a:xfrm>
          <a:prstGeom prst="rect">
            <a:avLst/>
          </a:prstGeom>
          <a:solidFill>
            <a:schemeClr val="accent3"/>
          </a:solidFill>
          <a:ln w="9525" cap="flat" cmpd="sng" algn="ctr">
            <a:solidFill>
              <a:schemeClr val="accent3"/>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srgbClr val="5C5C5C"/>
              </a:solidFill>
              <a:effectLst/>
              <a:uLnTx/>
              <a:uFillTx/>
              <a:latin typeface="Frutiger Next Pro Light"/>
              <a:ea typeface="+mn-ea"/>
              <a:cs typeface="+mn-cs"/>
            </a:endParaRPr>
          </a:p>
        </p:txBody>
      </p:sp>
      <p:sp>
        <p:nvSpPr>
          <p:cNvPr id="11" name="Rectangle 10"/>
          <p:cNvSpPr/>
          <p:nvPr/>
        </p:nvSpPr>
        <p:spPr>
          <a:xfrm flipV="1">
            <a:off x="4504339" y="1697890"/>
            <a:ext cx="1742400" cy="432000"/>
          </a:xfrm>
          <a:prstGeom prst="rect">
            <a:avLst/>
          </a:prstGeom>
          <a:solidFill>
            <a:schemeClr val="accent3"/>
          </a:solidFill>
          <a:ln w="9525" cap="flat" cmpd="sng" algn="ctr">
            <a:solidFill>
              <a:schemeClr val="accent3"/>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srgbClr val="5C5C5C"/>
              </a:solidFill>
              <a:effectLst/>
              <a:uLnTx/>
              <a:uFillTx/>
              <a:latin typeface="Frutiger Next Pro Light"/>
              <a:ea typeface="+mn-ea"/>
              <a:cs typeface="+mn-cs"/>
            </a:endParaRPr>
          </a:p>
        </p:txBody>
      </p:sp>
      <p:sp>
        <p:nvSpPr>
          <p:cNvPr id="12" name="Rectangle 11"/>
          <p:cNvSpPr/>
          <p:nvPr/>
        </p:nvSpPr>
        <p:spPr>
          <a:xfrm flipV="1">
            <a:off x="6349638" y="1692246"/>
            <a:ext cx="1742400" cy="432000"/>
          </a:xfrm>
          <a:prstGeom prst="rect">
            <a:avLst/>
          </a:prstGeom>
          <a:solidFill>
            <a:srgbClr val="37A76F"/>
          </a:solidFill>
          <a:ln w="9525" cap="flat" cmpd="sng" algn="ctr">
            <a:solidFill>
              <a:schemeClr val="accent4"/>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srgbClr val="5C5C5C"/>
              </a:solidFill>
              <a:effectLst/>
              <a:uLnTx/>
              <a:uFillTx/>
              <a:latin typeface="Frutiger Next Pro Light"/>
              <a:ea typeface="+mn-ea"/>
              <a:cs typeface="+mn-cs"/>
            </a:endParaRPr>
          </a:p>
        </p:txBody>
      </p:sp>
      <p:sp>
        <p:nvSpPr>
          <p:cNvPr id="13" name="Rectangle 12"/>
          <p:cNvSpPr/>
          <p:nvPr/>
        </p:nvSpPr>
        <p:spPr>
          <a:xfrm flipV="1">
            <a:off x="8194936" y="1692246"/>
            <a:ext cx="3217648" cy="432000"/>
          </a:xfrm>
          <a:prstGeom prst="rect">
            <a:avLst/>
          </a:prstGeom>
          <a:solidFill>
            <a:srgbClr val="37A76F"/>
          </a:solidFill>
          <a:ln w="9525" cap="flat" cmpd="sng" algn="ctr">
            <a:solidFill>
              <a:schemeClr val="accent4"/>
            </a:solidFill>
            <a:prstDash val="solid"/>
            <a:miter lim="800000"/>
          </a:ln>
          <a:effectLst/>
        </p:spPr>
        <p:txBody>
          <a:bodyPr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srgbClr val="5C5C5C"/>
              </a:solidFill>
              <a:effectLst/>
              <a:uLnTx/>
              <a:uFillTx/>
              <a:latin typeface="Frutiger Next Pro Light"/>
              <a:ea typeface="+mn-ea"/>
              <a:cs typeface="+mn-cs"/>
            </a:endParaRPr>
          </a:p>
        </p:txBody>
      </p:sp>
      <p:sp>
        <p:nvSpPr>
          <p:cNvPr id="15" name="AutoShape 5"/>
          <p:cNvSpPr>
            <a:spLocks noChangeArrowheads="1"/>
          </p:cNvSpPr>
          <p:nvPr/>
        </p:nvSpPr>
        <p:spPr bwMode="auto">
          <a:xfrm>
            <a:off x="805179" y="1285465"/>
            <a:ext cx="10607404" cy="365760"/>
          </a:xfrm>
          <a:prstGeom prst="chevron">
            <a:avLst>
              <a:gd name="adj" fmla="val 85833"/>
            </a:avLst>
          </a:prstGeom>
          <a:solidFill>
            <a:schemeClr val="accent3"/>
          </a:solidFill>
          <a:ln>
            <a:solidFill>
              <a:schemeClr val="accent3"/>
            </a:solidFill>
          </a:ln>
        </p:spPr>
        <p:txBody>
          <a:bodyPr wrap="none" lIns="82014" tIns="41007" rIns="82014" bIns="41007" anchor="ctr"/>
          <a:lstStyle>
            <a:lvl1pPr eaLnBrk="0" hangingPunct="0">
              <a:defRPr sz="1100" b="1" i="1">
                <a:solidFill>
                  <a:schemeClr val="tx1"/>
                </a:solidFill>
                <a:latin typeface="Arial" charset="0"/>
              </a:defRPr>
            </a:lvl1pPr>
            <a:lvl2pPr marL="742950" indent="-285750" eaLnBrk="0" hangingPunct="0">
              <a:defRPr sz="1100" b="1" i="1">
                <a:solidFill>
                  <a:schemeClr val="tx1"/>
                </a:solidFill>
                <a:latin typeface="Arial" charset="0"/>
              </a:defRPr>
            </a:lvl2pPr>
            <a:lvl3pPr marL="1143000" indent="-228600" eaLnBrk="0" hangingPunct="0">
              <a:defRPr sz="1100" b="1" i="1">
                <a:solidFill>
                  <a:schemeClr val="tx1"/>
                </a:solidFill>
                <a:latin typeface="Arial" charset="0"/>
              </a:defRPr>
            </a:lvl3pPr>
            <a:lvl4pPr marL="1600200" indent="-228600" eaLnBrk="0" hangingPunct="0">
              <a:defRPr sz="1100" b="1" i="1">
                <a:solidFill>
                  <a:schemeClr val="tx1"/>
                </a:solidFill>
                <a:latin typeface="Arial" charset="0"/>
              </a:defRPr>
            </a:lvl4pPr>
            <a:lvl5pPr marL="2057400" indent="-228600" eaLnBrk="0" hangingPunct="0">
              <a:defRPr sz="1100" b="1" i="1">
                <a:solidFill>
                  <a:schemeClr val="tx1"/>
                </a:solidFill>
                <a:latin typeface="Arial" charset="0"/>
              </a:defRPr>
            </a:lvl5pPr>
            <a:lvl6pPr marL="2514600" indent="-228600" eaLnBrk="0" fontAlgn="base" hangingPunct="0">
              <a:spcBef>
                <a:spcPct val="0"/>
              </a:spcBef>
              <a:spcAft>
                <a:spcPct val="0"/>
              </a:spcAft>
              <a:defRPr sz="1100" b="1" i="1">
                <a:solidFill>
                  <a:schemeClr val="tx1"/>
                </a:solidFill>
                <a:latin typeface="Arial" charset="0"/>
              </a:defRPr>
            </a:lvl6pPr>
            <a:lvl7pPr marL="2971800" indent="-228600" eaLnBrk="0" fontAlgn="base" hangingPunct="0">
              <a:spcBef>
                <a:spcPct val="0"/>
              </a:spcBef>
              <a:spcAft>
                <a:spcPct val="0"/>
              </a:spcAft>
              <a:defRPr sz="1100" b="1" i="1">
                <a:solidFill>
                  <a:schemeClr val="tx1"/>
                </a:solidFill>
                <a:latin typeface="Arial" charset="0"/>
              </a:defRPr>
            </a:lvl7pPr>
            <a:lvl8pPr marL="3429000" indent="-228600" eaLnBrk="0" fontAlgn="base" hangingPunct="0">
              <a:spcBef>
                <a:spcPct val="0"/>
              </a:spcBef>
              <a:spcAft>
                <a:spcPct val="0"/>
              </a:spcAft>
              <a:defRPr sz="1100" b="1" i="1">
                <a:solidFill>
                  <a:schemeClr val="tx1"/>
                </a:solidFill>
                <a:latin typeface="Arial" charset="0"/>
              </a:defRPr>
            </a:lvl8pPr>
            <a:lvl9pPr marL="3886200" indent="-228600" eaLnBrk="0" fontAlgn="base" hangingPunct="0">
              <a:spcBef>
                <a:spcPct val="0"/>
              </a:spcBef>
              <a:spcAft>
                <a:spcPct val="0"/>
              </a:spcAft>
              <a:defRPr sz="1100" b="1" 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white"/>
                </a:solidFill>
                <a:effectLst/>
                <a:uLnTx/>
                <a:uFillTx/>
                <a:latin typeface="Verdana"/>
                <a:ea typeface="+mn-ea"/>
                <a:cs typeface="Arial" panose="020B0604020202020204" pitchFamily="34" charset="0"/>
              </a:rPr>
              <a:t>Lessons Learned</a:t>
            </a:r>
          </a:p>
        </p:txBody>
      </p:sp>
      <p:sp>
        <p:nvSpPr>
          <p:cNvPr id="17" name="Rectangle 16"/>
          <p:cNvSpPr>
            <a:spLocks noChangeArrowheads="1"/>
          </p:cNvSpPr>
          <p:nvPr/>
        </p:nvSpPr>
        <p:spPr bwMode="auto">
          <a:xfrm>
            <a:off x="4504339" y="2165387"/>
            <a:ext cx="1742400" cy="4209925"/>
          </a:xfrm>
          <a:prstGeom prst="rect">
            <a:avLst/>
          </a:prstGeom>
          <a:noFill/>
          <a:ln w="9525" algn="ctr">
            <a:solidFill>
              <a:schemeClr val="accent3"/>
            </a:solidFill>
            <a:prstDash val="solid"/>
            <a:miter lim="800000"/>
            <a:headEnd/>
            <a:tailEnd/>
          </a:ln>
          <a:effectLst/>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Highlight any significant managerial lessons learned and how the right preventive measures can prevent similar situations in the future.</a:t>
            </a:r>
          </a:p>
          <a:p>
            <a:pPr marL="228600" marR="0" lvl="0" indent="-228600" algn="ctr" defTabSz="914400" rtl="0" eaLnBrk="1" fontAlgn="base" latinLnBrk="0" hangingPunct="1">
              <a:lnSpc>
                <a:spcPct val="100000"/>
              </a:lnSpc>
              <a:spcBef>
                <a:spcPct val="0"/>
              </a:spcBef>
              <a:spcAft>
                <a:spcPct val="0"/>
              </a:spcAft>
              <a:buClrTx/>
              <a:buSzTx/>
              <a:buFontTx/>
              <a:buAutoNum type="arabicPeriod" startAt="3"/>
              <a:tabLst/>
              <a:defRPr/>
            </a:pPr>
            <a:endParaRPr kumimoji="0" lang="en-US" sz="1100" b="1" i="0" u="none" strike="noStrike" kern="120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It is important to establish who are the key stakeholders in your organisation that have a direct impact or influence on the DSP, to ensure alignment from the beginning of the engagement</a:t>
            </a: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18" name="Rectangle 17"/>
          <p:cNvSpPr>
            <a:spLocks noChangeArrowheads="1"/>
          </p:cNvSpPr>
          <p:nvPr/>
        </p:nvSpPr>
        <p:spPr bwMode="auto">
          <a:xfrm>
            <a:off x="2659039" y="2165387"/>
            <a:ext cx="1742400" cy="4209925"/>
          </a:xfrm>
          <a:prstGeom prst="rect">
            <a:avLst/>
          </a:prstGeom>
          <a:noFill/>
          <a:ln w="9525" algn="ctr">
            <a:solidFill>
              <a:schemeClr val="accent3"/>
            </a:solidFill>
            <a:prstDash val="solid"/>
            <a:miter lim="800000"/>
            <a:headEnd/>
            <a:tailEnd/>
          </a:ln>
          <a:effectLst/>
        </p:spPr>
        <p:txBody>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Describe any technical challenges faced by the project and how they could have been avoided.</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Significant time spent explaining technical details to staff may be addressed with pre-work and training</a:t>
            </a: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19" name="Rectangle 18"/>
          <p:cNvSpPr>
            <a:spLocks noChangeArrowheads="1"/>
          </p:cNvSpPr>
          <p:nvPr/>
        </p:nvSpPr>
        <p:spPr bwMode="auto">
          <a:xfrm>
            <a:off x="6349638" y="2165387"/>
            <a:ext cx="1742400" cy="4209925"/>
          </a:xfrm>
          <a:prstGeom prst="rect">
            <a:avLst/>
          </a:prstGeom>
          <a:noFill/>
          <a:ln w="9525" algn="ctr">
            <a:solidFill>
              <a:srgbClr val="37A76F"/>
            </a:solidFill>
            <a:prstDash val="solid"/>
            <a:miter lim="800000"/>
            <a:headEnd/>
            <a:tailEnd/>
          </a:ln>
          <a:effectLst/>
        </p:spPr>
        <p:txBody>
          <a:bodyPr lIns="45720" rIns="45720"/>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Summarise any key management activities that contributed to a successful project.</a:t>
            </a:r>
            <a:endParaRPr kumimoji="0" lang="en-US"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Milestone updates to ensure that strategy is executed and ensure benefits are realized within the expected timeframe (e.g., 2 </a:t>
            </a:r>
            <a:r>
              <a:rPr kumimoji="0" lang="en-SG" sz="1000" b="0" i="0" u="none" strike="noStrike" kern="1200" cap="none" spc="0" normalizeH="0" baseline="0" noProof="0" dirty="0" err="1">
                <a:ln>
                  <a:noFill/>
                </a:ln>
                <a:solidFill>
                  <a:prstClr val="black"/>
                </a:solidFill>
                <a:effectLst/>
                <a:uLnTx/>
                <a:uFillTx/>
                <a:latin typeface="Verdana"/>
                <a:ea typeface="+mn-ea"/>
                <a:cs typeface="Arial" panose="020B0604020202020204" pitchFamily="34" charset="0"/>
              </a:rPr>
              <a:t>yrs</a:t>
            </a: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a:t>
            </a: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21" name="Rectangle 20"/>
          <p:cNvSpPr>
            <a:spLocks noChangeArrowheads="1"/>
          </p:cNvSpPr>
          <p:nvPr/>
        </p:nvSpPr>
        <p:spPr bwMode="auto">
          <a:xfrm>
            <a:off x="805180" y="2165387"/>
            <a:ext cx="1742400" cy="4209925"/>
          </a:xfrm>
          <a:prstGeom prst="rect">
            <a:avLst/>
          </a:prstGeom>
          <a:noFill/>
          <a:ln w="9525" algn="ctr">
            <a:solidFill>
              <a:schemeClr val="accent3"/>
            </a:solidFill>
            <a:prstDash val="solid"/>
            <a:miter lim="800000"/>
            <a:headEnd/>
            <a:tailEnd/>
          </a:ln>
          <a:effectLst/>
        </p:spPr>
        <p:txBody>
          <a:bodyPr lIns="18288" rIns="18288"/>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Describe the functional or technical aspects that were critical to the success of project.</a:t>
            </a:r>
          </a:p>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100" b="1" i="0" u="none" strike="noStrike" kern="120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Regular involvement and participation of key stakeholders in DSP engagements helped with buy-in and overall progress</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Clearly defined focus areas in the beginning of the engagement to solidify the scope of the DSP</a:t>
            </a: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p:txBody>
      </p:sp>
      <p:sp>
        <p:nvSpPr>
          <p:cNvPr id="23" name="Oval 22"/>
          <p:cNvSpPr/>
          <p:nvPr/>
        </p:nvSpPr>
        <p:spPr>
          <a:xfrm>
            <a:off x="1517824" y="1740110"/>
            <a:ext cx="353225" cy="331166"/>
          </a:xfrm>
          <a:prstGeom prst="ellipse">
            <a:avLst/>
          </a:prstGeom>
          <a:solidFill>
            <a:schemeClr val="accent3"/>
          </a:solidFill>
          <a:ln w="38100" cap="flat" cmpd="sng" algn="ctr">
            <a:solidFill>
              <a:sysClr val="window" lastClr="FFFFFF"/>
            </a:solidFill>
            <a:prstDash val="solid"/>
          </a:ln>
          <a:effectLst/>
        </p:spPr>
        <p:txBody>
          <a:bodyPr t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0" cap="none" spc="0" normalizeH="0" baseline="0" noProof="0" dirty="0">
                <a:ln>
                  <a:noFill/>
                </a:ln>
                <a:solidFill>
                  <a:prstClr val="white"/>
                </a:solidFill>
                <a:effectLst/>
                <a:uLnTx/>
                <a:uFillTx/>
                <a:latin typeface="Frutiger Next Pro Light"/>
                <a:ea typeface="Verdana" panose="020B0604030504040204" pitchFamily="34" charset="0"/>
                <a:cs typeface="Arial" panose="020B0604020202020204" pitchFamily="34" charset="0"/>
              </a:rPr>
              <a:t>1</a:t>
            </a:r>
          </a:p>
        </p:txBody>
      </p:sp>
      <p:sp>
        <p:nvSpPr>
          <p:cNvPr id="24" name="Oval 23"/>
          <p:cNvSpPr/>
          <p:nvPr/>
        </p:nvSpPr>
        <p:spPr>
          <a:xfrm>
            <a:off x="3354853" y="1740107"/>
            <a:ext cx="355829" cy="331166"/>
          </a:xfrm>
          <a:prstGeom prst="ellipse">
            <a:avLst/>
          </a:prstGeom>
          <a:solidFill>
            <a:schemeClr val="accent3"/>
          </a:solidFill>
          <a:ln w="38100" cap="flat" cmpd="sng" algn="ctr">
            <a:solidFill>
              <a:sysClr val="window" lastClr="FFFFFF"/>
            </a:solidFill>
            <a:prstDash val="solid"/>
          </a:ln>
          <a:effectLst/>
        </p:spPr>
        <p:txBody>
          <a:bodyPr t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0" cap="none" spc="0" normalizeH="0" baseline="0" noProof="0" dirty="0">
                <a:ln>
                  <a:noFill/>
                </a:ln>
                <a:solidFill>
                  <a:prstClr val="white"/>
                </a:solidFill>
                <a:effectLst/>
                <a:uLnTx/>
                <a:uFillTx/>
                <a:latin typeface="Frutiger Next Pro Light"/>
                <a:ea typeface="Verdana" panose="020B0604030504040204" pitchFamily="34" charset="0"/>
                <a:cs typeface="Arial" panose="020B0604020202020204" pitchFamily="34" charset="0"/>
              </a:rPr>
              <a:t>2</a:t>
            </a:r>
          </a:p>
        </p:txBody>
      </p:sp>
      <p:sp>
        <p:nvSpPr>
          <p:cNvPr id="25" name="Oval 24"/>
          <p:cNvSpPr/>
          <p:nvPr/>
        </p:nvSpPr>
        <p:spPr>
          <a:xfrm>
            <a:off x="5194486" y="1745751"/>
            <a:ext cx="358430" cy="331166"/>
          </a:xfrm>
          <a:prstGeom prst="ellipse">
            <a:avLst/>
          </a:prstGeom>
          <a:noFill/>
          <a:ln w="38100" cap="flat" cmpd="sng" algn="ctr">
            <a:solidFill>
              <a:sysClr val="window" lastClr="FFFFFF"/>
            </a:solidFill>
            <a:prstDash val="solid"/>
          </a:ln>
          <a:effectLst/>
        </p:spPr>
        <p:txBody>
          <a:bodyPr t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0" cap="none" spc="0" normalizeH="0" baseline="0" noProof="0" dirty="0">
                <a:ln>
                  <a:noFill/>
                </a:ln>
                <a:solidFill>
                  <a:prstClr val="white"/>
                </a:solidFill>
                <a:effectLst/>
                <a:uLnTx/>
                <a:uFillTx/>
                <a:latin typeface="Frutiger Next Pro Light"/>
                <a:ea typeface="Verdana" panose="020B0604030504040204" pitchFamily="34" charset="0"/>
                <a:cs typeface="Arial" panose="020B0604020202020204" pitchFamily="34" charset="0"/>
              </a:rPr>
              <a:t>3</a:t>
            </a:r>
          </a:p>
        </p:txBody>
      </p:sp>
      <p:sp>
        <p:nvSpPr>
          <p:cNvPr id="26" name="Oval 25"/>
          <p:cNvSpPr/>
          <p:nvPr/>
        </p:nvSpPr>
        <p:spPr>
          <a:xfrm>
            <a:off x="7036720" y="1740107"/>
            <a:ext cx="356773" cy="331166"/>
          </a:xfrm>
          <a:prstGeom prst="ellipse">
            <a:avLst/>
          </a:prstGeom>
          <a:solidFill>
            <a:srgbClr val="37A76F"/>
          </a:solidFill>
          <a:ln w="38100" cap="flat" cmpd="sng" algn="ctr">
            <a:solidFill>
              <a:sysClr val="window" lastClr="FFFFFF"/>
            </a:solidFill>
            <a:prstDash val="solid"/>
          </a:ln>
          <a:effectLst/>
        </p:spPr>
        <p:txBody>
          <a:bodyPr t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0" cap="none" spc="0" normalizeH="0" baseline="0" noProof="0" dirty="0">
                <a:ln>
                  <a:noFill/>
                </a:ln>
                <a:solidFill>
                  <a:prstClr val="white"/>
                </a:solidFill>
                <a:effectLst/>
                <a:uLnTx/>
                <a:uFillTx/>
                <a:latin typeface="Frutiger Next Pro Light"/>
                <a:ea typeface="Verdana" panose="020B0604030504040204" pitchFamily="34" charset="0"/>
                <a:cs typeface="Arial" panose="020B0604020202020204" pitchFamily="34" charset="0"/>
              </a:rPr>
              <a:t>4</a:t>
            </a:r>
          </a:p>
        </p:txBody>
      </p:sp>
      <p:sp>
        <p:nvSpPr>
          <p:cNvPr id="27" name="Oval 26"/>
          <p:cNvSpPr/>
          <p:nvPr/>
        </p:nvSpPr>
        <p:spPr>
          <a:xfrm>
            <a:off x="9624925" y="1740107"/>
            <a:ext cx="357666" cy="331166"/>
          </a:xfrm>
          <a:prstGeom prst="ellipse">
            <a:avLst/>
          </a:prstGeom>
          <a:solidFill>
            <a:srgbClr val="37A76F"/>
          </a:solidFill>
          <a:ln w="38100" cap="flat" cmpd="sng" algn="ctr">
            <a:solidFill>
              <a:sysClr val="window" lastClr="FFFFFF"/>
            </a:solidFill>
            <a:prstDash val="solid"/>
          </a:ln>
          <a:effectLst/>
        </p:spPr>
        <p:txBody>
          <a:bodyPr tIns="91440" bIns="9144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SG" sz="1200" b="1" i="0" u="none" strike="noStrike" kern="0" cap="none" spc="0" normalizeH="0" baseline="0" noProof="0" dirty="0">
                <a:ln>
                  <a:noFill/>
                </a:ln>
                <a:solidFill>
                  <a:prstClr val="white"/>
                </a:solidFill>
                <a:effectLst/>
                <a:uLnTx/>
                <a:uFillTx/>
                <a:latin typeface="Frutiger Next Pro Light"/>
                <a:ea typeface="Verdana" panose="020B0604030504040204" pitchFamily="34" charset="0"/>
                <a:cs typeface="Arial" panose="020B0604020202020204" pitchFamily="34" charset="0"/>
              </a:rPr>
              <a:t>5</a:t>
            </a:r>
          </a:p>
        </p:txBody>
      </p:sp>
      <p:sp>
        <p:nvSpPr>
          <p:cNvPr id="58" name="Rectangle 57"/>
          <p:cNvSpPr>
            <a:spLocks noChangeArrowheads="1"/>
          </p:cNvSpPr>
          <p:nvPr/>
        </p:nvSpPr>
        <p:spPr bwMode="auto">
          <a:xfrm>
            <a:off x="8194935" y="2172107"/>
            <a:ext cx="3217647" cy="4209925"/>
          </a:xfrm>
          <a:prstGeom prst="rect">
            <a:avLst/>
          </a:prstGeom>
          <a:noFill/>
          <a:ln w="9525" algn="ctr">
            <a:solidFill>
              <a:srgbClr val="37A76F"/>
            </a:solidFill>
            <a:prstDash val="solid"/>
            <a:miter lim="800000"/>
            <a:headEnd/>
            <a:tailEnd/>
          </a:ln>
          <a:effectLst/>
        </p:spPr>
        <p:txBody>
          <a:bodyPr lIns="45720" rIns="45720"/>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Summarise key activities/insights on the project that might prove beneficial to other engagements.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Identify key activities that worked well and describe why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Describe key challenges, their causes, and recommendations on how to avoid them in the future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Active participation of key stakeholders during DSP workshops are essential to </a:t>
            </a: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align on strategy and gain buy-in </a:t>
            </a: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22" name="Text Placeholder 2">
            <a:extLst>
              <a:ext uri="{FF2B5EF4-FFF2-40B4-BE49-F238E27FC236}">
                <a16:creationId xmlns:a16="http://schemas.microsoft.com/office/drawing/2014/main" id="{16474868-4DE1-4347-9BE2-563DEE4B2654}"/>
              </a:ext>
            </a:extLst>
          </p:cNvPr>
          <p:cNvSpPr txBox="1">
            <a:spLocks/>
          </p:cNvSpPr>
          <p:nvPr/>
        </p:nvSpPr>
        <p:spPr>
          <a:xfrm>
            <a:off x="655320" y="783354"/>
            <a:ext cx="10627792" cy="757255"/>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SG" sz="1400" b="0" i="0" u="none" strike="noStrike" kern="1200" cap="none" spc="0" normalizeH="0" baseline="0" noProof="0" dirty="0">
                <a:ln>
                  <a:noFill/>
                </a:ln>
                <a:solidFill>
                  <a:prstClr val="white">
                    <a:lumMod val="50000"/>
                  </a:prstClr>
                </a:solidFill>
                <a:effectLst/>
                <a:uLnTx/>
                <a:uFillTx/>
                <a:latin typeface="Verdana"/>
                <a:ea typeface="+mn-ea"/>
                <a:cs typeface="+mn-cs"/>
              </a:rPr>
              <a:t>Post-implementation assessment to identify key lessons learnt</a:t>
            </a:r>
          </a:p>
        </p:txBody>
      </p:sp>
      <p:sp>
        <p:nvSpPr>
          <p:cNvPr id="28" name="Title 3">
            <a:extLst>
              <a:ext uri="{FF2B5EF4-FFF2-40B4-BE49-F238E27FC236}">
                <a16:creationId xmlns:a16="http://schemas.microsoft.com/office/drawing/2014/main" id="{A7E18D51-EDFB-4AE8-A9CF-BB5B2A338207}"/>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Post implementation assessment</a:t>
            </a:r>
          </a:p>
        </p:txBody>
      </p:sp>
      <p:sp>
        <p:nvSpPr>
          <p:cNvPr id="29" name="Rectangle 28">
            <a:extLst>
              <a:ext uri="{FF2B5EF4-FFF2-40B4-BE49-F238E27FC236}">
                <a16:creationId xmlns:a16="http://schemas.microsoft.com/office/drawing/2014/main" id="{D9361D52-31B6-4E20-BC52-4AE7C25057E7}"/>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assess the implementation of the digital strategy plan to identify key lessons learnt. This exercise should be conducted after the plan has been implemented, such that the future plan would build upon the implementation.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Describe the functional or technical aspects that were critical to the success of project (e.g. training of staff, business requirement gathering)</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Describe any technical challenges faced by the project and how they could have been avoided (e.g. lack of technical expertise).</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Highlight any significant managerial lessons learned and how the right preventive measures can prevent similar situations in the future (e.g. communication planning, strategic alignment)</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Summarise any key management activities that contributed to a successful project (e.g. milestone updates, etc.)</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Summarise key activities/insights on the project that might prove beneficial to other engagements. </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pSp>
        <p:nvGrpSpPr>
          <p:cNvPr id="30" name="Group 29">
            <a:extLst>
              <a:ext uri="{FF2B5EF4-FFF2-40B4-BE49-F238E27FC236}">
                <a16:creationId xmlns:a16="http://schemas.microsoft.com/office/drawing/2014/main" id="{256F17F9-C5FE-4AC6-A842-44B4412973DE}"/>
              </a:ext>
            </a:extLst>
          </p:cNvPr>
          <p:cNvGrpSpPr/>
          <p:nvPr/>
        </p:nvGrpSpPr>
        <p:grpSpPr>
          <a:xfrm>
            <a:off x="10566057" y="1267416"/>
            <a:ext cx="1242102" cy="1060549"/>
            <a:chOff x="6873104" y="57717"/>
            <a:chExt cx="2569334" cy="2098554"/>
          </a:xfrm>
        </p:grpSpPr>
        <p:sp>
          <p:nvSpPr>
            <p:cNvPr id="31" name="Diagonal Stripe 30">
              <a:extLst>
                <a:ext uri="{FF2B5EF4-FFF2-40B4-BE49-F238E27FC236}">
                  <a16:creationId xmlns:a16="http://schemas.microsoft.com/office/drawing/2014/main" id="{5A7CF5E0-3DF1-4063-89F8-2F97EA312AE2}"/>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32" name="Text Box 49">
              <a:extLst>
                <a:ext uri="{FF2B5EF4-FFF2-40B4-BE49-F238E27FC236}">
                  <a16:creationId xmlns:a16="http://schemas.microsoft.com/office/drawing/2014/main" id="{E4C5E8E5-3B6C-4A6F-826C-9D4A90846F23}"/>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61501582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4004CEC7-67EB-4B7B-8232-F626763464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38" name="Object 37" hidden="1">
                        <a:extLst>
                          <a:ext uri="{FF2B5EF4-FFF2-40B4-BE49-F238E27FC236}">
                            <a16:creationId xmlns:a16="http://schemas.microsoft.com/office/drawing/2014/main" id="{4004CEC7-67EB-4B7B-8232-F626763464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781774F-FE8B-4675-8DE2-9F101E1EECEA}"/>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3" name="Text Placeholder 2">
            <a:extLst>
              <a:ext uri="{FF2B5EF4-FFF2-40B4-BE49-F238E27FC236}">
                <a16:creationId xmlns:a16="http://schemas.microsoft.com/office/drawing/2014/main" id="{B57B0043-41B3-452C-B902-1E80EBA1609F}"/>
              </a:ext>
            </a:extLst>
          </p:cNvPr>
          <p:cNvSpPr>
            <a:spLocks noGrp="1"/>
          </p:cNvSpPr>
          <p:nvPr>
            <p:ph type="body" sz="quarter" idx="13"/>
          </p:nvPr>
        </p:nvSpPr>
        <p:spPr/>
        <p:txBody>
          <a:bodyPr/>
          <a:lstStyle/>
          <a:p>
            <a:r>
              <a:rPr lang="en-SG" sz="1600" dirty="0">
                <a:solidFill>
                  <a:schemeClr val="tx1">
                    <a:lumMod val="50000"/>
                    <a:lumOff val="50000"/>
                  </a:schemeClr>
                </a:solidFill>
                <a:latin typeface="Verdana" panose="020B0604030504040204" pitchFamily="34" charset="0"/>
                <a:ea typeface="Verdana" panose="020B0604030504040204" pitchFamily="34" charset="0"/>
              </a:rPr>
              <a:t>  </a:t>
            </a:r>
          </a:p>
        </p:txBody>
      </p:sp>
      <p:sp>
        <p:nvSpPr>
          <p:cNvPr id="57" name="AutoShape 5"/>
          <p:cNvSpPr>
            <a:spLocks noChangeArrowheads="1"/>
          </p:cNvSpPr>
          <p:nvPr/>
        </p:nvSpPr>
        <p:spPr bwMode="auto">
          <a:xfrm>
            <a:off x="834684" y="1242148"/>
            <a:ext cx="5246076" cy="505372"/>
          </a:xfrm>
          <a:prstGeom prst="chevron">
            <a:avLst>
              <a:gd name="adj" fmla="val 85833"/>
            </a:avLst>
          </a:prstGeom>
          <a:solidFill>
            <a:srgbClr val="C4D600"/>
          </a:solidFill>
          <a:ln>
            <a:solidFill>
              <a:srgbClr val="C4D600"/>
            </a:solidFill>
          </a:ln>
        </p:spPr>
        <p:txBody>
          <a:bodyPr wrap="none" lIns="82014" tIns="41007" rIns="82014" bIns="41007" anchor="ctr"/>
          <a:lstStyle>
            <a:lvl1pPr eaLnBrk="0" hangingPunct="0">
              <a:defRPr sz="1100" b="1" i="1">
                <a:solidFill>
                  <a:schemeClr val="tx1"/>
                </a:solidFill>
                <a:latin typeface="Arial" charset="0"/>
              </a:defRPr>
            </a:lvl1pPr>
            <a:lvl2pPr marL="742950" indent="-285750" eaLnBrk="0" hangingPunct="0">
              <a:defRPr sz="1100" b="1" i="1">
                <a:solidFill>
                  <a:schemeClr val="tx1"/>
                </a:solidFill>
                <a:latin typeface="Arial" charset="0"/>
              </a:defRPr>
            </a:lvl2pPr>
            <a:lvl3pPr marL="1143000" indent="-228600" eaLnBrk="0" hangingPunct="0">
              <a:defRPr sz="1100" b="1" i="1">
                <a:solidFill>
                  <a:schemeClr val="tx1"/>
                </a:solidFill>
                <a:latin typeface="Arial" charset="0"/>
              </a:defRPr>
            </a:lvl3pPr>
            <a:lvl4pPr marL="1600200" indent="-228600" eaLnBrk="0" hangingPunct="0">
              <a:defRPr sz="1100" b="1" i="1">
                <a:solidFill>
                  <a:schemeClr val="tx1"/>
                </a:solidFill>
                <a:latin typeface="Arial" charset="0"/>
              </a:defRPr>
            </a:lvl4pPr>
            <a:lvl5pPr marL="2057400" indent="-228600" eaLnBrk="0" hangingPunct="0">
              <a:defRPr sz="1100" b="1" i="1">
                <a:solidFill>
                  <a:schemeClr val="tx1"/>
                </a:solidFill>
                <a:latin typeface="Arial" charset="0"/>
              </a:defRPr>
            </a:lvl5pPr>
            <a:lvl6pPr marL="2514600" indent="-228600" eaLnBrk="0" fontAlgn="base" hangingPunct="0">
              <a:spcBef>
                <a:spcPct val="0"/>
              </a:spcBef>
              <a:spcAft>
                <a:spcPct val="0"/>
              </a:spcAft>
              <a:defRPr sz="1100" b="1" i="1">
                <a:solidFill>
                  <a:schemeClr val="tx1"/>
                </a:solidFill>
                <a:latin typeface="Arial" charset="0"/>
              </a:defRPr>
            </a:lvl6pPr>
            <a:lvl7pPr marL="2971800" indent="-228600" eaLnBrk="0" fontAlgn="base" hangingPunct="0">
              <a:spcBef>
                <a:spcPct val="0"/>
              </a:spcBef>
              <a:spcAft>
                <a:spcPct val="0"/>
              </a:spcAft>
              <a:defRPr sz="1100" b="1" i="1">
                <a:solidFill>
                  <a:schemeClr val="tx1"/>
                </a:solidFill>
                <a:latin typeface="Arial" charset="0"/>
              </a:defRPr>
            </a:lvl7pPr>
            <a:lvl8pPr marL="3429000" indent="-228600" eaLnBrk="0" fontAlgn="base" hangingPunct="0">
              <a:spcBef>
                <a:spcPct val="0"/>
              </a:spcBef>
              <a:spcAft>
                <a:spcPct val="0"/>
              </a:spcAft>
              <a:defRPr sz="1100" b="1" i="1">
                <a:solidFill>
                  <a:schemeClr val="tx1"/>
                </a:solidFill>
                <a:latin typeface="Arial" charset="0"/>
              </a:defRPr>
            </a:lvl8pPr>
            <a:lvl9pPr marL="3886200" indent="-228600" eaLnBrk="0" fontAlgn="base" hangingPunct="0">
              <a:spcBef>
                <a:spcPct val="0"/>
              </a:spcBef>
              <a:spcAft>
                <a:spcPct val="0"/>
              </a:spcAft>
              <a:defRPr sz="1100" b="1" 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white"/>
                </a:solidFill>
                <a:effectLst/>
                <a:uLnTx/>
                <a:uFillTx/>
                <a:latin typeface="Verdana"/>
                <a:ea typeface="+mn-ea"/>
                <a:cs typeface="Arial" panose="020B0604020202020204" pitchFamily="34" charset="0"/>
              </a:rPr>
              <a:t>Best Practices</a:t>
            </a:r>
          </a:p>
        </p:txBody>
      </p:sp>
      <p:sp>
        <p:nvSpPr>
          <p:cNvPr id="59" name="Rectangle 58"/>
          <p:cNvSpPr>
            <a:spLocks noChangeArrowheads="1"/>
          </p:cNvSpPr>
          <p:nvPr/>
        </p:nvSpPr>
        <p:spPr bwMode="auto">
          <a:xfrm>
            <a:off x="834684" y="1869441"/>
            <a:ext cx="4926037" cy="4583610"/>
          </a:xfrm>
          <a:prstGeom prst="rect">
            <a:avLst/>
          </a:prstGeom>
          <a:noFill/>
          <a:ln w="9525" algn="ctr">
            <a:solidFill>
              <a:srgbClr val="C4D600"/>
            </a:solidFill>
            <a:prstDash val="solid"/>
            <a:miter lim="800000"/>
            <a:headEnd/>
            <a:tailEnd/>
          </a:ln>
          <a:effectLst/>
        </p:spPr>
        <p:txBody>
          <a:bodyPr lIns="45720" rIns="45720"/>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Briefly describe any innovative approaches or techniques used to improve the quality, productivity, or development cycle times for the project.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Leverage the Industry Digital Plan for Social Services (IDPSS) to identify key areas of focus for the DSP</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Secure, Integrated Solutions and Infrastructure</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Enhanced Service User Experience</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Connected Community and Partnerships</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Data Proficiency</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Digital Talent and Leadership</a:t>
            </a: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Utilize frameworks to structure DSP and identify and prioritize goals</a:t>
            </a:r>
          </a:p>
          <a:p>
            <a:pPr marL="573088" marR="0" lvl="1"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charset="0"/>
              </a:rPr>
              <a:t>Identify current state pain points and successes for digitalisation by system and processes</a:t>
            </a:r>
          </a:p>
          <a:p>
            <a:pPr marL="573088" marR="0" lvl="1"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charset="0"/>
              </a:rPr>
              <a:t>Create future state user journeys for beneficiaries</a:t>
            </a:r>
          </a:p>
          <a:p>
            <a:pPr marL="573088" marR="0" lvl="1"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SG"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charset="0"/>
              </a:rPr>
              <a:t>Prioritize initiatives through prioritization matrix</a:t>
            </a:r>
          </a:p>
          <a:p>
            <a:pPr marL="573088" marR="0" lvl="1"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SG"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charset="0"/>
            </a:endParaRPr>
          </a:p>
          <a:p>
            <a:pPr marL="573088" marR="0" lvl="1"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SG" sz="1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charset="0"/>
            </a:endParaRPr>
          </a:p>
          <a:p>
            <a:pPr marL="573088" marR="0" lvl="1"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60" name="AutoShape 5"/>
          <p:cNvSpPr>
            <a:spLocks noChangeArrowheads="1"/>
          </p:cNvSpPr>
          <p:nvPr/>
        </p:nvSpPr>
        <p:spPr bwMode="auto">
          <a:xfrm>
            <a:off x="5904412" y="1242148"/>
            <a:ext cx="4905101" cy="505372"/>
          </a:xfrm>
          <a:prstGeom prst="chevron">
            <a:avLst>
              <a:gd name="adj" fmla="val 85833"/>
            </a:avLst>
          </a:prstGeom>
          <a:solidFill>
            <a:srgbClr val="6FC2B4"/>
          </a:solidFill>
          <a:ln>
            <a:solidFill>
              <a:srgbClr val="43B02A"/>
            </a:solidFill>
          </a:ln>
        </p:spPr>
        <p:txBody>
          <a:bodyPr wrap="none" lIns="82014" tIns="41007" rIns="82014" bIns="41007" anchor="ctr"/>
          <a:lstStyle>
            <a:lvl1pPr eaLnBrk="0" hangingPunct="0">
              <a:defRPr sz="1100" b="1" i="1">
                <a:solidFill>
                  <a:schemeClr val="tx1"/>
                </a:solidFill>
                <a:latin typeface="Arial" charset="0"/>
              </a:defRPr>
            </a:lvl1pPr>
            <a:lvl2pPr marL="742950" indent="-285750" eaLnBrk="0" hangingPunct="0">
              <a:defRPr sz="1100" b="1" i="1">
                <a:solidFill>
                  <a:schemeClr val="tx1"/>
                </a:solidFill>
                <a:latin typeface="Arial" charset="0"/>
              </a:defRPr>
            </a:lvl2pPr>
            <a:lvl3pPr marL="1143000" indent="-228600" eaLnBrk="0" hangingPunct="0">
              <a:defRPr sz="1100" b="1" i="1">
                <a:solidFill>
                  <a:schemeClr val="tx1"/>
                </a:solidFill>
                <a:latin typeface="Arial" charset="0"/>
              </a:defRPr>
            </a:lvl3pPr>
            <a:lvl4pPr marL="1600200" indent="-228600" eaLnBrk="0" hangingPunct="0">
              <a:defRPr sz="1100" b="1" i="1">
                <a:solidFill>
                  <a:schemeClr val="tx1"/>
                </a:solidFill>
                <a:latin typeface="Arial" charset="0"/>
              </a:defRPr>
            </a:lvl4pPr>
            <a:lvl5pPr marL="2057400" indent="-228600" eaLnBrk="0" hangingPunct="0">
              <a:defRPr sz="1100" b="1" i="1">
                <a:solidFill>
                  <a:schemeClr val="tx1"/>
                </a:solidFill>
                <a:latin typeface="Arial" charset="0"/>
              </a:defRPr>
            </a:lvl5pPr>
            <a:lvl6pPr marL="2514600" indent="-228600" eaLnBrk="0" fontAlgn="base" hangingPunct="0">
              <a:spcBef>
                <a:spcPct val="0"/>
              </a:spcBef>
              <a:spcAft>
                <a:spcPct val="0"/>
              </a:spcAft>
              <a:defRPr sz="1100" b="1" i="1">
                <a:solidFill>
                  <a:schemeClr val="tx1"/>
                </a:solidFill>
                <a:latin typeface="Arial" charset="0"/>
              </a:defRPr>
            </a:lvl6pPr>
            <a:lvl7pPr marL="2971800" indent="-228600" eaLnBrk="0" fontAlgn="base" hangingPunct="0">
              <a:spcBef>
                <a:spcPct val="0"/>
              </a:spcBef>
              <a:spcAft>
                <a:spcPct val="0"/>
              </a:spcAft>
              <a:defRPr sz="1100" b="1" i="1">
                <a:solidFill>
                  <a:schemeClr val="tx1"/>
                </a:solidFill>
                <a:latin typeface="Arial" charset="0"/>
              </a:defRPr>
            </a:lvl7pPr>
            <a:lvl8pPr marL="3429000" indent="-228600" eaLnBrk="0" fontAlgn="base" hangingPunct="0">
              <a:spcBef>
                <a:spcPct val="0"/>
              </a:spcBef>
              <a:spcAft>
                <a:spcPct val="0"/>
              </a:spcAft>
              <a:defRPr sz="1100" b="1" i="1">
                <a:solidFill>
                  <a:schemeClr val="tx1"/>
                </a:solidFill>
                <a:latin typeface="Arial" charset="0"/>
              </a:defRPr>
            </a:lvl8pPr>
            <a:lvl9pPr marL="3886200" indent="-228600" eaLnBrk="0" fontAlgn="base" hangingPunct="0">
              <a:spcBef>
                <a:spcPct val="0"/>
              </a:spcBef>
              <a:spcAft>
                <a:spcPct val="0"/>
              </a:spcAft>
              <a:defRPr sz="1100" b="1" i="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1" i="0" u="none" strike="noStrike" kern="0" cap="none" spc="0" normalizeH="0" baseline="0" noProof="0" dirty="0">
                <a:ln>
                  <a:noFill/>
                </a:ln>
                <a:solidFill>
                  <a:prstClr val="white"/>
                </a:solidFill>
                <a:effectLst/>
                <a:uLnTx/>
                <a:uFillTx/>
                <a:latin typeface="Verdana"/>
                <a:ea typeface="+mn-ea"/>
                <a:cs typeface="Arial" panose="020B0604020202020204" pitchFamily="34" charset="0"/>
              </a:rPr>
              <a:t>Project Delivery Suggestions</a:t>
            </a:r>
          </a:p>
        </p:txBody>
      </p:sp>
      <p:sp>
        <p:nvSpPr>
          <p:cNvPr id="61" name="Rectangle 60"/>
          <p:cNvSpPr>
            <a:spLocks noChangeArrowheads="1"/>
          </p:cNvSpPr>
          <p:nvPr/>
        </p:nvSpPr>
        <p:spPr bwMode="auto">
          <a:xfrm>
            <a:off x="5904412" y="1869441"/>
            <a:ext cx="4905101" cy="4583610"/>
          </a:xfrm>
          <a:prstGeom prst="rect">
            <a:avLst/>
          </a:prstGeom>
          <a:noFill/>
          <a:ln w="9525" algn="ctr">
            <a:solidFill>
              <a:srgbClr val="43B02A"/>
            </a:solidFill>
            <a:prstDash val="solid"/>
            <a:miter lim="800000"/>
            <a:headEnd/>
            <a:tailEnd/>
          </a:ln>
          <a:effectLst/>
        </p:spPr>
        <p:txBody>
          <a:bodyPr lIns="45720" rIns="45720"/>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SG" sz="900" b="1" i="0" u="none" strike="noStrike" kern="0" cap="none" spc="0" normalizeH="0" baseline="0" noProof="0" dirty="0">
                <a:ln>
                  <a:noFill/>
                </a:ln>
                <a:solidFill>
                  <a:prstClr val="black"/>
                </a:solidFill>
                <a:effectLst/>
                <a:uLnTx/>
                <a:uFillTx/>
                <a:latin typeface="Verdana"/>
                <a:ea typeface="Verdana" panose="020B0604030504040204" pitchFamily="34" charset="0"/>
                <a:cs typeface="Arial" panose="020B0604020202020204" pitchFamily="34" charset="0"/>
              </a:rPr>
              <a:t>Provide any improvement suggestions from the project regarding the project delivery methods and tools used to develop and deliver the solution.</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15888" marR="0" lvl="0" indent="-115888"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rPr>
              <a:t>Project lead considerations and participation during implementation and operational phase</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rPr>
              <a:t>Plan: Identify objective, business goal, requirements, solution, vendor and timeline for system implementation</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rPr>
              <a:t>Design: High level design based on product capabilities to meet business functional requirements. Low level design to ensure all requirements are met by products or any customization required</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rPr>
              <a:t>Build: Building of solution according to requirement traceability matrix either by configuring or customizing selected product </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rPr>
              <a:t>Test: Testing of solution to ensure it is built according to design and ability to interact with other systems if there is any</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rPr>
              <a:t>Deploy: Release of configured or customized solution into production environment for use by business users</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rPr>
              <a:t>Operate: Maintain the operation of systems to ensure it is running optimally and identify preventive measures for system availability</a:t>
            </a: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endParaRP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Verdana"/>
              <a:ea typeface="Roboto"/>
              <a:cs typeface="Roboto"/>
              <a:sym typeface="Roboto"/>
            </a:endParaRPr>
          </a:p>
          <a:p>
            <a:pPr marL="685800" marR="0" lvl="1" indent="-228600" algn="l" defTabSz="914400" rtl="0" eaLnBrk="1" fontAlgn="base" latinLnBrk="0" hangingPunct="1">
              <a:lnSpc>
                <a:spcPct val="100000"/>
              </a:lnSpc>
              <a:spcBef>
                <a:spcPct val="0"/>
              </a:spcBef>
              <a:spcAft>
                <a:spcPct val="0"/>
              </a:spcAft>
              <a:buClrTx/>
              <a:buSzTx/>
              <a:buFont typeface="+mj-lt"/>
              <a:buAutoNum type="arabicPeriod"/>
              <a:tabLst/>
              <a:defRPr/>
            </a:pPr>
            <a:endParaRPr kumimoji="0" lang="en-US"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GB" sz="10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a:p>
            <a:pPr marL="171450" marR="0" lvl="0" indent="-171450" algn="l" defTabSz="121917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Verdana"/>
              <a:ea typeface="+mn-ea"/>
              <a:cs typeface="Arial" panose="020B0604020202020204" pitchFamily="34" charset="0"/>
            </a:endParaRPr>
          </a:p>
        </p:txBody>
      </p:sp>
      <p:sp>
        <p:nvSpPr>
          <p:cNvPr id="11" name="Text Placeholder 2">
            <a:extLst>
              <a:ext uri="{FF2B5EF4-FFF2-40B4-BE49-F238E27FC236}">
                <a16:creationId xmlns:a16="http://schemas.microsoft.com/office/drawing/2014/main" id="{FA46A01C-2845-45F0-BC0A-A5E447A88006}"/>
              </a:ext>
            </a:extLst>
          </p:cNvPr>
          <p:cNvSpPr txBox="1">
            <a:spLocks/>
          </p:cNvSpPr>
          <p:nvPr/>
        </p:nvSpPr>
        <p:spPr>
          <a:xfrm>
            <a:off x="655320" y="783354"/>
            <a:ext cx="10627792" cy="757255"/>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SG" sz="1400" b="0" i="0" u="none" strike="noStrike" kern="1200" cap="none" spc="0" normalizeH="0" baseline="0" noProof="0" dirty="0">
                <a:ln>
                  <a:noFill/>
                </a:ln>
                <a:solidFill>
                  <a:prstClr val="white">
                    <a:lumMod val="50000"/>
                  </a:prstClr>
                </a:solidFill>
                <a:effectLst/>
                <a:uLnTx/>
                <a:uFillTx/>
                <a:latin typeface="Verdana"/>
                <a:ea typeface="+mn-ea"/>
                <a:cs typeface="+mn-cs"/>
              </a:rPr>
              <a:t>Identification of best practices to guide improvement suggestions</a:t>
            </a:r>
          </a:p>
        </p:txBody>
      </p:sp>
      <p:sp>
        <p:nvSpPr>
          <p:cNvPr id="12" name="Title 3">
            <a:extLst>
              <a:ext uri="{FF2B5EF4-FFF2-40B4-BE49-F238E27FC236}">
                <a16:creationId xmlns:a16="http://schemas.microsoft.com/office/drawing/2014/main" id="{CC93591C-89D9-42BC-9655-A8CCAADCF309}"/>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Post implementation recommendations</a:t>
            </a:r>
          </a:p>
        </p:txBody>
      </p:sp>
      <p:sp>
        <p:nvSpPr>
          <p:cNvPr id="13" name="Rectangle 12">
            <a:extLst>
              <a:ext uri="{FF2B5EF4-FFF2-40B4-BE49-F238E27FC236}">
                <a16:creationId xmlns:a16="http://schemas.microsoft.com/office/drawing/2014/main" id="{37C2C26C-5427-4C29-9ED4-A9DD4F7B35A7}"/>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identify best practices and project delivery suggestions that would improve the implementation.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tab pos="1701800" algn="l"/>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best practices, briefly describe any innovative approaches or techniques used to improve the quality, productivity, or development cycle times for the project.</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project delivery suggestions, provide any improvement suggestions from the project regarding the project delivery methods and tools used to develop and deliver the solution.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endParaRPr kumimoji="0" lang="en-SG" sz="1000" b="0" i="0" u="none" strike="noStrike" kern="1200" cap="none" spc="0" normalizeH="0" baseline="0" noProof="0" dirty="0">
              <a:ln>
                <a:noFill/>
              </a:ln>
              <a:solidFill>
                <a:sysClr val="windowText" lastClr="000000"/>
              </a:solidFill>
              <a:effectLst/>
              <a:uLnTx/>
              <a:uFillTx/>
              <a:latin typeface="Verdana"/>
              <a:ea typeface="+mn-ea"/>
              <a:cs typeface="+mn-cs"/>
            </a:endParaRPr>
          </a:p>
        </p:txBody>
      </p:sp>
      <p:grpSp>
        <p:nvGrpSpPr>
          <p:cNvPr id="14" name="Group 13">
            <a:extLst>
              <a:ext uri="{FF2B5EF4-FFF2-40B4-BE49-F238E27FC236}">
                <a16:creationId xmlns:a16="http://schemas.microsoft.com/office/drawing/2014/main" id="{92FC6149-560B-48A7-B80F-282DB98BC127}"/>
              </a:ext>
            </a:extLst>
          </p:cNvPr>
          <p:cNvGrpSpPr/>
          <p:nvPr/>
        </p:nvGrpSpPr>
        <p:grpSpPr>
          <a:xfrm>
            <a:off x="9882986" y="1170941"/>
            <a:ext cx="1242102" cy="1060549"/>
            <a:chOff x="6873104" y="57717"/>
            <a:chExt cx="2569334" cy="2098554"/>
          </a:xfrm>
        </p:grpSpPr>
        <p:sp>
          <p:nvSpPr>
            <p:cNvPr id="15" name="Diagonal Stripe 14">
              <a:extLst>
                <a:ext uri="{FF2B5EF4-FFF2-40B4-BE49-F238E27FC236}">
                  <a16:creationId xmlns:a16="http://schemas.microsoft.com/office/drawing/2014/main" id="{0CA25ED4-4716-485B-A106-FFD3510FB3FA}"/>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6" name="Text Box 49">
              <a:extLst>
                <a:ext uri="{FF2B5EF4-FFF2-40B4-BE49-F238E27FC236}">
                  <a16:creationId xmlns:a16="http://schemas.microsoft.com/office/drawing/2014/main" id="{945D8339-2B46-440A-9E84-0848F72DB960}"/>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33707160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custDataLst>
              <p:tags r:id="rId1"/>
            </p:custDataLst>
          </p:nvPr>
        </p:nvSpPr>
        <p:spPr bwMode="auto">
          <a:xfrm>
            <a:off x="485929" y="2667000"/>
            <a:ext cx="4967371" cy="4073434"/>
          </a:xfrm>
          <a:prstGeom prst="rect">
            <a:avLst/>
          </a:prstGeom>
          <a:noFill/>
          <a:ln w="9525">
            <a:noFill/>
            <a:miter lim="800000"/>
            <a:headEnd/>
            <a:tailEnd/>
          </a:ln>
        </p:spPr>
        <p:txBody>
          <a:bodyPr lIns="0" tIns="0" rIns="0" bIns="0"/>
          <a:lstStyle/>
          <a:p>
            <a:pPr marL="0" marR="0" lvl="0" indent="0" algn="just" defTabSz="914400" rtl="0" eaLnBrk="1" fontAlgn="base" latinLnBrk="0" hangingPunct="1">
              <a:lnSpc>
                <a:spcPct val="100000"/>
              </a:lnSpc>
              <a:spcBef>
                <a:spcPts val="0"/>
              </a:spcBef>
              <a:spcAft>
                <a:spcPts val="355"/>
              </a:spcAft>
              <a:buClrTx/>
              <a:buSzTx/>
              <a:buFontTx/>
              <a:buNone/>
              <a:tabLst/>
              <a:defRPr/>
            </a:pPr>
            <a:r>
              <a:rPr kumimoji="0" lang="en-US" sz="800" b="1"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Important notice</a:t>
            </a:r>
            <a:endPar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base" latinLnBrk="0" hangingPunct="1">
              <a:lnSpc>
                <a:spcPct val="100000"/>
              </a:lnSpc>
              <a:spcBef>
                <a:spcPts val="0"/>
              </a:spcBef>
              <a:spcAft>
                <a:spcPts val="100"/>
              </a:spcAft>
              <a:buClrTx/>
              <a:buSzTx/>
              <a:buFontTx/>
              <a:buNone/>
              <a:tabLst/>
              <a:defRPr/>
            </a:pPr>
            <a:endPar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base" latinLnBrk="0" hangingPunct="1">
              <a:lnSpc>
                <a:spcPct val="100000"/>
              </a:lnSpc>
              <a:spcBef>
                <a:spcPts val="0"/>
              </a:spcBef>
              <a:spcAft>
                <a:spcPts val="100"/>
              </a:spcAft>
              <a:buClrTx/>
              <a:buSzTx/>
              <a:buFontTx/>
              <a:buNone/>
              <a:tabLst/>
              <a:defRPr/>
            </a:pPr>
            <a:r>
              <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The information contained in this document has been compiled by Deloitte Consulting and includes material which may have been obtained from information provided by various sources and discussions with management but has not been verified or audited. This document also contains confidential material proprietary to Deloitte Consulting. Except in the general context of evaluating our capabilities, no reliance may be placed for any purposes whatsoever on the contents of this document or on its completeness. No representation or warranty, express or implied, is given and no responsibility or liability is or will be accepted by or on behalf of Deloitte Consulting or by any of its partners, members, employees, agents or any other person as to the accuracy, completeness or correctness of the information contained in this document or any other oral information made available and any such liability is expressly disclaimed.</a:t>
            </a:r>
          </a:p>
          <a:p>
            <a:pPr marL="0" marR="0" lvl="0" indent="0" algn="just" defTabSz="914400" rtl="0" eaLnBrk="1" fontAlgn="base" latinLnBrk="0" hangingPunct="1">
              <a:lnSpc>
                <a:spcPct val="100000"/>
              </a:lnSpc>
              <a:spcBef>
                <a:spcPts val="0"/>
              </a:spcBef>
              <a:spcAft>
                <a:spcPts val="100"/>
              </a:spcAft>
              <a:buClrTx/>
              <a:buSzTx/>
              <a:buFontTx/>
              <a:buNone/>
              <a:tabLst/>
              <a:defRPr/>
            </a:pPr>
            <a:r>
              <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just" defTabSz="914400" rtl="0" eaLnBrk="1" fontAlgn="base" latinLnBrk="0" hangingPunct="1">
              <a:lnSpc>
                <a:spcPct val="100000"/>
              </a:lnSpc>
              <a:spcBef>
                <a:spcPts val="0"/>
              </a:spcBef>
              <a:spcAft>
                <a:spcPts val="100"/>
              </a:spcAft>
              <a:buClrTx/>
              <a:buSzTx/>
              <a:buFontTx/>
              <a:buNone/>
              <a:tabLst/>
              <a:defRPr/>
            </a:pPr>
            <a:r>
              <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This document and its contents are confidential and may not be reproduced, redistributed or passed on, directly or indirectly, to any other person in whole or in part without our prior written consent.</a:t>
            </a:r>
          </a:p>
          <a:p>
            <a:pPr marL="0" marR="0" lvl="0" indent="0" algn="just" defTabSz="914400" rtl="0" eaLnBrk="1" fontAlgn="base" latinLnBrk="0" hangingPunct="1">
              <a:lnSpc>
                <a:spcPct val="100000"/>
              </a:lnSpc>
              <a:spcBef>
                <a:spcPts val="0"/>
              </a:spcBef>
              <a:spcAft>
                <a:spcPts val="100"/>
              </a:spcAft>
              <a:buClrTx/>
              <a:buSzTx/>
              <a:buFontTx/>
              <a:buNone/>
              <a:tabLst/>
              <a:defRPr/>
            </a:pPr>
            <a:endPar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base" latinLnBrk="0" hangingPunct="1">
              <a:lnSpc>
                <a:spcPct val="100000"/>
              </a:lnSpc>
              <a:spcBef>
                <a:spcPts val="0"/>
              </a:spcBef>
              <a:spcAft>
                <a:spcPts val="100"/>
              </a:spcAft>
              <a:buClrTx/>
              <a:buSzTx/>
              <a:buFontTx/>
              <a:buNone/>
              <a:tabLst/>
              <a:defRPr/>
            </a:pPr>
            <a:r>
              <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This document is not an offer and is not intended to be contractually binding. Should this proposal be acceptable to you, and following the conclusion of our internal acceptance procedures, we would be pleased to discuss terms and conditions with you prior to our appointment.</a:t>
            </a:r>
          </a:p>
          <a:p>
            <a:pPr marL="0" marR="0" lvl="0" indent="0" algn="just" defTabSz="914400" rtl="0" eaLnBrk="1" fontAlgn="base" latinLnBrk="0" hangingPunct="1">
              <a:lnSpc>
                <a:spcPct val="100000"/>
              </a:lnSpc>
              <a:spcBef>
                <a:spcPts val="0"/>
              </a:spcBef>
              <a:spcAft>
                <a:spcPts val="100"/>
              </a:spcAft>
              <a:buClrTx/>
              <a:buSzTx/>
              <a:buFontTx/>
              <a:buNone/>
              <a:tabLst/>
              <a:defRPr/>
            </a:pPr>
            <a:r>
              <a:rPr kumimoji="0" lang="en-US"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0" marR="0" lvl="0" indent="0" algn="just" defTabSz="914400" rtl="0" eaLnBrk="1" fontAlgn="base" latinLnBrk="0" hangingPunct="1">
              <a:lnSpc>
                <a:spcPct val="100000"/>
              </a:lnSpc>
              <a:spcBef>
                <a:spcPts val="0"/>
              </a:spcBef>
              <a:spcAft>
                <a:spcPts val="100"/>
              </a:spcAft>
              <a:buClrTx/>
              <a:buSzTx/>
              <a:buFontTx/>
              <a:buNone/>
              <a:tabLst/>
              <a:defRPr/>
            </a:pPr>
            <a:r>
              <a:rPr kumimoji="0" lang="en-GB"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rPr>
              <a:t>In this document, references to Deloitte are references to Deloitte Consulting which is an affiliate of Deloitte Southeast Asia Ltd, a member firm of Deloitte Touche Tohmatsu Limited.</a:t>
            </a:r>
          </a:p>
          <a:p>
            <a:pPr marL="0" marR="0" lvl="0" indent="0" algn="just" defTabSz="914400" rtl="0" eaLnBrk="1" fontAlgn="base" latinLnBrk="0" hangingPunct="1">
              <a:lnSpc>
                <a:spcPct val="100000"/>
              </a:lnSpc>
              <a:spcBef>
                <a:spcPts val="0"/>
              </a:spcBef>
              <a:spcAft>
                <a:spcPts val="100"/>
              </a:spcAft>
              <a:buClrTx/>
              <a:buSzTx/>
              <a:buFontTx/>
              <a:buNone/>
              <a:tabLst/>
              <a:defRPr/>
            </a:pPr>
            <a:endParaRPr kumimoji="0" lang="en-GB"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just" defTabSz="914400" rtl="0" eaLnBrk="1" fontAlgn="base" latinLnBrk="0" hangingPunct="1">
              <a:lnSpc>
                <a:spcPct val="100000"/>
              </a:lnSpc>
              <a:spcBef>
                <a:spcPts val="0"/>
              </a:spcBef>
              <a:spcAft>
                <a:spcPts val="100"/>
              </a:spcAft>
              <a:buClrTx/>
              <a:buSzTx/>
              <a:buFontTx/>
              <a:buNone/>
              <a:tabLst/>
              <a:defRPr/>
            </a:pPr>
            <a:endParaRPr kumimoji="0" lang="en-GB" sz="800" b="0" i="0" u="none" strike="noStrike" kern="0" cap="none" spc="0" normalizeH="0" baseline="0" noProof="0" dirty="0">
              <a:ln>
                <a:noFill/>
              </a:ln>
              <a:solidFill>
                <a:srgbClr val="313131"/>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a:spLocks noChangeArrowheads="1"/>
          </p:cNvSpPr>
          <p:nvPr>
            <p:custDataLst>
              <p:tags r:id="rId2"/>
            </p:custDataLst>
          </p:nvPr>
        </p:nvSpPr>
        <p:spPr bwMode="auto">
          <a:xfrm>
            <a:off x="6073283" y="2667000"/>
            <a:ext cx="5067848" cy="3978244"/>
          </a:xfrm>
          <a:prstGeom prst="rect">
            <a:avLst/>
          </a:prstGeom>
          <a:noFill/>
          <a:ln w="9525">
            <a:noFill/>
            <a:miter lim="800000"/>
            <a:headEnd/>
            <a:tailEnd/>
          </a:ln>
        </p:spPr>
        <p:txBody>
          <a:bodyPr lIns="0" tIns="0" rIns="0" bIns="0"/>
          <a:lstStyle/>
          <a:p>
            <a:pPr lvl="0" algn="just" defTabSz="914400">
              <a:defRPr/>
            </a:pPr>
            <a:r>
              <a:rPr lang="en-SG" altLang="en-GB" sz="800" b="1"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About Deloitte</a:t>
            </a:r>
          </a:p>
          <a:p>
            <a:pPr lvl="0" algn="just" defTabSz="914400">
              <a:defRPr/>
            </a:pPr>
            <a:endParaRPr lang="en-SG" altLang="en-GB" sz="1050" b="1"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Deloitte refers to one or more of Deloitte Touche Tohmatsu Limited (“DTTL”), its global network of member firms, and their related entities (collectively, the “Deloitte organisation”). DTTL (also referred to as “Deloitte Global”) and each of its member firms and related entities are legally separate and independent entities, which cannot obligate or bind each other in respect of third parties. DTTL and each DTTL member firm and related entity is liable only for its own acts and omissions, and not those of each other. DTTL does not provide services to clients. Please see www.deloitte.com/about to learn more. </a:t>
            </a:r>
          </a:p>
          <a:p>
            <a:pPr lvl="0" algn="just" defTabSz="914400">
              <a:defRPr/>
            </a:pPr>
            <a:endPar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Deloitte Asia Pacific Limited is a company limited by guarantee and a member firm of DTTL. Members of Deloitte Asia Pacific Limited and their related entities, each of which are separate and independent legal entities, provide services from more than 100 cities across the region, including Auckland, Bangkok, Beijing, Hanoi, Hong Kong, Jakarta, Kuala Lumpur, Manila, Melbourne, Osaka, Seoul, Shanghai, Singapore, Sydney, Taipei and Tokyo. </a:t>
            </a:r>
          </a:p>
          <a:p>
            <a:pPr lvl="0" algn="just" defTabSz="914400">
              <a:defRPr/>
            </a:pPr>
            <a:endParaRPr lang="en-SG" altLang="en-GB" sz="800" b="1"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b="1"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About Deloitte Singapore </a:t>
            </a:r>
          </a:p>
          <a:p>
            <a:pPr lvl="0" algn="just" defTabSz="914400">
              <a:defRPr/>
            </a:pPr>
            <a:endParaRPr lang="en-SG" altLang="en-GB" sz="1050" b="1"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In Singapore, consulting services are provided by Deloitte Consulting Pte Ltd and its subsidiaries and affiliates. Please include the disclaimer if required (refer to pages 3 and 4 of this document). </a:t>
            </a:r>
          </a:p>
          <a:p>
            <a:pPr lvl="0" algn="just" defTabSz="914400">
              <a:defRPr/>
            </a:pPr>
            <a:endPar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This communication contains general information only, and none of Deloitte Touche Tohmatsu Limited (“DTTL”), its global network of member firms or their related entities (collectively, the “Deloitte organisation”) is, by means of this communication, rendering professional advice or services. Before making any decision or taking any action that may affect your finances or your business, you should consult a qualified professional adviser. </a:t>
            </a:r>
          </a:p>
          <a:p>
            <a:pPr lvl="0" algn="just" defTabSz="914400">
              <a:defRPr/>
            </a:pPr>
            <a:endPar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No representations, warranties or undertakings (express or implied) are given as to the accuracy or completeness of the information in this communication, and none of DTTL, its member firms, related entities, employees or agents shall be liable or responsible for any loss or damage whatsoever arising directly or indirectly in connection with any person relying on this communication. DTTL and each of its member firms, and their related entities, are legally separate and independent entities</a:t>
            </a:r>
          </a:p>
          <a:p>
            <a:pPr lvl="0" algn="just" defTabSz="914400">
              <a:defRPr/>
            </a:pPr>
            <a:endParaRPr lang="en-SG" altLang="en-GB" sz="800" b="1" kern="0" dirty="0">
              <a:solidFill>
                <a:srgbClr val="313131"/>
              </a:solidFill>
              <a:latin typeface="Open Sans" panose="020B0606030504020204" pitchFamily="34" charset="0"/>
              <a:ea typeface="Open Sans" panose="020B0606030504020204" pitchFamily="34" charset="0"/>
              <a:cs typeface="Open Sans" panose="020B0606030504020204" pitchFamily="34" charset="0"/>
            </a:endParaRPr>
          </a:p>
          <a:p>
            <a:pPr lvl="0" algn="just" defTabSz="914400">
              <a:defRPr/>
            </a:pPr>
            <a:r>
              <a:rPr lang="en-SG" altLang="en-GB" sz="800" kern="0" dirty="0">
                <a:solidFill>
                  <a:srgbClr val="313131"/>
                </a:solidFill>
                <a:latin typeface="Open Sans" panose="020B0606030504020204" pitchFamily="34" charset="0"/>
                <a:ea typeface="Open Sans" panose="020B0606030504020204" pitchFamily="34" charset="0"/>
                <a:cs typeface="Open Sans" panose="020B0606030504020204" pitchFamily="34" charset="0"/>
              </a:rPr>
              <a:t>© 2022 Deloitte Consulting Pte Ltd</a:t>
            </a:r>
          </a:p>
        </p:txBody>
      </p:sp>
    </p:spTree>
    <p:extLst>
      <p:ext uri="{BB962C8B-B14F-4D97-AF65-F5344CB8AC3E}">
        <p14:creationId xmlns:p14="http://schemas.microsoft.com/office/powerpoint/2010/main" val="368357474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B06897-2715-4D12-AFFF-21D7087E9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76B06897-2715-4D12-AFFF-21D7087E94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17F52F-94BF-4F8C-99C0-5969E968FD24}"/>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AU"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grpSp>
        <p:nvGrpSpPr>
          <p:cNvPr id="37" name="Group 36">
            <a:extLst>
              <a:ext uri="{FF2B5EF4-FFF2-40B4-BE49-F238E27FC236}">
                <a16:creationId xmlns:a16="http://schemas.microsoft.com/office/drawing/2014/main" id="{254DC49A-D4E9-490E-B723-B8AA91EF35A6}"/>
              </a:ext>
            </a:extLst>
          </p:cNvPr>
          <p:cNvGrpSpPr/>
          <p:nvPr/>
        </p:nvGrpSpPr>
        <p:grpSpPr>
          <a:xfrm>
            <a:off x="5344227" y="930563"/>
            <a:ext cx="1706869" cy="1663499"/>
            <a:chOff x="9605084" y="4676162"/>
            <a:chExt cx="4683060" cy="4690617"/>
          </a:xfrm>
        </p:grpSpPr>
        <p:sp>
          <p:nvSpPr>
            <p:cNvPr id="55" name="Oval 54">
              <a:extLst>
                <a:ext uri="{FF2B5EF4-FFF2-40B4-BE49-F238E27FC236}">
                  <a16:creationId xmlns:a16="http://schemas.microsoft.com/office/drawing/2014/main" id="{521FA52B-40FF-48DA-992E-55B733CD4148}"/>
                </a:ext>
              </a:extLst>
            </p:cNvPr>
            <p:cNvSpPr/>
            <p:nvPr/>
          </p:nvSpPr>
          <p:spPr>
            <a:xfrm>
              <a:off x="9605084" y="4676162"/>
              <a:ext cx="4683060" cy="4690617"/>
            </a:xfrm>
            <a:prstGeom prst="ellipse">
              <a:avLst/>
            </a:prstGeom>
            <a:solidFill>
              <a:sysClr val="window" lastClr="FFFFFF"/>
            </a:solidFill>
            <a:ln w="25400" cap="flat" cmpd="sng" algn="ctr">
              <a:solidFill>
                <a:sysClr val="windowText" lastClr="000000"/>
              </a:solidFill>
              <a:prstDash val="solid"/>
            </a:ln>
            <a:effectLst>
              <a:outerShdw blurRad="2032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Calibri"/>
                <a:ea typeface="+mn-ea"/>
                <a:cs typeface="+mn-cs"/>
              </a:endParaRPr>
            </a:p>
          </p:txBody>
        </p:sp>
        <p:grpSp>
          <p:nvGrpSpPr>
            <p:cNvPr id="56" name="Group 55">
              <a:extLst>
                <a:ext uri="{FF2B5EF4-FFF2-40B4-BE49-F238E27FC236}">
                  <a16:creationId xmlns:a16="http://schemas.microsoft.com/office/drawing/2014/main" id="{D92B474D-EF18-4B3E-9904-4318CFFF1ADE}"/>
                </a:ext>
              </a:extLst>
            </p:cNvPr>
            <p:cNvGrpSpPr/>
            <p:nvPr/>
          </p:nvGrpSpPr>
          <p:grpSpPr>
            <a:xfrm>
              <a:off x="11260043" y="5419732"/>
              <a:ext cx="1268027" cy="1260582"/>
              <a:chOff x="11689353" y="-2666715"/>
              <a:chExt cx="1268027" cy="1260582"/>
            </a:xfrm>
          </p:grpSpPr>
          <p:sp>
            <p:nvSpPr>
              <p:cNvPr id="58" name="Freeform 5">
                <a:extLst>
                  <a:ext uri="{FF2B5EF4-FFF2-40B4-BE49-F238E27FC236}">
                    <a16:creationId xmlns:a16="http://schemas.microsoft.com/office/drawing/2014/main" id="{93F4E466-6DFB-4732-930B-B84242CB2908}"/>
                  </a:ext>
                </a:extLst>
              </p:cNvPr>
              <p:cNvSpPr>
                <a:spLocks noEditPoints="1"/>
              </p:cNvSpPr>
              <p:nvPr/>
            </p:nvSpPr>
            <p:spPr bwMode="auto">
              <a:xfrm>
                <a:off x="11689353" y="-2666715"/>
                <a:ext cx="1232519" cy="1260582"/>
              </a:xfrm>
              <a:custGeom>
                <a:avLst/>
                <a:gdLst>
                  <a:gd name="T0" fmla="*/ 188 w 353"/>
                  <a:gd name="T1" fmla="*/ 311 h 311"/>
                  <a:gd name="T2" fmla="*/ 137 w 353"/>
                  <a:gd name="T3" fmla="*/ 270 h 311"/>
                  <a:gd name="T4" fmla="*/ 135 w 353"/>
                  <a:gd name="T5" fmla="*/ 263 h 311"/>
                  <a:gd name="T6" fmla="*/ 99 w 353"/>
                  <a:gd name="T7" fmla="*/ 263 h 311"/>
                  <a:gd name="T8" fmla="*/ 41 w 353"/>
                  <a:gd name="T9" fmla="*/ 282 h 311"/>
                  <a:gd name="T10" fmla="*/ 40 w 353"/>
                  <a:gd name="T11" fmla="*/ 282 h 311"/>
                  <a:gd name="T12" fmla="*/ 34 w 353"/>
                  <a:gd name="T13" fmla="*/ 278 h 311"/>
                  <a:gd name="T14" fmla="*/ 0 w 353"/>
                  <a:gd name="T15" fmla="*/ 173 h 311"/>
                  <a:gd name="T16" fmla="*/ 1 w 353"/>
                  <a:gd name="T17" fmla="*/ 169 h 311"/>
                  <a:gd name="T18" fmla="*/ 4 w 353"/>
                  <a:gd name="T19" fmla="*/ 167 h 311"/>
                  <a:gd name="T20" fmla="*/ 61 w 353"/>
                  <a:gd name="T21" fmla="*/ 148 h 311"/>
                  <a:gd name="T22" fmla="*/ 209 w 353"/>
                  <a:gd name="T23" fmla="*/ 39 h 311"/>
                  <a:gd name="T24" fmla="*/ 205 w 353"/>
                  <a:gd name="T25" fmla="*/ 25 h 311"/>
                  <a:gd name="T26" fmla="*/ 208 w 353"/>
                  <a:gd name="T27" fmla="*/ 18 h 311"/>
                  <a:gd name="T28" fmla="*/ 264 w 353"/>
                  <a:gd name="T29" fmla="*/ 0 h 311"/>
                  <a:gd name="T30" fmla="*/ 266 w 353"/>
                  <a:gd name="T31" fmla="*/ 0 h 311"/>
                  <a:gd name="T32" fmla="*/ 268 w 353"/>
                  <a:gd name="T33" fmla="*/ 0 h 311"/>
                  <a:gd name="T34" fmla="*/ 271 w 353"/>
                  <a:gd name="T35" fmla="*/ 4 h 311"/>
                  <a:gd name="T36" fmla="*/ 353 w 353"/>
                  <a:gd name="T37" fmla="*/ 257 h 311"/>
                  <a:gd name="T38" fmla="*/ 353 w 353"/>
                  <a:gd name="T39" fmla="*/ 261 h 311"/>
                  <a:gd name="T40" fmla="*/ 350 w 353"/>
                  <a:gd name="T41" fmla="*/ 263 h 311"/>
                  <a:gd name="T42" fmla="*/ 294 w 353"/>
                  <a:gd name="T43" fmla="*/ 282 h 311"/>
                  <a:gd name="T44" fmla="*/ 292 w 353"/>
                  <a:gd name="T45" fmla="*/ 282 h 311"/>
                  <a:gd name="T46" fmla="*/ 290 w 353"/>
                  <a:gd name="T47" fmla="*/ 281 h 311"/>
                  <a:gd name="T48" fmla="*/ 287 w 353"/>
                  <a:gd name="T49" fmla="*/ 278 h 311"/>
                  <a:gd name="T50" fmla="*/ 282 w 353"/>
                  <a:gd name="T51" fmla="*/ 264 h 311"/>
                  <a:gd name="T52" fmla="*/ 240 w 353"/>
                  <a:gd name="T53" fmla="*/ 264 h 311"/>
                  <a:gd name="T54" fmla="*/ 239 w 353"/>
                  <a:gd name="T55" fmla="*/ 270 h 311"/>
                  <a:gd name="T56" fmla="*/ 188 w 353"/>
                  <a:gd name="T57" fmla="*/ 311 h 311"/>
                  <a:gd name="T58" fmla="*/ 149 w 353"/>
                  <a:gd name="T59" fmla="*/ 274 h 311"/>
                  <a:gd name="T60" fmla="*/ 188 w 353"/>
                  <a:gd name="T61" fmla="*/ 300 h 311"/>
                  <a:gd name="T62" fmla="*/ 226 w 353"/>
                  <a:gd name="T63" fmla="*/ 275 h 311"/>
                  <a:gd name="T64" fmla="*/ 231 w 353"/>
                  <a:gd name="T65" fmla="*/ 264 h 311"/>
                  <a:gd name="T66" fmla="*/ 145 w 353"/>
                  <a:gd name="T67" fmla="*/ 263 h 311"/>
                  <a:gd name="T68" fmla="*/ 149 w 353"/>
                  <a:gd name="T69" fmla="*/ 274 h 311"/>
                  <a:gd name="T70" fmla="*/ 12 w 353"/>
                  <a:gd name="T71" fmla="*/ 175 h 311"/>
                  <a:gd name="T72" fmla="*/ 43 w 353"/>
                  <a:gd name="T73" fmla="*/ 270 h 311"/>
                  <a:gd name="T74" fmla="*/ 91 w 353"/>
                  <a:gd name="T75" fmla="*/ 254 h 311"/>
                  <a:gd name="T76" fmla="*/ 60 w 353"/>
                  <a:gd name="T77" fmla="*/ 160 h 311"/>
                  <a:gd name="T78" fmla="*/ 12 w 353"/>
                  <a:gd name="T79" fmla="*/ 175 h 311"/>
                  <a:gd name="T80" fmla="*/ 295 w 353"/>
                  <a:gd name="T81" fmla="*/ 270 h 311"/>
                  <a:gd name="T82" fmla="*/ 341 w 353"/>
                  <a:gd name="T83" fmla="*/ 255 h 311"/>
                  <a:gd name="T84" fmla="*/ 262 w 353"/>
                  <a:gd name="T85" fmla="*/ 12 h 311"/>
                  <a:gd name="T86" fmla="*/ 216 w 353"/>
                  <a:gd name="T87" fmla="*/ 27 h 311"/>
                  <a:gd name="T88" fmla="*/ 291 w 353"/>
                  <a:gd name="T89" fmla="*/ 256 h 311"/>
                  <a:gd name="T90" fmla="*/ 295 w 353"/>
                  <a:gd name="T91" fmla="*/ 270 h 311"/>
                  <a:gd name="T92" fmla="*/ 70 w 353"/>
                  <a:gd name="T93" fmla="*/ 155 h 311"/>
                  <a:gd name="T94" fmla="*/ 102 w 353"/>
                  <a:gd name="T95" fmla="*/ 252 h 311"/>
                  <a:gd name="T96" fmla="*/ 279 w 353"/>
                  <a:gd name="T97" fmla="*/ 253 h 311"/>
                  <a:gd name="T98" fmla="*/ 213 w 353"/>
                  <a:gd name="T99" fmla="*/ 50 h 311"/>
                  <a:gd name="T100" fmla="*/ 70 w 353"/>
                  <a:gd name="T101" fmla="*/ 155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3" h="311">
                    <a:moveTo>
                      <a:pt x="188" y="311"/>
                    </a:moveTo>
                    <a:cubicBezTo>
                      <a:pt x="163" y="311"/>
                      <a:pt x="142" y="294"/>
                      <a:pt x="137" y="270"/>
                    </a:cubicBezTo>
                    <a:cubicBezTo>
                      <a:pt x="135" y="263"/>
                      <a:pt x="135" y="263"/>
                      <a:pt x="135" y="263"/>
                    </a:cubicBezTo>
                    <a:cubicBezTo>
                      <a:pt x="99" y="263"/>
                      <a:pt x="99" y="263"/>
                      <a:pt x="99" y="263"/>
                    </a:cubicBezTo>
                    <a:cubicBezTo>
                      <a:pt x="41" y="282"/>
                      <a:pt x="41" y="282"/>
                      <a:pt x="41" y="282"/>
                    </a:cubicBezTo>
                    <a:cubicBezTo>
                      <a:pt x="41" y="282"/>
                      <a:pt x="40" y="282"/>
                      <a:pt x="40" y="282"/>
                    </a:cubicBezTo>
                    <a:cubicBezTo>
                      <a:pt x="37" y="282"/>
                      <a:pt x="35" y="281"/>
                      <a:pt x="34" y="278"/>
                    </a:cubicBezTo>
                    <a:cubicBezTo>
                      <a:pt x="0" y="173"/>
                      <a:pt x="0" y="173"/>
                      <a:pt x="0" y="173"/>
                    </a:cubicBezTo>
                    <a:cubicBezTo>
                      <a:pt x="0" y="172"/>
                      <a:pt x="0" y="171"/>
                      <a:pt x="1" y="169"/>
                    </a:cubicBezTo>
                    <a:cubicBezTo>
                      <a:pt x="1" y="168"/>
                      <a:pt x="2" y="167"/>
                      <a:pt x="4" y="167"/>
                    </a:cubicBezTo>
                    <a:cubicBezTo>
                      <a:pt x="61" y="148"/>
                      <a:pt x="61" y="148"/>
                      <a:pt x="61" y="148"/>
                    </a:cubicBezTo>
                    <a:cubicBezTo>
                      <a:pt x="209" y="39"/>
                      <a:pt x="209" y="39"/>
                      <a:pt x="209" y="39"/>
                    </a:cubicBezTo>
                    <a:cubicBezTo>
                      <a:pt x="205" y="25"/>
                      <a:pt x="205" y="25"/>
                      <a:pt x="205" y="25"/>
                    </a:cubicBezTo>
                    <a:cubicBezTo>
                      <a:pt x="204" y="22"/>
                      <a:pt x="205" y="19"/>
                      <a:pt x="208" y="18"/>
                    </a:cubicBezTo>
                    <a:cubicBezTo>
                      <a:pt x="264" y="0"/>
                      <a:pt x="264" y="0"/>
                      <a:pt x="264" y="0"/>
                    </a:cubicBezTo>
                    <a:cubicBezTo>
                      <a:pt x="265" y="0"/>
                      <a:pt x="265" y="0"/>
                      <a:pt x="266" y="0"/>
                    </a:cubicBezTo>
                    <a:cubicBezTo>
                      <a:pt x="267" y="0"/>
                      <a:pt x="267" y="0"/>
                      <a:pt x="268" y="0"/>
                    </a:cubicBezTo>
                    <a:cubicBezTo>
                      <a:pt x="269" y="1"/>
                      <a:pt x="270" y="2"/>
                      <a:pt x="271" y="4"/>
                    </a:cubicBezTo>
                    <a:cubicBezTo>
                      <a:pt x="353" y="257"/>
                      <a:pt x="353" y="257"/>
                      <a:pt x="353" y="257"/>
                    </a:cubicBezTo>
                    <a:cubicBezTo>
                      <a:pt x="353" y="258"/>
                      <a:pt x="353" y="260"/>
                      <a:pt x="353" y="261"/>
                    </a:cubicBezTo>
                    <a:cubicBezTo>
                      <a:pt x="352" y="262"/>
                      <a:pt x="351" y="263"/>
                      <a:pt x="350" y="263"/>
                    </a:cubicBezTo>
                    <a:cubicBezTo>
                      <a:pt x="294" y="282"/>
                      <a:pt x="294" y="282"/>
                      <a:pt x="294" y="282"/>
                    </a:cubicBezTo>
                    <a:cubicBezTo>
                      <a:pt x="293" y="282"/>
                      <a:pt x="293" y="282"/>
                      <a:pt x="292" y="282"/>
                    </a:cubicBezTo>
                    <a:cubicBezTo>
                      <a:pt x="291" y="282"/>
                      <a:pt x="290" y="282"/>
                      <a:pt x="290" y="281"/>
                    </a:cubicBezTo>
                    <a:cubicBezTo>
                      <a:pt x="288" y="281"/>
                      <a:pt x="287" y="280"/>
                      <a:pt x="287" y="278"/>
                    </a:cubicBezTo>
                    <a:cubicBezTo>
                      <a:pt x="282" y="264"/>
                      <a:pt x="282" y="264"/>
                      <a:pt x="282" y="264"/>
                    </a:cubicBezTo>
                    <a:cubicBezTo>
                      <a:pt x="240" y="264"/>
                      <a:pt x="240" y="264"/>
                      <a:pt x="240" y="264"/>
                    </a:cubicBezTo>
                    <a:cubicBezTo>
                      <a:pt x="239" y="270"/>
                      <a:pt x="239" y="270"/>
                      <a:pt x="239" y="270"/>
                    </a:cubicBezTo>
                    <a:cubicBezTo>
                      <a:pt x="234" y="294"/>
                      <a:pt x="212" y="311"/>
                      <a:pt x="188" y="311"/>
                    </a:cubicBezTo>
                    <a:close/>
                    <a:moveTo>
                      <a:pt x="149" y="274"/>
                    </a:moveTo>
                    <a:cubicBezTo>
                      <a:pt x="156" y="290"/>
                      <a:pt x="171" y="300"/>
                      <a:pt x="188" y="300"/>
                    </a:cubicBezTo>
                    <a:cubicBezTo>
                      <a:pt x="205" y="300"/>
                      <a:pt x="220" y="290"/>
                      <a:pt x="226" y="275"/>
                    </a:cubicBezTo>
                    <a:cubicBezTo>
                      <a:pt x="231" y="264"/>
                      <a:pt x="231" y="264"/>
                      <a:pt x="231" y="264"/>
                    </a:cubicBezTo>
                    <a:cubicBezTo>
                      <a:pt x="145" y="263"/>
                      <a:pt x="145" y="263"/>
                      <a:pt x="145" y="263"/>
                    </a:cubicBezTo>
                    <a:lnTo>
                      <a:pt x="149" y="274"/>
                    </a:lnTo>
                    <a:close/>
                    <a:moveTo>
                      <a:pt x="12" y="175"/>
                    </a:moveTo>
                    <a:cubicBezTo>
                      <a:pt x="43" y="270"/>
                      <a:pt x="43" y="270"/>
                      <a:pt x="43" y="270"/>
                    </a:cubicBezTo>
                    <a:cubicBezTo>
                      <a:pt x="91" y="254"/>
                      <a:pt x="91" y="254"/>
                      <a:pt x="91" y="254"/>
                    </a:cubicBezTo>
                    <a:cubicBezTo>
                      <a:pt x="60" y="160"/>
                      <a:pt x="60" y="160"/>
                      <a:pt x="60" y="160"/>
                    </a:cubicBezTo>
                    <a:lnTo>
                      <a:pt x="12" y="175"/>
                    </a:lnTo>
                    <a:close/>
                    <a:moveTo>
                      <a:pt x="295" y="270"/>
                    </a:moveTo>
                    <a:cubicBezTo>
                      <a:pt x="341" y="255"/>
                      <a:pt x="341" y="255"/>
                      <a:pt x="341" y="255"/>
                    </a:cubicBezTo>
                    <a:cubicBezTo>
                      <a:pt x="262" y="12"/>
                      <a:pt x="262" y="12"/>
                      <a:pt x="262" y="12"/>
                    </a:cubicBezTo>
                    <a:cubicBezTo>
                      <a:pt x="216" y="27"/>
                      <a:pt x="216" y="27"/>
                      <a:pt x="216" y="27"/>
                    </a:cubicBezTo>
                    <a:cubicBezTo>
                      <a:pt x="291" y="256"/>
                      <a:pt x="291" y="256"/>
                      <a:pt x="291" y="256"/>
                    </a:cubicBezTo>
                    <a:lnTo>
                      <a:pt x="295" y="270"/>
                    </a:lnTo>
                    <a:close/>
                    <a:moveTo>
                      <a:pt x="70" y="155"/>
                    </a:moveTo>
                    <a:cubicBezTo>
                      <a:pt x="102" y="252"/>
                      <a:pt x="102" y="252"/>
                      <a:pt x="102" y="252"/>
                    </a:cubicBezTo>
                    <a:cubicBezTo>
                      <a:pt x="279" y="253"/>
                      <a:pt x="279" y="253"/>
                      <a:pt x="279" y="253"/>
                    </a:cubicBezTo>
                    <a:cubicBezTo>
                      <a:pt x="213" y="50"/>
                      <a:pt x="213" y="50"/>
                      <a:pt x="213" y="50"/>
                    </a:cubicBezTo>
                    <a:lnTo>
                      <a:pt x="70" y="155"/>
                    </a:lnTo>
                    <a:close/>
                  </a:path>
                </a:pathLst>
              </a:custGeom>
              <a:solidFill>
                <a:schemeClr val="accent6">
                  <a:lumMod val="75000"/>
                </a:schemeClr>
              </a:solidFill>
              <a:ln w="9525">
                <a:solidFill>
                  <a:schemeClr val="accent6">
                    <a:lumMod val="75000"/>
                  </a:schemeClr>
                </a:solidFill>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ndParaRPr>
              </a:p>
            </p:txBody>
          </p:sp>
          <p:sp>
            <p:nvSpPr>
              <p:cNvPr id="59" name="Freeform 6">
                <a:extLst>
                  <a:ext uri="{FF2B5EF4-FFF2-40B4-BE49-F238E27FC236}">
                    <a16:creationId xmlns:a16="http://schemas.microsoft.com/office/drawing/2014/main" id="{68895608-E12A-4176-87D3-04C292003DB8}"/>
                  </a:ext>
                </a:extLst>
              </p:cNvPr>
              <p:cNvSpPr>
                <a:spLocks/>
              </p:cNvSpPr>
              <p:nvPr/>
            </p:nvSpPr>
            <p:spPr bwMode="auto">
              <a:xfrm>
                <a:off x="12678199" y="-2456997"/>
                <a:ext cx="101614" cy="159092"/>
              </a:xfrm>
              <a:custGeom>
                <a:avLst/>
                <a:gdLst>
                  <a:gd name="T0" fmla="*/ 7 w 37"/>
                  <a:gd name="T1" fmla="*/ 58 h 58"/>
                  <a:gd name="T2" fmla="*/ 4 w 37"/>
                  <a:gd name="T3" fmla="*/ 57 h 58"/>
                  <a:gd name="T4" fmla="*/ 2 w 37"/>
                  <a:gd name="T5" fmla="*/ 50 h 58"/>
                  <a:gd name="T6" fmla="*/ 26 w 37"/>
                  <a:gd name="T7" fmla="*/ 3 h 58"/>
                  <a:gd name="T8" fmla="*/ 31 w 37"/>
                  <a:gd name="T9" fmla="*/ 0 h 58"/>
                  <a:gd name="T10" fmla="*/ 33 w 37"/>
                  <a:gd name="T11" fmla="*/ 0 h 58"/>
                  <a:gd name="T12" fmla="*/ 35 w 37"/>
                  <a:gd name="T13" fmla="*/ 8 h 58"/>
                  <a:gd name="T14" fmla="*/ 11 w 37"/>
                  <a:gd name="T15" fmla="*/ 55 h 58"/>
                  <a:gd name="T16" fmla="*/ 7 w 37"/>
                  <a:gd name="T1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8">
                    <a:moveTo>
                      <a:pt x="7" y="58"/>
                    </a:moveTo>
                    <a:cubicBezTo>
                      <a:pt x="6" y="58"/>
                      <a:pt x="5" y="57"/>
                      <a:pt x="4" y="57"/>
                    </a:cubicBezTo>
                    <a:cubicBezTo>
                      <a:pt x="1" y="56"/>
                      <a:pt x="0" y="52"/>
                      <a:pt x="2" y="50"/>
                    </a:cubicBezTo>
                    <a:cubicBezTo>
                      <a:pt x="26" y="3"/>
                      <a:pt x="26" y="3"/>
                      <a:pt x="26" y="3"/>
                    </a:cubicBezTo>
                    <a:cubicBezTo>
                      <a:pt x="27" y="1"/>
                      <a:pt x="29" y="0"/>
                      <a:pt x="31" y="0"/>
                    </a:cubicBezTo>
                    <a:cubicBezTo>
                      <a:pt x="31" y="0"/>
                      <a:pt x="32" y="0"/>
                      <a:pt x="33" y="0"/>
                    </a:cubicBezTo>
                    <a:cubicBezTo>
                      <a:pt x="36" y="2"/>
                      <a:pt x="37" y="5"/>
                      <a:pt x="35" y="8"/>
                    </a:cubicBezTo>
                    <a:cubicBezTo>
                      <a:pt x="11" y="55"/>
                      <a:pt x="11" y="55"/>
                      <a:pt x="11" y="55"/>
                    </a:cubicBezTo>
                    <a:cubicBezTo>
                      <a:pt x="10" y="56"/>
                      <a:pt x="9" y="58"/>
                      <a:pt x="7" y="58"/>
                    </a:cubicBezTo>
                    <a:close/>
                  </a:path>
                </a:pathLst>
              </a:custGeom>
              <a:solidFill>
                <a:srgbClr val="333334"/>
              </a:solidFill>
              <a:ln w="9525">
                <a:solidFill>
                  <a:schemeClr val="accent6">
                    <a:lumMod val="75000"/>
                  </a:schemeClr>
                </a:solidFill>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ndParaRPr>
              </a:p>
            </p:txBody>
          </p:sp>
          <p:sp>
            <p:nvSpPr>
              <p:cNvPr id="60" name="Freeform 7">
                <a:extLst>
                  <a:ext uri="{FF2B5EF4-FFF2-40B4-BE49-F238E27FC236}">
                    <a16:creationId xmlns:a16="http://schemas.microsoft.com/office/drawing/2014/main" id="{9296FCB8-8884-48E5-BBD4-3F3E7D0D4275}"/>
                  </a:ext>
                </a:extLst>
              </p:cNvPr>
              <p:cNvSpPr>
                <a:spLocks/>
              </p:cNvSpPr>
              <p:nvPr/>
            </p:nvSpPr>
            <p:spPr bwMode="auto">
              <a:xfrm>
                <a:off x="12793156" y="-1980747"/>
                <a:ext cx="162171" cy="96482"/>
              </a:xfrm>
              <a:custGeom>
                <a:avLst/>
                <a:gdLst>
                  <a:gd name="T0" fmla="*/ 53 w 59"/>
                  <a:gd name="T1" fmla="*/ 35 h 35"/>
                  <a:gd name="T2" fmla="*/ 50 w 59"/>
                  <a:gd name="T3" fmla="*/ 34 h 35"/>
                  <a:gd name="T4" fmla="*/ 3 w 59"/>
                  <a:gd name="T5" fmla="*/ 10 h 35"/>
                  <a:gd name="T6" fmla="*/ 1 w 59"/>
                  <a:gd name="T7" fmla="*/ 3 h 35"/>
                  <a:gd name="T8" fmla="*/ 6 w 59"/>
                  <a:gd name="T9" fmla="*/ 0 h 35"/>
                  <a:gd name="T10" fmla="*/ 8 w 59"/>
                  <a:gd name="T11" fmla="*/ 0 h 35"/>
                  <a:gd name="T12" fmla="*/ 55 w 59"/>
                  <a:gd name="T13" fmla="*/ 24 h 35"/>
                  <a:gd name="T14" fmla="*/ 58 w 59"/>
                  <a:gd name="T15" fmla="*/ 32 h 35"/>
                  <a:gd name="T16" fmla="*/ 53 w 59"/>
                  <a:gd name="T17"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35">
                    <a:moveTo>
                      <a:pt x="53" y="35"/>
                    </a:moveTo>
                    <a:cubicBezTo>
                      <a:pt x="52" y="35"/>
                      <a:pt x="51" y="34"/>
                      <a:pt x="50" y="34"/>
                    </a:cubicBezTo>
                    <a:cubicBezTo>
                      <a:pt x="3" y="10"/>
                      <a:pt x="3" y="10"/>
                      <a:pt x="3" y="10"/>
                    </a:cubicBezTo>
                    <a:cubicBezTo>
                      <a:pt x="1" y="9"/>
                      <a:pt x="0" y="5"/>
                      <a:pt x="1" y="3"/>
                    </a:cubicBezTo>
                    <a:cubicBezTo>
                      <a:pt x="2" y="1"/>
                      <a:pt x="4" y="0"/>
                      <a:pt x="6" y="0"/>
                    </a:cubicBezTo>
                    <a:cubicBezTo>
                      <a:pt x="7" y="0"/>
                      <a:pt x="7" y="0"/>
                      <a:pt x="8" y="0"/>
                    </a:cubicBezTo>
                    <a:cubicBezTo>
                      <a:pt x="55" y="24"/>
                      <a:pt x="55" y="24"/>
                      <a:pt x="55" y="24"/>
                    </a:cubicBezTo>
                    <a:cubicBezTo>
                      <a:pt x="58" y="26"/>
                      <a:pt x="59" y="29"/>
                      <a:pt x="58" y="32"/>
                    </a:cubicBezTo>
                    <a:cubicBezTo>
                      <a:pt x="57" y="33"/>
                      <a:pt x="55" y="35"/>
                      <a:pt x="53" y="35"/>
                    </a:cubicBezTo>
                    <a:close/>
                  </a:path>
                </a:pathLst>
              </a:custGeom>
              <a:solidFill>
                <a:srgbClr val="333334"/>
              </a:solidFill>
              <a:ln w="9525">
                <a:solidFill>
                  <a:schemeClr val="accent6">
                    <a:lumMod val="75000"/>
                  </a:schemeClr>
                </a:solidFill>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ndParaRPr>
              </a:p>
            </p:txBody>
          </p:sp>
          <p:sp>
            <p:nvSpPr>
              <p:cNvPr id="61" name="Freeform 8">
                <a:extLst>
                  <a:ext uri="{FF2B5EF4-FFF2-40B4-BE49-F238E27FC236}">
                    <a16:creationId xmlns:a16="http://schemas.microsoft.com/office/drawing/2014/main" id="{F32D3A17-14D7-47FD-A163-CD7504D5D7B4}"/>
                  </a:ext>
                </a:extLst>
              </p:cNvPr>
              <p:cNvSpPr>
                <a:spLocks/>
              </p:cNvSpPr>
              <p:nvPr/>
            </p:nvSpPr>
            <p:spPr bwMode="auto">
              <a:xfrm>
                <a:off x="12791103" y="-2215793"/>
                <a:ext cx="166277" cy="73901"/>
              </a:xfrm>
              <a:custGeom>
                <a:avLst/>
                <a:gdLst>
                  <a:gd name="T0" fmla="*/ 5 w 61"/>
                  <a:gd name="T1" fmla="*/ 27 h 27"/>
                  <a:gd name="T2" fmla="*/ 0 w 61"/>
                  <a:gd name="T3" fmla="*/ 23 h 27"/>
                  <a:gd name="T4" fmla="*/ 0 w 61"/>
                  <a:gd name="T5" fmla="*/ 19 h 27"/>
                  <a:gd name="T6" fmla="*/ 3 w 61"/>
                  <a:gd name="T7" fmla="*/ 16 h 27"/>
                  <a:gd name="T8" fmla="*/ 54 w 61"/>
                  <a:gd name="T9" fmla="*/ 0 h 27"/>
                  <a:gd name="T10" fmla="*/ 55 w 61"/>
                  <a:gd name="T11" fmla="*/ 0 h 27"/>
                  <a:gd name="T12" fmla="*/ 60 w 61"/>
                  <a:gd name="T13" fmla="*/ 4 h 27"/>
                  <a:gd name="T14" fmla="*/ 60 w 61"/>
                  <a:gd name="T15" fmla="*/ 8 h 27"/>
                  <a:gd name="T16" fmla="*/ 57 w 61"/>
                  <a:gd name="T17" fmla="*/ 10 h 27"/>
                  <a:gd name="T18" fmla="*/ 7 w 61"/>
                  <a:gd name="T19" fmla="*/ 27 h 27"/>
                  <a:gd name="T20" fmla="*/ 5 w 61"/>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27">
                    <a:moveTo>
                      <a:pt x="5" y="27"/>
                    </a:moveTo>
                    <a:cubicBezTo>
                      <a:pt x="3" y="27"/>
                      <a:pt x="1" y="25"/>
                      <a:pt x="0" y="23"/>
                    </a:cubicBezTo>
                    <a:cubicBezTo>
                      <a:pt x="0" y="22"/>
                      <a:pt x="0" y="20"/>
                      <a:pt x="0" y="19"/>
                    </a:cubicBezTo>
                    <a:cubicBezTo>
                      <a:pt x="1" y="18"/>
                      <a:pt x="2" y="17"/>
                      <a:pt x="3" y="16"/>
                    </a:cubicBezTo>
                    <a:cubicBezTo>
                      <a:pt x="54" y="0"/>
                      <a:pt x="54" y="0"/>
                      <a:pt x="54" y="0"/>
                    </a:cubicBezTo>
                    <a:cubicBezTo>
                      <a:pt x="54" y="0"/>
                      <a:pt x="55" y="0"/>
                      <a:pt x="55" y="0"/>
                    </a:cubicBezTo>
                    <a:cubicBezTo>
                      <a:pt x="58" y="0"/>
                      <a:pt x="60" y="1"/>
                      <a:pt x="60" y="4"/>
                    </a:cubicBezTo>
                    <a:cubicBezTo>
                      <a:pt x="61" y="5"/>
                      <a:pt x="61" y="6"/>
                      <a:pt x="60" y="8"/>
                    </a:cubicBezTo>
                    <a:cubicBezTo>
                      <a:pt x="59" y="9"/>
                      <a:pt x="58" y="10"/>
                      <a:pt x="57" y="10"/>
                    </a:cubicBezTo>
                    <a:cubicBezTo>
                      <a:pt x="7" y="27"/>
                      <a:pt x="7" y="27"/>
                      <a:pt x="7" y="27"/>
                    </a:cubicBezTo>
                    <a:cubicBezTo>
                      <a:pt x="6" y="27"/>
                      <a:pt x="6" y="27"/>
                      <a:pt x="5" y="27"/>
                    </a:cubicBezTo>
                    <a:close/>
                  </a:path>
                </a:pathLst>
              </a:custGeom>
              <a:solidFill>
                <a:srgbClr val="333334"/>
              </a:solidFill>
              <a:ln w="9525">
                <a:solidFill>
                  <a:schemeClr val="accent6">
                    <a:lumMod val="75000"/>
                  </a:schemeClr>
                </a:solidFill>
                <a:round/>
                <a:headEnd/>
                <a:tailEnd/>
              </a:ln>
            </p:spPr>
            <p:txBody>
              <a:bodyPr vert="horz" wrap="square" lIns="45720" tIns="22860" rIns="45720" bIns="228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black"/>
                  </a:solidFill>
                  <a:effectLst/>
                  <a:uLnTx/>
                  <a:uFillTx/>
                  <a:latin typeface="Calibri"/>
                </a:endParaRPr>
              </a:p>
            </p:txBody>
          </p:sp>
        </p:grpSp>
        <p:sp>
          <p:nvSpPr>
            <p:cNvPr id="57" name="Rectangle 56">
              <a:extLst>
                <a:ext uri="{FF2B5EF4-FFF2-40B4-BE49-F238E27FC236}">
                  <a16:creationId xmlns:a16="http://schemas.microsoft.com/office/drawing/2014/main" id="{B45BDEAC-18E8-416F-8BAE-05324CD0A6C0}"/>
                </a:ext>
              </a:extLst>
            </p:cNvPr>
            <p:cNvSpPr/>
            <p:nvPr/>
          </p:nvSpPr>
          <p:spPr>
            <a:xfrm>
              <a:off x="10106141" y="7063229"/>
              <a:ext cx="3645432" cy="1214985"/>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
                  <a:prstClr val="black"/>
                </a:buClr>
                <a:buSzTx/>
                <a:buFontTx/>
                <a:buNone/>
                <a:tabLst/>
                <a:defRPr/>
              </a:pPr>
              <a:r>
                <a:rPr kumimoji="0" lang="en-US" sz="1100" b="1" i="0" u="none" strike="noStrike" kern="0" cap="none" spc="0" normalizeH="0" baseline="0" noProof="0" dirty="0">
                  <a:ln>
                    <a:noFill/>
                  </a:ln>
                  <a:solidFill>
                    <a:prstClr val="black"/>
                  </a:solidFill>
                  <a:effectLst/>
                  <a:uLnTx/>
                  <a:uFillTx/>
                  <a:latin typeface="+mj-lt"/>
                </a:rPr>
                <a:t>Technical Evaluation</a:t>
              </a:r>
            </a:p>
          </p:txBody>
        </p:sp>
      </p:grpSp>
      <p:grpSp>
        <p:nvGrpSpPr>
          <p:cNvPr id="38" name="Group 37">
            <a:extLst>
              <a:ext uri="{FF2B5EF4-FFF2-40B4-BE49-F238E27FC236}">
                <a16:creationId xmlns:a16="http://schemas.microsoft.com/office/drawing/2014/main" id="{8FE51433-9622-47E4-BAE0-E6BC4C774E80}"/>
              </a:ext>
            </a:extLst>
          </p:cNvPr>
          <p:cNvGrpSpPr/>
          <p:nvPr/>
        </p:nvGrpSpPr>
        <p:grpSpPr>
          <a:xfrm>
            <a:off x="1374203" y="913161"/>
            <a:ext cx="1856256" cy="1663499"/>
            <a:chOff x="6589131" y="3288774"/>
            <a:chExt cx="2114141" cy="1944000"/>
          </a:xfrm>
        </p:grpSpPr>
        <p:sp>
          <p:nvSpPr>
            <p:cNvPr id="48" name="Oval 47">
              <a:extLst>
                <a:ext uri="{FF2B5EF4-FFF2-40B4-BE49-F238E27FC236}">
                  <a16:creationId xmlns:a16="http://schemas.microsoft.com/office/drawing/2014/main" id="{4B1BE0CC-2457-4A84-8180-1606DA0D0DAA}"/>
                </a:ext>
              </a:extLst>
            </p:cNvPr>
            <p:cNvSpPr/>
            <p:nvPr/>
          </p:nvSpPr>
          <p:spPr>
            <a:xfrm>
              <a:off x="6690290" y="3288774"/>
              <a:ext cx="1944000" cy="1944000"/>
            </a:xfrm>
            <a:prstGeom prst="ellipse">
              <a:avLst/>
            </a:prstGeom>
            <a:solidFill>
              <a:sysClr val="window" lastClr="FFFFFF"/>
            </a:solidFill>
            <a:ln w="25400" cap="flat" cmpd="sng" algn="ctr">
              <a:solidFill>
                <a:sysClr val="windowText" lastClr="000000"/>
              </a:solidFill>
              <a:prstDash val="solid"/>
            </a:ln>
            <a:effectLst>
              <a:outerShdw blurRad="2032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Rectangle 48">
              <a:extLst>
                <a:ext uri="{FF2B5EF4-FFF2-40B4-BE49-F238E27FC236}">
                  <a16:creationId xmlns:a16="http://schemas.microsoft.com/office/drawing/2014/main" id="{9D2099CB-76B7-4031-8F91-D987F49F2354}"/>
                </a:ext>
              </a:extLst>
            </p:cNvPr>
            <p:cNvSpPr/>
            <p:nvPr/>
          </p:nvSpPr>
          <p:spPr>
            <a:xfrm>
              <a:off x="6589131" y="4281111"/>
              <a:ext cx="2114141" cy="503544"/>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
                  <a:prstClr val="black"/>
                </a:buClr>
                <a:buSzTx/>
                <a:buFontTx/>
                <a:buNone/>
                <a:tabLst/>
                <a:defRPr/>
              </a:pPr>
              <a:r>
                <a:rPr kumimoji="0" lang="en-US" sz="1100" b="1" i="0" u="none" strike="noStrike" kern="0" cap="none" spc="0" normalizeH="0" baseline="0" noProof="0" dirty="0">
                  <a:ln>
                    <a:noFill/>
                  </a:ln>
                  <a:solidFill>
                    <a:prstClr val="black"/>
                  </a:solidFill>
                  <a:effectLst/>
                  <a:uLnTx/>
                  <a:uFillTx/>
                  <a:latin typeface="+mj-lt"/>
                </a:rPr>
                <a:t>Digital Strategy</a:t>
              </a:r>
            </a:p>
            <a:p>
              <a:pPr marL="0" marR="0" lvl="0" indent="0" algn="ctr" defTabSz="914400" eaLnBrk="1" fontAlgn="auto" latinLnBrk="0" hangingPunct="1">
                <a:lnSpc>
                  <a:spcPct val="100000"/>
                </a:lnSpc>
                <a:spcBef>
                  <a:spcPts val="0"/>
                </a:spcBef>
                <a:spcAft>
                  <a:spcPts val="0"/>
                </a:spcAft>
                <a:buClr>
                  <a:prstClr val="black"/>
                </a:buClr>
                <a:buSzTx/>
                <a:buFontTx/>
                <a:buNone/>
                <a:tabLst/>
                <a:defRPr/>
              </a:pPr>
              <a:r>
                <a:rPr kumimoji="0" lang="en-US" sz="1100" b="1" i="0" u="none" strike="noStrike" kern="0" cap="none" spc="0" normalizeH="0" baseline="0" noProof="0" dirty="0">
                  <a:ln>
                    <a:noFill/>
                  </a:ln>
                  <a:solidFill>
                    <a:prstClr val="black"/>
                  </a:solidFill>
                  <a:effectLst/>
                  <a:uLnTx/>
                  <a:uFillTx/>
                  <a:latin typeface="+mj-lt"/>
                </a:rPr>
                <a:t>Planning</a:t>
              </a:r>
            </a:p>
          </p:txBody>
        </p:sp>
        <p:grpSp>
          <p:nvGrpSpPr>
            <p:cNvPr id="50" name="Group 49">
              <a:extLst>
                <a:ext uri="{FF2B5EF4-FFF2-40B4-BE49-F238E27FC236}">
                  <a16:creationId xmlns:a16="http://schemas.microsoft.com/office/drawing/2014/main" id="{09DF1C32-7A2B-4BA1-B785-FEA155877C90}"/>
                </a:ext>
              </a:extLst>
            </p:cNvPr>
            <p:cNvGrpSpPr>
              <a:grpSpLocks noChangeAspect="1"/>
            </p:cNvGrpSpPr>
            <p:nvPr/>
          </p:nvGrpSpPr>
          <p:grpSpPr>
            <a:xfrm>
              <a:off x="7407846" y="3622462"/>
              <a:ext cx="599526" cy="558519"/>
              <a:chOff x="3079751" y="1414462"/>
              <a:chExt cx="673100" cy="627062"/>
            </a:xfrm>
            <a:solidFill>
              <a:srgbClr val="43B02A"/>
            </a:solidFill>
          </p:grpSpPr>
          <p:sp>
            <p:nvSpPr>
              <p:cNvPr id="51" name="Freeform 12">
                <a:extLst>
                  <a:ext uri="{FF2B5EF4-FFF2-40B4-BE49-F238E27FC236}">
                    <a16:creationId xmlns:a16="http://schemas.microsoft.com/office/drawing/2014/main" id="{38F806FC-4A51-4916-AAB0-92095C641D86}"/>
                  </a:ext>
                </a:extLst>
              </p:cNvPr>
              <p:cNvSpPr>
                <a:spLocks noEditPoints="1"/>
              </p:cNvSpPr>
              <p:nvPr/>
            </p:nvSpPr>
            <p:spPr bwMode="auto">
              <a:xfrm>
                <a:off x="3173413" y="1555750"/>
                <a:ext cx="309563" cy="39687"/>
              </a:xfrm>
              <a:custGeom>
                <a:avLst/>
                <a:gdLst>
                  <a:gd name="T0" fmla="*/ 8 w 140"/>
                  <a:gd name="T1" fmla="*/ 18 h 18"/>
                  <a:gd name="T2" fmla="*/ 131 w 140"/>
                  <a:gd name="T3" fmla="*/ 18 h 18"/>
                  <a:gd name="T4" fmla="*/ 140 w 140"/>
                  <a:gd name="T5" fmla="*/ 9 h 18"/>
                  <a:gd name="T6" fmla="*/ 131 w 140"/>
                  <a:gd name="T7" fmla="*/ 0 h 18"/>
                  <a:gd name="T8" fmla="*/ 8 w 140"/>
                  <a:gd name="T9" fmla="*/ 0 h 18"/>
                  <a:gd name="T10" fmla="*/ 0 w 140"/>
                  <a:gd name="T11" fmla="*/ 9 h 18"/>
                  <a:gd name="T12" fmla="*/ 8 w 140"/>
                  <a:gd name="T13" fmla="*/ 18 h 18"/>
                  <a:gd name="T14" fmla="*/ 8 w 140"/>
                  <a:gd name="T15" fmla="*/ 18 h 18"/>
                  <a:gd name="T16" fmla="*/ 8 w 14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
                    <a:moveTo>
                      <a:pt x="8" y="18"/>
                    </a:moveTo>
                    <a:cubicBezTo>
                      <a:pt x="131" y="18"/>
                      <a:pt x="131" y="18"/>
                      <a:pt x="131" y="18"/>
                    </a:cubicBezTo>
                    <a:cubicBezTo>
                      <a:pt x="136" y="18"/>
                      <a:pt x="140" y="14"/>
                      <a:pt x="140" y="9"/>
                    </a:cubicBezTo>
                    <a:cubicBezTo>
                      <a:pt x="140" y="4"/>
                      <a:pt x="136" y="0"/>
                      <a:pt x="131" y="0"/>
                    </a:cubicBezTo>
                    <a:cubicBezTo>
                      <a:pt x="8" y="0"/>
                      <a:pt x="8" y="0"/>
                      <a:pt x="8" y="0"/>
                    </a:cubicBezTo>
                    <a:cubicBezTo>
                      <a:pt x="3" y="0"/>
                      <a:pt x="0" y="4"/>
                      <a:pt x="0" y="9"/>
                    </a:cubicBezTo>
                    <a:cubicBezTo>
                      <a:pt x="0" y="14"/>
                      <a:pt x="3" y="18"/>
                      <a:pt x="8" y="18"/>
                    </a:cubicBezTo>
                    <a:close/>
                    <a:moveTo>
                      <a:pt x="8" y="18"/>
                    </a:moveTo>
                    <a:cubicBezTo>
                      <a:pt x="8" y="18"/>
                      <a:pt x="8" y="18"/>
                      <a:pt x="8"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latin typeface="Calibri"/>
                </a:endParaRPr>
              </a:p>
            </p:txBody>
          </p:sp>
          <p:sp>
            <p:nvSpPr>
              <p:cNvPr id="52" name="Freeform 13">
                <a:extLst>
                  <a:ext uri="{FF2B5EF4-FFF2-40B4-BE49-F238E27FC236}">
                    <a16:creationId xmlns:a16="http://schemas.microsoft.com/office/drawing/2014/main" id="{228DA53C-6DBD-4DA2-AC0C-11C09C961E54}"/>
                  </a:ext>
                </a:extLst>
              </p:cNvPr>
              <p:cNvSpPr>
                <a:spLocks noEditPoints="1"/>
              </p:cNvSpPr>
              <p:nvPr/>
            </p:nvSpPr>
            <p:spPr bwMode="auto">
              <a:xfrm>
                <a:off x="3173413" y="1622425"/>
                <a:ext cx="309563" cy="39687"/>
              </a:xfrm>
              <a:custGeom>
                <a:avLst/>
                <a:gdLst>
                  <a:gd name="T0" fmla="*/ 8 w 140"/>
                  <a:gd name="T1" fmla="*/ 18 h 18"/>
                  <a:gd name="T2" fmla="*/ 131 w 140"/>
                  <a:gd name="T3" fmla="*/ 18 h 18"/>
                  <a:gd name="T4" fmla="*/ 140 w 140"/>
                  <a:gd name="T5" fmla="*/ 9 h 18"/>
                  <a:gd name="T6" fmla="*/ 131 w 140"/>
                  <a:gd name="T7" fmla="*/ 0 h 18"/>
                  <a:gd name="T8" fmla="*/ 8 w 140"/>
                  <a:gd name="T9" fmla="*/ 0 h 18"/>
                  <a:gd name="T10" fmla="*/ 0 w 140"/>
                  <a:gd name="T11" fmla="*/ 9 h 18"/>
                  <a:gd name="T12" fmla="*/ 8 w 140"/>
                  <a:gd name="T13" fmla="*/ 18 h 18"/>
                  <a:gd name="T14" fmla="*/ 8 w 140"/>
                  <a:gd name="T15" fmla="*/ 18 h 18"/>
                  <a:gd name="T16" fmla="*/ 8 w 140"/>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
                    <a:moveTo>
                      <a:pt x="8" y="18"/>
                    </a:moveTo>
                    <a:cubicBezTo>
                      <a:pt x="131" y="18"/>
                      <a:pt x="131" y="18"/>
                      <a:pt x="131" y="18"/>
                    </a:cubicBezTo>
                    <a:cubicBezTo>
                      <a:pt x="136" y="18"/>
                      <a:pt x="140" y="14"/>
                      <a:pt x="140" y="9"/>
                    </a:cubicBezTo>
                    <a:cubicBezTo>
                      <a:pt x="140" y="4"/>
                      <a:pt x="136" y="0"/>
                      <a:pt x="131" y="0"/>
                    </a:cubicBezTo>
                    <a:cubicBezTo>
                      <a:pt x="8" y="0"/>
                      <a:pt x="8" y="0"/>
                      <a:pt x="8" y="0"/>
                    </a:cubicBezTo>
                    <a:cubicBezTo>
                      <a:pt x="3" y="0"/>
                      <a:pt x="0" y="4"/>
                      <a:pt x="0" y="9"/>
                    </a:cubicBezTo>
                    <a:cubicBezTo>
                      <a:pt x="0" y="14"/>
                      <a:pt x="3" y="18"/>
                      <a:pt x="8" y="18"/>
                    </a:cubicBezTo>
                    <a:close/>
                    <a:moveTo>
                      <a:pt x="8" y="18"/>
                    </a:moveTo>
                    <a:cubicBezTo>
                      <a:pt x="8" y="18"/>
                      <a:pt x="8" y="18"/>
                      <a:pt x="8" y="1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latin typeface="Calibri"/>
                </a:endParaRPr>
              </a:p>
            </p:txBody>
          </p:sp>
          <p:sp>
            <p:nvSpPr>
              <p:cNvPr id="53" name="Freeform 14">
                <a:extLst>
                  <a:ext uri="{FF2B5EF4-FFF2-40B4-BE49-F238E27FC236}">
                    <a16:creationId xmlns:a16="http://schemas.microsoft.com/office/drawing/2014/main" id="{4A155BCA-243C-4E0D-A818-7DE197814052}"/>
                  </a:ext>
                </a:extLst>
              </p:cNvPr>
              <p:cNvSpPr>
                <a:spLocks noEditPoints="1"/>
              </p:cNvSpPr>
              <p:nvPr/>
            </p:nvSpPr>
            <p:spPr bwMode="auto">
              <a:xfrm>
                <a:off x="3173413" y="1892300"/>
                <a:ext cx="180975" cy="38100"/>
              </a:xfrm>
              <a:custGeom>
                <a:avLst/>
                <a:gdLst>
                  <a:gd name="T0" fmla="*/ 73 w 82"/>
                  <a:gd name="T1" fmla="*/ 0 h 17"/>
                  <a:gd name="T2" fmla="*/ 8 w 82"/>
                  <a:gd name="T3" fmla="*/ 0 h 17"/>
                  <a:gd name="T4" fmla="*/ 0 w 82"/>
                  <a:gd name="T5" fmla="*/ 8 h 17"/>
                  <a:gd name="T6" fmla="*/ 8 w 82"/>
                  <a:gd name="T7" fmla="*/ 17 h 17"/>
                  <a:gd name="T8" fmla="*/ 73 w 82"/>
                  <a:gd name="T9" fmla="*/ 17 h 17"/>
                  <a:gd name="T10" fmla="*/ 82 w 82"/>
                  <a:gd name="T11" fmla="*/ 8 h 17"/>
                  <a:gd name="T12" fmla="*/ 73 w 82"/>
                  <a:gd name="T13" fmla="*/ 0 h 17"/>
                  <a:gd name="T14" fmla="*/ 73 w 82"/>
                  <a:gd name="T15" fmla="*/ 0 h 17"/>
                  <a:gd name="T16" fmla="*/ 73 w 82"/>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7">
                    <a:moveTo>
                      <a:pt x="73" y="0"/>
                    </a:moveTo>
                    <a:cubicBezTo>
                      <a:pt x="8" y="0"/>
                      <a:pt x="8" y="0"/>
                      <a:pt x="8" y="0"/>
                    </a:cubicBezTo>
                    <a:cubicBezTo>
                      <a:pt x="3" y="0"/>
                      <a:pt x="0" y="4"/>
                      <a:pt x="0" y="8"/>
                    </a:cubicBezTo>
                    <a:cubicBezTo>
                      <a:pt x="0" y="13"/>
                      <a:pt x="3" y="17"/>
                      <a:pt x="8" y="17"/>
                    </a:cubicBezTo>
                    <a:cubicBezTo>
                      <a:pt x="73" y="17"/>
                      <a:pt x="73" y="17"/>
                      <a:pt x="73" y="17"/>
                    </a:cubicBezTo>
                    <a:cubicBezTo>
                      <a:pt x="78" y="17"/>
                      <a:pt x="82" y="13"/>
                      <a:pt x="82" y="8"/>
                    </a:cubicBezTo>
                    <a:cubicBezTo>
                      <a:pt x="82" y="4"/>
                      <a:pt x="78" y="0"/>
                      <a:pt x="73" y="0"/>
                    </a:cubicBezTo>
                    <a:close/>
                    <a:moveTo>
                      <a:pt x="73" y="0"/>
                    </a:moveTo>
                    <a:cubicBezTo>
                      <a:pt x="73" y="0"/>
                      <a:pt x="73" y="0"/>
                      <a:pt x="7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latin typeface="Calibri"/>
                </a:endParaRPr>
              </a:p>
            </p:txBody>
          </p:sp>
          <p:sp>
            <p:nvSpPr>
              <p:cNvPr id="54" name="Freeform 15">
                <a:extLst>
                  <a:ext uri="{FF2B5EF4-FFF2-40B4-BE49-F238E27FC236}">
                    <a16:creationId xmlns:a16="http://schemas.microsoft.com/office/drawing/2014/main" id="{3BB4B4D8-5CD5-4E92-8107-E490F6587A9F}"/>
                  </a:ext>
                </a:extLst>
              </p:cNvPr>
              <p:cNvSpPr>
                <a:spLocks noEditPoints="1"/>
              </p:cNvSpPr>
              <p:nvPr/>
            </p:nvSpPr>
            <p:spPr bwMode="auto">
              <a:xfrm>
                <a:off x="3079751" y="1414462"/>
                <a:ext cx="673100" cy="627062"/>
              </a:xfrm>
              <a:custGeom>
                <a:avLst/>
                <a:gdLst>
                  <a:gd name="T0" fmla="*/ 298 w 304"/>
                  <a:gd name="T1" fmla="*/ 17 h 283"/>
                  <a:gd name="T2" fmla="*/ 273 w 304"/>
                  <a:gd name="T3" fmla="*/ 1 h 283"/>
                  <a:gd name="T4" fmla="*/ 266 w 304"/>
                  <a:gd name="T5" fmla="*/ 0 h 283"/>
                  <a:gd name="T6" fmla="*/ 260 w 304"/>
                  <a:gd name="T7" fmla="*/ 4 h 283"/>
                  <a:gd name="T8" fmla="*/ 215 w 304"/>
                  <a:gd name="T9" fmla="*/ 79 h 283"/>
                  <a:gd name="T10" fmla="*/ 215 w 304"/>
                  <a:gd name="T11" fmla="*/ 26 h 283"/>
                  <a:gd name="T12" fmla="*/ 206 w 304"/>
                  <a:gd name="T13" fmla="*/ 17 h 283"/>
                  <a:gd name="T14" fmla="*/ 9 w 304"/>
                  <a:gd name="T15" fmla="*/ 17 h 283"/>
                  <a:gd name="T16" fmla="*/ 0 w 304"/>
                  <a:gd name="T17" fmla="*/ 26 h 283"/>
                  <a:gd name="T18" fmla="*/ 0 w 304"/>
                  <a:gd name="T19" fmla="*/ 275 h 283"/>
                  <a:gd name="T20" fmla="*/ 9 w 304"/>
                  <a:gd name="T21" fmla="*/ 283 h 283"/>
                  <a:gd name="T22" fmla="*/ 206 w 304"/>
                  <a:gd name="T23" fmla="*/ 283 h 283"/>
                  <a:gd name="T24" fmla="*/ 215 w 304"/>
                  <a:gd name="T25" fmla="*/ 275 h 283"/>
                  <a:gd name="T26" fmla="*/ 215 w 304"/>
                  <a:gd name="T27" fmla="*/ 173 h 283"/>
                  <a:gd name="T28" fmla="*/ 301 w 304"/>
                  <a:gd name="T29" fmla="*/ 29 h 283"/>
                  <a:gd name="T30" fmla="*/ 298 w 304"/>
                  <a:gd name="T31" fmla="*/ 17 h 283"/>
                  <a:gd name="T32" fmla="*/ 198 w 304"/>
                  <a:gd name="T33" fmla="*/ 266 h 283"/>
                  <a:gd name="T34" fmla="*/ 18 w 304"/>
                  <a:gd name="T35" fmla="*/ 266 h 283"/>
                  <a:gd name="T36" fmla="*/ 18 w 304"/>
                  <a:gd name="T37" fmla="*/ 35 h 283"/>
                  <a:gd name="T38" fmla="*/ 198 w 304"/>
                  <a:gd name="T39" fmla="*/ 35 h 283"/>
                  <a:gd name="T40" fmla="*/ 198 w 304"/>
                  <a:gd name="T41" fmla="*/ 109 h 283"/>
                  <a:gd name="T42" fmla="*/ 182 w 304"/>
                  <a:gd name="T43" fmla="*/ 135 h 283"/>
                  <a:gd name="T44" fmla="*/ 182 w 304"/>
                  <a:gd name="T45" fmla="*/ 134 h 283"/>
                  <a:gd name="T46" fmla="*/ 173 w 304"/>
                  <a:gd name="T47" fmla="*/ 125 h 283"/>
                  <a:gd name="T48" fmla="*/ 50 w 304"/>
                  <a:gd name="T49" fmla="*/ 125 h 283"/>
                  <a:gd name="T50" fmla="*/ 42 w 304"/>
                  <a:gd name="T51" fmla="*/ 134 h 283"/>
                  <a:gd name="T52" fmla="*/ 50 w 304"/>
                  <a:gd name="T53" fmla="*/ 142 h 283"/>
                  <a:gd name="T54" fmla="*/ 173 w 304"/>
                  <a:gd name="T55" fmla="*/ 142 h 283"/>
                  <a:gd name="T56" fmla="*/ 179 w 304"/>
                  <a:gd name="T57" fmla="*/ 141 h 283"/>
                  <a:gd name="T58" fmla="*/ 170 w 304"/>
                  <a:gd name="T59" fmla="*/ 155 h 283"/>
                  <a:gd name="T60" fmla="*/ 50 w 304"/>
                  <a:gd name="T61" fmla="*/ 155 h 283"/>
                  <a:gd name="T62" fmla="*/ 42 w 304"/>
                  <a:gd name="T63" fmla="*/ 164 h 283"/>
                  <a:gd name="T64" fmla="*/ 50 w 304"/>
                  <a:gd name="T65" fmla="*/ 173 h 283"/>
                  <a:gd name="T66" fmla="*/ 159 w 304"/>
                  <a:gd name="T67" fmla="*/ 173 h 283"/>
                  <a:gd name="T68" fmla="*/ 158 w 304"/>
                  <a:gd name="T69" fmla="*/ 175 h 283"/>
                  <a:gd name="T70" fmla="*/ 157 w 304"/>
                  <a:gd name="T71" fmla="*/ 178 h 283"/>
                  <a:gd name="T72" fmla="*/ 155 w 304"/>
                  <a:gd name="T73" fmla="*/ 185 h 283"/>
                  <a:gd name="T74" fmla="*/ 50 w 304"/>
                  <a:gd name="T75" fmla="*/ 185 h 283"/>
                  <a:gd name="T76" fmla="*/ 42 w 304"/>
                  <a:gd name="T77" fmla="*/ 194 h 283"/>
                  <a:gd name="T78" fmla="*/ 50 w 304"/>
                  <a:gd name="T79" fmla="*/ 203 h 283"/>
                  <a:gd name="T80" fmla="*/ 152 w 304"/>
                  <a:gd name="T81" fmla="*/ 203 h 283"/>
                  <a:gd name="T82" fmla="*/ 148 w 304"/>
                  <a:gd name="T83" fmla="*/ 223 h 283"/>
                  <a:gd name="T84" fmla="*/ 152 w 304"/>
                  <a:gd name="T85" fmla="*/ 232 h 283"/>
                  <a:gd name="T86" fmla="*/ 156 w 304"/>
                  <a:gd name="T87" fmla="*/ 233 h 283"/>
                  <a:gd name="T88" fmla="*/ 162 w 304"/>
                  <a:gd name="T89" fmla="*/ 231 h 283"/>
                  <a:gd name="T90" fmla="*/ 197 w 304"/>
                  <a:gd name="T91" fmla="*/ 202 h 283"/>
                  <a:gd name="T92" fmla="*/ 198 w 304"/>
                  <a:gd name="T93" fmla="*/ 201 h 283"/>
                  <a:gd name="T94" fmla="*/ 198 w 304"/>
                  <a:gd name="T95" fmla="*/ 266 h 283"/>
                  <a:gd name="T96" fmla="*/ 185 w 304"/>
                  <a:gd name="T97" fmla="*/ 189 h 283"/>
                  <a:gd name="T98" fmla="*/ 170 w 304"/>
                  <a:gd name="T99" fmla="*/ 202 h 283"/>
                  <a:gd name="T100" fmla="*/ 174 w 304"/>
                  <a:gd name="T101" fmla="*/ 183 h 283"/>
                  <a:gd name="T102" fmla="*/ 258 w 304"/>
                  <a:gd name="T103" fmla="*/ 42 h 283"/>
                  <a:gd name="T104" fmla="*/ 269 w 304"/>
                  <a:gd name="T105" fmla="*/ 48 h 283"/>
                  <a:gd name="T106" fmla="*/ 185 w 304"/>
                  <a:gd name="T107" fmla="*/ 189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83">
                    <a:moveTo>
                      <a:pt x="298" y="17"/>
                    </a:moveTo>
                    <a:cubicBezTo>
                      <a:pt x="273" y="1"/>
                      <a:pt x="273" y="1"/>
                      <a:pt x="273" y="1"/>
                    </a:cubicBezTo>
                    <a:cubicBezTo>
                      <a:pt x="271" y="0"/>
                      <a:pt x="268" y="0"/>
                      <a:pt x="266" y="0"/>
                    </a:cubicBezTo>
                    <a:cubicBezTo>
                      <a:pt x="264" y="1"/>
                      <a:pt x="262" y="2"/>
                      <a:pt x="260" y="4"/>
                    </a:cubicBezTo>
                    <a:cubicBezTo>
                      <a:pt x="215" y="79"/>
                      <a:pt x="215" y="79"/>
                      <a:pt x="215" y="79"/>
                    </a:cubicBezTo>
                    <a:cubicBezTo>
                      <a:pt x="215" y="26"/>
                      <a:pt x="215" y="26"/>
                      <a:pt x="215" y="26"/>
                    </a:cubicBezTo>
                    <a:cubicBezTo>
                      <a:pt x="215" y="21"/>
                      <a:pt x="211" y="17"/>
                      <a:pt x="206" y="17"/>
                    </a:cubicBezTo>
                    <a:cubicBezTo>
                      <a:pt x="9" y="17"/>
                      <a:pt x="9" y="17"/>
                      <a:pt x="9" y="17"/>
                    </a:cubicBezTo>
                    <a:cubicBezTo>
                      <a:pt x="4" y="17"/>
                      <a:pt x="0" y="21"/>
                      <a:pt x="0" y="26"/>
                    </a:cubicBezTo>
                    <a:cubicBezTo>
                      <a:pt x="0" y="275"/>
                      <a:pt x="0" y="275"/>
                      <a:pt x="0" y="275"/>
                    </a:cubicBezTo>
                    <a:cubicBezTo>
                      <a:pt x="0" y="279"/>
                      <a:pt x="4" y="283"/>
                      <a:pt x="9" y="283"/>
                    </a:cubicBezTo>
                    <a:cubicBezTo>
                      <a:pt x="206" y="283"/>
                      <a:pt x="206" y="283"/>
                      <a:pt x="206" y="283"/>
                    </a:cubicBezTo>
                    <a:cubicBezTo>
                      <a:pt x="211" y="283"/>
                      <a:pt x="215" y="279"/>
                      <a:pt x="215" y="275"/>
                    </a:cubicBezTo>
                    <a:cubicBezTo>
                      <a:pt x="215" y="173"/>
                      <a:pt x="215" y="173"/>
                      <a:pt x="215" y="173"/>
                    </a:cubicBezTo>
                    <a:cubicBezTo>
                      <a:pt x="301" y="29"/>
                      <a:pt x="301" y="29"/>
                      <a:pt x="301" y="29"/>
                    </a:cubicBezTo>
                    <a:cubicBezTo>
                      <a:pt x="304" y="25"/>
                      <a:pt x="303" y="19"/>
                      <a:pt x="298" y="17"/>
                    </a:cubicBezTo>
                    <a:close/>
                    <a:moveTo>
                      <a:pt x="198" y="266"/>
                    </a:moveTo>
                    <a:cubicBezTo>
                      <a:pt x="18" y="266"/>
                      <a:pt x="18" y="266"/>
                      <a:pt x="18" y="266"/>
                    </a:cubicBezTo>
                    <a:cubicBezTo>
                      <a:pt x="18" y="35"/>
                      <a:pt x="18" y="35"/>
                      <a:pt x="18" y="35"/>
                    </a:cubicBezTo>
                    <a:cubicBezTo>
                      <a:pt x="198" y="35"/>
                      <a:pt x="198" y="35"/>
                      <a:pt x="198" y="35"/>
                    </a:cubicBezTo>
                    <a:cubicBezTo>
                      <a:pt x="198" y="109"/>
                      <a:pt x="198" y="109"/>
                      <a:pt x="198" y="109"/>
                    </a:cubicBezTo>
                    <a:cubicBezTo>
                      <a:pt x="182" y="135"/>
                      <a:pt x="182" y="135"/>
                      <a:pt x="182" y="135"/>
                    </a:cubicBezTo>
                    <a:cubicBezTo>
                      <a:pt x="182" y="134"/>
                      <a:pt x="182" y="134"/>
                      <a:pt x="182" y="134"/>
                    </a:cubicBezTo>
                    <a:cubicBezTo>
                      <a:pt x="182" y="129"/>
                      <a:pt x="178" y="125"/>
                      <a:pt x="173" y="125"/>
                    </a:cubicBezTo>
                    <a:cubicBezTo>
                      <a:pt x="50" y="125"/>
                      <a:pt x="50" y="125"/>
                      <a:pt x="50" y="125"/>
                    </a:cubicBezTo>
                    <a:cubicBezTo>
                      <a:pt x="45" y="125"/>
                      <a:pt x="42" y="129"/>
                      <a:pt x="42" y="134"/>
                    </a:cubicBezTo>
                    <a:cubicBezTo>
                      <a:pt x="42" y="138"/>
                      <a:pt x="45" y="142"/>
                      <a:pt x="50" y="142"/>
                    </a:cubicBezTo>
                    <a:cubicBezTo>
                      <a:pt x="173" y="142"/>
                      <a:pt x="173" y="142"/>
                      <a:pt x="173" y="142"/>
                    </a:cubicBezTo>
                    <a:cubicBezTo>
                      <a:pt x="175" y="142"/>
                      <a:pt x="177" y="142"/>
                      <a:pt x="179" y="141"/>
                    </a:cubicBezTo>
                    <a:cubicBezTo>
                      <a:pt x="170" y="155"/>
                      <a:pt x="170" y="155"/>
                      <a:pt x="170" y="155"/>
                    </a:cubicBezTo>
                    <a:cubicBezTo>
                      <a:pt x="50" y="155"/>
                      <a:pt x="50" y="155"/>
                      <a:pt x="50" y="155"/>
                    </a:cubicBezTo>
                    <a:cubicBezTo>
                      <a:pt x="45" y="155"/>
                      <a:pt x="42" y="159"/>
                      <a:pt x="42" y="164"/>
                    </a:cubicBezTo>
                    <a:cubicBezTo>
                      <a:pt x="42" y="169"/>
                      <a:pt x="45" y="173"/>
                      <a:pt x="50" y="173"/>
                    </a:cubicBezTo>
                    <a:cubicBezTo>
                      <a:pt x="159" y="173"/>
                      <a:pt x="159" y="173"/>
                      <a:pt x="159" y="173"/>
                    </a:cubicBezTo>
                    <a:cubicBezTo>
                      <a:pt x="158" y="175"/>
                      <a:pt x="158" y="175"/>
                      <a:pt x="158" y="175"/>
                    </a:cubicBezTo>
                    <a:cubicBezTo>
                      <a:pt x="157" y="176"/>
                      <a:pt x="157" y="177"/>
                      <a:pt x="157" y="178"/>
                    </a:cubicBezTo>
                    <a:cubicBezTo>
                      <a:pt x="155" y="185"/>
                      <a:pt x="155" y="185"/>
                      <a:pt x="155" y="185"/>
                    </a:cubicBezTo>
                    <a:cubicBezTo>
                      <a:pt x="50" y="185"/>
                      <a:pt x="50" y="185"/>
                      <a:pt x="50" y="185"/>
                    </a:cubicBezTo>
                    <a:cubicBezTo>
                      <a:pt x="45" y="185"/>
                      <a:pt x="42" y="189"/>
                      <a:pt x="42" y="194"/>
                    </a:cubicBezTo>
                    <a:cubicBezTo>
                      <a:pt x="42" y="199"/>
                      <a:pt x="45" y="203"/>
                      <a:pt x="50" y="203"/>
                    </a:cubicBezTo>
                    <a:cubicBezTo>
                      <a:pt x="152" y="203"/>
                      <a:pt x="152" y="203"/>
                      <a:pt x="152" y="203"/>
                    </a:cubicBezTo>
                    <a:cubicBezTo>
                      <a:pt x="148" y="223"/>
                      <a:pt x="148" y="223"/>
                      <a:pt x="148" y="223"/>
                    </a:cubicBezTo>
                    <a:cubicBezTo>
                      <a:pt x="147" y="226"/>
                      <a:pt x="148" y="230"/>
                      <a:pt x="152" y="232"/>
                    </a:cubicBezTo>
                    <a:cubicBezTo>
                      <a:pt x="153" y="233"/>
                      <a:pt x="155" y="233"/>
                      <a:pt x="156" y="233"/>
                    </a:cubicBezTo>
                    <a:cubicBezTo>
                      <a:pt x="158" y="233"/>
                      <a:pt x="160" y="233"/>
                      <a:pt x="162" y="231"/>
                    </a:cubicBezTo>
                    <a:cubicBezTo>
                      <a:pt x="197" y="202"/>
                      <a:pt x="197" y="202"/>
                      <a:pt x="197" y="202"/>
                    </a:cubicBezTo>
                    <a:cubicBezTo>
                      <a:pt x="197" y="202"/>
                      <a:pt x="197" y="202"/>
                      <a:pt x="198" y="201"/>
                    </a:cubicBezTo>
                    <a:lnTo>
                      <a:pt x="198" y="266"/>
                    </a:lnTo>
                    <a:close/>
                    <a:moveTo>
                      <a:pt x="185" y="189"/>
                    </a:moveTo>
                    <a:cubicBezTo>
                      <a:pt x="170" y="202"/>
                      <a:pt x="170" y="202"/>
                      <a:pt x="170" y="202"/>
                    </a:cubicBezTo>
                    <a:cubicBezTo>
                      <a:pt x="174" y="183"/>
                      <a:pt x="174" y="183"/>
                      <a:pt x="174" y="183"/>
                    </a:cubicBezTo>
                    <a:cubicBezTo>
                      <a:pt x="258" y="42"/>
                      <a:pt x="258" y="42"/>
                      <a:pt x="258" y="42"/>
                    </a:cubicBezTo>
                    <a:cubicBezTo>
                      <a:pt x="269" y="48"/>
                      <a:pt x="269" y="48"/>
                      <a:pt x="269" y="48"/>
                    </a:cubicBezTo>
                    <a:lnTo>
                      <a:pt x="185" y="1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6600" b="0" i="0" u="none" strike="noStrike" kern="0" cap="none" spc="0" normalizeH="0" baseline="0" noProof="0" dirty="0">
                  <a:ln>
                    <a:noFill/>
                  </a:ln>
                  <a:solidFill>
                    <a:prstClr val="black"/>
                  </a:solidFill>
                  <a:effectLst/>
                  <a:uLnTx/>
                  <a:uFillTx/>
                  <a:latin typeface="Calibri"/>
                </a:endParaRPr>
              </a:p>
            </p:txBody>
          </p:sp>
        </p:grpSp>
      </p:grpSp>
      <p:sp>
        <p:nvSpPr>
          <p:cNvPr id="65" name="Title 2">
            <a:extLst>
              <a:ext uri="{FF2B5EF4-FFF2-40B4-BE49-F238E27FC236}">
                <a16:creationId xmlns:a16="http://schemas.microsoft.com/office/drawing/2014/main" id="{D30A43A8-9994-4E8A-88AB-D42F9AFC1D3A}"/>
              </a:ext>
            </a:extLst>
          </p:cNvPr>
          <p:cNvSpPr txBox="1">
            <a:spLocks/>
          </p:cNvSpPr>
          <p:nvPr/>
        </p:nvSpPr>
        <p:spPr bwMode="auto">
          <a:xfrm>
            <a:off x="683103" y="2716658"/>
            <a:ext cx="3395062" cy="354557"/>
          </a:xfrm>
          <a:prstGeom prst="rect">
            <a:avLst/>
          </a:prstGeom>
          <a:solidFill>
            <a:srgbClr val="004F59"/>
          </a:solidFill>
          <a:ln w="25400" cap="flat" cmpd="sng" algn="ctr">
            <a:noFill/>
            <a:prstDash val="solid"/>
            <a:headEnd/>
            <a:tailEnd/>
          </a:ln>
          <a:effectLst/>
        </p:spPr>
        <p:txBody>
          <a:bodyPr wrap="square" lIns="88900" tIns="88900" rIns="88900" bIns="88900" rtlCol="0" anchor="ctr"/>
          <a:lstStyle>
            <a:defPPr>
              <a:defRPr lang="en-US"/>
            </a:defPPr>
            <a:lvl1pPr algn="ctr">
              <a:lnSpc>
                <a:spcPct val="106000"/>
              </a:lnSpc>
              <a:buFont typeface="Wingdings 2" pitchFamily="18" charset="2"/>
              <a:buNone/>
              <a:defRPr sz="1400" b="1">
                <a:solidFill>
                  <a:srgbClr val="DDEFE8"/>
                </a:solidFill>
                <a:latin typeface="Verdana" panose="020B0604030504040204" pitchFamily="34" charset="0"/>
                <a:ea typeface="Verdana" panose="020B0604030504040204" pitchFamily="34" charset="0"/>
                <a:cs typeface="Segoe UI Ligh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SG" sz="1000" b="1" i="0" u="none" strike="noStrike" kern="0" cap="none" spc="0" normalizeH="0" baseline="0" noProof="0" dirty="0">
                <a:ln>
                  <a:noFill/>
                </a:ln>
                <a:solidFill>
                  <a:srgbClr val="DDEFE8"/>
                </a:solidFill>
                <a:effectLst/>
                <a:uLnTx/>
                <a:uFillTx/>
                <a:latin typeface="+mj-lt"/>
                <a:ea typeface="Verdana" panose="020B0604030504040204" pitchFamily="34" charset="0"/>
                <a:cs typeface="Segoe UI Light" panose="020B0502040204020203" pitchFamily="34" charset="0"/>
              </a:rPr>
              <a:t>Digital Strategy Planning</a:t>
            </a:r>
            <a:endParaRPr kumimoji="0" lang="en-SG" sz="1000" b="0" i="1" u="none" strike="noStrike" kern="0" cap="none" spc="0" normalizeH="0" baseline="0" noProof="0" dirty="0">
              <a:ln>
                <a:noFill/>
              </a:ln>
              <a:solidFill>
                <a:srgbClr val="DDEFE8"/>
              </a:solidFill>
              <a:effectLst/>
              <a:uLnTx/>
              <a:uFillTx/>
              <a:latin typeface="+mj-lt"/>
              <a:ea typeface="Verdana" panose="020B0604030504040204" pitchFamily="34" charset="0"/>
              <a:cs typeface="Segoe UI Light" panose="020B0502040204020203" pitchFamily="34" charset="0"/>
            </a:endParaRPr>
          </a:p>
        </p:txBody>
      </p:sp>
      <p:sp>
        <p:nvSpPr>
          <p:cNvPr id="67" name="Rectangle 66">
            <a:extLst>
              <a:ext uri="{FF2B5EF4-FFF2-40B4-BE49-F238E27FC236}">
                <a16:creationId xmlns:a16="http://schemas.microsoft.com/office/drawing/2014/main" id="{FEC372CF-CA47-4AFA-8077-0E8B22D64E4D}"/>
              </a:ext>
            </a:extLst>
          </p:cNvPr>
          <p:cNvSpPr/>
          <p:nvPr/>
        </p:nvSpPr>
        <p:spPr>
          <a:xfrm>
            <a:off x="4617267" y="3355680"/>
            <a:ext cx="3193597" cy="1323439"/>
          </a:xfrm>
          <a:prstGeom prst="rect">
            <a:avLst/>
          </a:prstGeom>
        </p:spPr>
        <p:txBody>
          <a:bodyPr wrap="square">
            <a:spAutoFit/>
          </a:bodyPr>
          <a:lstStyle/>
          <a:p>
            <a:pPr defTabSz="914400"/>
            <a:r>
              <a:rPr lang="en-SG" sz="1000" dirty="0">
                <a:solidFill>
                  <a:prstClr val="black"/>
                </a:solidFill>
                <a:latin typeface="+mj-lt"/>
                <a:cs typeface="Calibri Light" panose="020F0302020204030204" pitchFamily="34" charset="0"/>
              </a:rPr>
              <a:t>The purpose of the Technical Advisory is to evaluate technical solutions after a suitable area of enhancement has been identified.</a:t>
            </a:r>
            <a:br>
              <a:rPr lang="en-SG" sz="1000" dirty="0">
                <a:solidFill>
                  <a:prstClr val="black"/>
                </a:solidFill>
                <a:latin typeface="+mj-lt"/>
                <a:cs typeface="Calibri Light" panose="020F0302020204030204" pitchFamily="34" charset="0"/>
              </a:rPr>
            </a:br>
            <a:br>
              <a:rPr lang="en-SG" sz="1000" dirty="0">
                <a:solidFill>
                  <a:prstClr val="black"/>
                </a:solidFill>
                <a:latin typeface="+mj-lt"/>
                <a:cs typeface="Calibri Light" panose="020F0302020204030204" pitchFamily="34" charset="0"/>
              </a:rPr>
            </a:br>
            <a:r>
              <a:rPr lang="en-SG" sz="1000" dirty="0">
                <a:solidFill>
                  <a:prstClr val="black"/>
                </a:solidFill>
                <a:latin typeface="+mj-lt"/>
                <a:cs typeface="Calibri Light" panose="020F0302020204030204" pitchFamily="34" charset="0"/>
              </a:rPr>
              <a:t>Example areas include: </a:t>
            </a: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Volunteer and Donor Management</a:t>
            </a: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Case Management</a:t>
            </a: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Learning Management</a:t>
            </a:r>
          </a:p>
        </p:txBody>
      </p:sp>
      <p:sp>
        <p:nvSpPr>
          <p:cNvPr id="76" name="Title 2">
            <a:extLst>
              <a:ext uri="{FF2B5EF4-FFF2-40B4-BE49-F238E27FC236}">
                <a16:creationId xmlns:a16="http://schemas.microsoft.com/office/drawing/2014/main" id="{95451B9D-0DA6-4A62-ACF8-1A50355DB9D9}"/>
              </a:ext>
            </a:extLst>
          </p:cNvPr>
          <p:cNvSpPr txBox="1">
            <a:spLocks/>
          </p:cNvSpPr>
          <p:nvPr/>
        </p:nvSpPr>
        <p:spPr bwMode="auto">
          <a:xfrm>
            <a:off x="4519535" y="2720790"/>
            <a:ext cx="3395061" cy="354557"/>
          </a:xfrm>
          <a:prstGeom prst="rect">
            <a:avLst/>
          </a:prstGeom>
          <a:solidFill>
            <a:srgbClr val="004F59"/>
          </a:solidFill>
          <a:ln w="25400" cap="flat" cmpd="sng" algn="ctr">
            <a:noFill/>
            <a:prstDash val="solid"/>
            <a:headEnd/>
            <a:tailEnd/>
          </a:ln>
          <a:effectLst/>
        </p:spPr>
        <p:txBody>
          <a:bodyPr wrap="square" lIns="88900" tIns="88900" rIns="88900" bIns="88900" rtlCol="0" anchor="ctr"/>
          <a:lstStyle>
            <a:defPPr>
              <a:defRPr lang="en-US"/>
            </a:defPPr>
            <a:lvl1pPr algn="ctr">
              <a:lnSpc>
                <a:spcPct val="106000"/>
              </a:lnSpc>
              <a:buFont typeface="Wingdings 2" pitchFamily="18" charset="2"/>
              <a:buNone/>
              <a:defRPr sz="1400" b="1">
                <a:solidFill>
                  <a:srgbClr val="DDEFE8"/>
                </a:solidFill>
                <a:latin typeface="Verdana" panose="020B0604030504040204" pitchFamily="34" charset="0"/>
                <a:ea typeface="Verdana" panose="020B0604030504040204" pitchFamily="34" charset="0"/>
                <a:cs typeface="Segoe UI Ligh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lang="en-US" sz="1000" kern="0" dirty="0">
                <a:latin typeface="+mj-lt"/>
              </a:rPr>
              <a:t>Technical Evaluation</a:t>
            </a:r>
            <a:endParaRPr lang="en-SG" sz="1000" kern="0" dirty="0">
              <a:latin typeface="+mj-lt"/>
            </a:endParaRPr>
          </a:p>
        </p:txBody>
      </p:sp>
      <p:graphicFrame>
        <p:nvGraphicFramePr>
          <p:cNvPr id="84" name="Table 83">
            <a:extLst>
              <a:ext uri="{FF2B5EF4-FFF2-40B4-BE49-F238E27FC236}">
                <a16:creationId xmlns:a16="http://schemas.microsoft.com/office/drawing/2014/main" id="{9B57D251-24EE-4605-86F0-DCDC61C6C9AF}"/>
              </a:ext>
            </a:extLst>
          </p:cNvPr>
          <p:cNvGraphicFramePr>
            <a:graphicFrameLocks noGrp="1"/>
          </p:cNvGraphicFramePr>
          <p:nvPr>
            <p:extLst>
              <p:ext uri="{D42A27DB-BD31-4B8C-83A1-F6EECF244321}">
                <p14:modId xmlns:p14="http://schemas.microsoft.com/office/powerpoint/2010/main" val="4093554861"/>
              </p:ext>
            </p:extLst>
          </p:nvPr>
        </p:nvGraphicFramePr>
        <p:xfrm>
          <a:off x="4519642" y="3062193"/>
          <a:ext cx="3388520" cy="228600"/>
        </p:xfrm>
        <a:graphic>
          <a:graphicData uri="http://schemas.openxmlformats.org/drawingml/2006/table">
            <a:tbl>
              <a:tblPr firstRow="1" bandRow="1"/>
              <a:tblGrid>
                <a:gridCol w="1491859">
                  <a:extLst>
                    <a:ext uri="{9D8B030D-6E8A-4147-A177-3AD203B41FA5}">
                      <a16:colId xmlns:a16="http://schemas.microsoft.com/office/drawing/2014/main" val="1393716148"/>
                    </a:ext>
                  </a:extLst>
                </a:gridCol>
                <a:gridCol w="1237679">
                  <a:extLst>
                    <a:ext uri="{9D8B030D-6E8A-4147-A177-3AD203B41FA5}">
                      <a16:colId xmlns:a16="http://schemas.microsoft.com/office/drawing/2014/main" val="1190648980"/>
                    </a:ext>
                  </a:extLst>
                </a:gridCol>
                <a:gridCol w="658982">
                  <a:extLst>
                    <a:ext uri="{9D8B030D-6E8A-4147-A177-3AD203B41FA5}">
                      <a16:colId xmlns:a16="http://schemas.microsoft.com/office/drawing/2014/main" val="2876497014"/>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SG" sz="900" dirty="0">
                          <a:solidFill>
                            <a:srgbClr val="00ABAB"/>
                          </a:solidFill>
                          <a:latin typeface="+mj-lt"/>
                        </a:rPr>
                        <a:t>Description</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algn="l"/>
                      <a:endParaRPr lang="en-SG" sz="900" b="1"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n-SG" sz="900"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33847878"/>
                  </a:ext>
                </a:extLst>
              </a:tr>
            </a:tbl>
          </a:graphicData>
        </a:graphic>
      </p:graphicFrame>
      <p:graphicFrame>
        <p:nvGraphicFramePr>
          <p:cNvPr id="85" name="Table 84">
            <a:extLst>
              <a:ext uri="{FF2B5EF4-FFF2-40B4-BE49-F238E27FC236}">
                <a16:creationId xmlns:a16="http://schemas.microsoft.com/office/drawing/2014/main" id="{19D2266F-D793-496B-ABEA-CA3E7C984AAE}"/>
              </a:ext>
            </a:extLst>
          </p:cNvPr>
          <p:cNvGraphicFramePr>
            <a:graphicFrameLocks noGrp="1"/>
          </p:cNvGraphicFramePr>
          <p:nvPr>
            <p:extLst>
              <p:ext uri="{D42A27DB-BD31-4B8C-83A1-F6EECF244321}">
                <p14:modId xmlns:p14="http://schemas.microsoft.com/office/powerpoint/2010/main" val="1529831745"/>
              </p:ext>
            </p:extLst>
          </p:nvPr>
        </p:nvGraphicFramePr>
        <p:xfrm>
          <a:off x="683210" y="3058061"/>
          <a:ext cx="3388520" cy="228600"/>
        </p:xfrm>
        <a:graphic>
          <a:graphicData uri="http://schemas.openxmlformats.org/drawingml/2006/table">
            <a:tbl>
              <a:tblPr firstRow="1" bandRow="1"/>
              <a:tblGrid>
                <a:gridCol w="926565">
                  <a:extLst>
                    <a:ext uri="{9D8B030D-6E8A-4147-A177-3AD203B41FA5}">
                      <a16:colId xmlns:a16="http://schemas.microsoft.com/office/drawing/2014/main" val="1393716148"/>
                    </a:ext>
                  </a:extLst>
                </a:gridCol>
                <a:gridCol w="1802973">
                  <a:extLst>
                    <a:ext uri="{9D8B030D-6E8A-4147-A177-3AD203B41FA5}">
                      <a16:colId xmlns:a16="http://schemas.microsoft.com/office/drawing/2014/main" val="1190648980"/>
                    </a:ext>
                  </a:extLst>
                </a:gridCol>
                <a:gridCol w="658982">
                  <a:extLst>
                    <a:ext uri="{9D8B030D-6E8A-4147-A177-3AD203B41FA5}">
                      <a16:colId xmlns:a16="http://schemas.microsoft.com/office/drawing/2014/main" val="2876497014"/>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SG" sz="900" dirty="0">
                          <a:solidFill>
                            <a:srgbClr val="00ABAB"/>
                          </a:solidFill>
                          <a:latin typeface="+mj-lt"/>
                        </a:rPr>
                        <a:t>Description</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en-SG" sz="900" b="1"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n-SG" sz="900"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33847878"/>
                  </a:ext>
                </a:extLst>
              </a:tr>
            </a:tbl>
          </a:graphicData>
        </a:graphic>
      </p:graphicFrame>
      <p:sp>
        <p:nvSpPr>
          <p:cNvPr id="40" name="Title 3">
            <a:extLst>
              <a:ext uri="{FF2B5EF4-FFF2-40B4-BE49-F238E27FC236}">
                <a16:creationId xmlns:a16="http://schemas.microsoft.com/office/drawing/2014/main" id="{D10D37BE-6F85-4A49-804A-EF68F8C39A54}"/>
              </a:ext>
            </a:extLst>
          </p:cNvPr>
          <p:cNvSpPr txBox="1">
            <a:spLocks/>
          </p:cNvSpPr>
          <p:nvPr/>
        </p:nvSpPr>
        <p:spPr bwMode="gray">
          <a:xfrm>
            <a:off x="556954" y="310114"/>
            <a:ext cx="1939366" cy="365080"/>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r>
              <a:rPr lang="en-AU" sz="2000" dirty="0">
                <a:latin typeface="Verdana" panose="020B0604030504040204" pitchFamily="34" charset="0"/>
                <a:ea typeface="Verdana" panose="020B0604030504040204" pitchFamily="34" charset="0"/>
              </a:rPr>
              <a:t>Overview</a:t>
            </a:r>
          </a:p>
        </p:txBody>
      </p:sp>
      <p:sp>
        <p:nvSpPr>
          <p:cNvPr id="30" name="Oval 29">
            <a:extLst>
              <a:ext uri="{FF2B5EF4-FFF2-40B4-BE49-F238E27FC236}">
                <a16:creationId xmlns:a16="http://schemas.microsoft.com/office/drawing/2014/main" id="{507FDDE0-EC90-4DEC-BB09-2C861639022D}"/>
              </a:ext>
            </a:extLst>
          </p:cNvPr>
          <p:cNvSpPr/>
          <p:nvPr/>
        </p:nvSpPr>
        <p:spPr>
          <a:xfrm>
            <a:off x="9106868" y="950485"/>
            <a:ext cx="1706869" cy="1663499"/>
          </a:xfrm>
          <a:prstGeom prst="ellipse">
            <a:avLst/>
          </a:prstGeom>
          <a:solidFill>
            <a:sysClr val="window" lastClr="FFFFFF"/>
          </a:solidFill>
          <a:ln w="25400" cap="flat" cmpd="sng" algn="ctr">
            <a:solidFill>
              <a:sysClr val="windowText" lastClr="000000"/>
            </a:solidFill>
            <a:prstDash val="solid"/>
          </a:ln>
          <a:effectLst>
            <a:outerShdw blurRad="2032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Calibri"/>
              <a:ea typeface="+mn-ea"/>
              <a:cs typeface="+mn-cs"/>
            </a:endParaRPr>
          </a:p>
        </p:txBody>
      </p:sp>
      <p:sp>
        <p:nvSpPr>
          <p:cNvPr id="31" name="Title 2">
            <a:extLst>
              <a:ext uri="{FF2B5EF4-FFF2-40B4-BE49-F238E27FC236}">
                <a16:creationId xmlns:a16="http://schemas.microsoft.com/office/drawing/2014/main" id="{5980E591-6446-49F2-82AB-FCFEDBCB08DF}"/>
              </a:ext>
            </a:extLst>
          </p:cNvPr>
          <p:cNvSpPr txBox="1">
            <a:spLocks/>
          </p:cNvSpPr>
          <p:nvPr/>
        </p:nvSpPr>
        <p:spPr bwMode="auto">
          <a:xfrm>
            <a:off x="8338543" y="2716658"/>
            <a:ext cx="3395061" cy="354557"/>
          </a:xfrm>
          <a:prstGeom prst="rect">
            <a:avLst/>
          </a:prstGeom>
          <a:solidFill>
            <a:srgbClr val="004F59"/>
          </a:solidFill>
          <a:ln w="25400" cap="flat" cmpd="sng" algn="ctr">
            <a:noFill/>
            <a:prstDash val="solid"/>
            <a:headEnd/>
            <a:tailEnd/>
          </a:ln>
          <a:effectLst/>
        </p:spPr>
        <p:txBody>
          <a:bodyPr wrap="square" lIns="88900" tIns="88900" rIns="88900" bIns="88900" rtlCol="0" anchor="ctr"/>
          <a:lstStyle>
            <a:defPPr>
              <a:defRPr lang="en-US"/>
            </a:defPPr>
            <a:lvl1pPr algn="ctr">
              <a:lnSpc>
                <a:spcPct val="106000"/>
              </a:lnSpc>
              <a:buFont typeface="Wingdings 2" pitchFamily="18" charset="2"/>
              <a:buNone/>
              <a:defRPr sz="1400" b="1">
                <a:solidFill>
                  <a:srgbClr val="DDEFE8"/>
                </a:solidFill>
                <a:latin typeface="Verdana" panose="020B0604030504040204" pitchFamily="34" charset="0"/>
                <a:ea typeface="Verdana" panose="020B0604030504040204" pitchFamily="34" charset="0"/>
                <a:cs typeface="Segoe UI Ligh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eaLnBrk="1" fontAlgn="auto" latinLnBrk="0" hangingPunct="1">
              <a:lnSpc>
                <a:spcPct val="106000"/>
              </a:lnSpc>
              <a:spcBef>
                <a:spcPts val="0"/>
              </a:spcBef>
              <a:spcAft>
                <a:spcPts val="0"/>
              </a:spcAft>
              <a:buClrTx/>
              <a:buSzTx/>
              <a:buFont typeface="Wingdings 2" pitchFamily="18" charset="2"/>
              <a:buNone/>
              <a:tabLst/>
              <a:defRPr/>
            </a:pPr>
            <a:r>
              <a:rPr kumimoji="0" lang="en-SG" sz="1000" b="1" i="0" u="none" strike="noStrike" kern="0" cap="none" spc="0" normalizeH="0" baseline="0" noProof="0" dirty="0">
                <a:ln>
                  <a:noFill/>
                </a:ln>
                <a:solidFill>
                  <a:srgbClr val="DDEFE8"/>
                </a:solidFill>
                <a:effectLst/>
                <a:uLnTx/>
                <a:uFillTx/>
                <a:latin typeface="+mj-lt"/>
                <a:ea typeface="Verdana" panose="020B0604030504040204" pitchFamily="34" charset="0"/>
                <a:cs typeface="Segoe UI Light" panose="020B0502040204020203" pitchFamily="34" charset="0"/>
              </a:rPr>
              <a:t>Digital Project Implementation</a:t>
            </a:r>
            <a:endParaRPr kumimoji="0" lang="en-SG" sz="1000" b="0" i="1" u="none" strike="noStrike" kern="0" cap="none" spc="0" normalizeH="0" baseline="0" noProof="0" dirty="0">
              <a:ln>
                <a:noFill/>
              </a:ln>
              <a:solidFill>
                <a:srgbClr val="DDEFE8"/>
              </a:solidFill>
              <a:effectLst/>
              <a:uLnTx/>
              <a:uFillTx/>
              <a:latin typeface="+mj-lt"/>
              <a:ea typeface="Verdana" panose="020B0604030504040204" pitchFamily="34" charset="0"/>
              <a:cs typeface="Segoe UI Light" panose="020B0502040204020203" pitchFamily="34" charset="0"/>
            </a:endParaRPr>
          </a:p>
        </p:txBody>
      </p:sp>
      <p:sp>
        <p:nvSpPr>
          <p:cNvPr id="32" name="Rectangle 31">
            <a:extLst>
              <a:ext uri="{FF2B5EF4-FFF2-40B4-BE49-F238E27FC236}">
                <a16:creationId xmlns:a16="http://schemas.microsoft.com/office/drawing/2014/main" id="{CD7F1F0D-60AA-4076-A309-8F665F7F6095}"/>
              </a:ext>
            </a:extLst>
          </p:cNvPr>
          <p:cNvSpPr/>
          <p:nvPr/>
        </p:nvSpPr>
        <p:spPr>
          <a:xfrm>
            <a:off x="8332109" y="3348368"/>
            <a:ext cx="3395061" cy="3170099"/>
          </a:xfrm>
          <a:prstGeom prst="rect">
            <a:avLst/>
          </a:prstGeom>
        </p:spPr>
        <p:txBody>
          <a:bodyPr wrap="square">
            <a:spAutoFit/>
          </a:bodyPr>
          <a:lstStyle/>
          <a:p>
            <a:pPr defTabSz="914400"/>
            <a:r>
              <a:rPr lang="en-SG" sz="1000" dirty="0">
                <a:solidFill>
                  <a:prstClr val="black"/>
                </a:solidFill>
                <a:latin typeface="+mj-lt"/>
                <a:cs typeface="Calibri Light" panose="020F0302020204030204" pitchFamily="34" charset="0"/>
              </a:rPr>
              <a:t>Digital Implementation Consultancy guides SSAs in </a:t>
            </a:r>
            <a:r>
              <a:rPr kumimoji="0" lang="en-US" sz="1000" b="0" i="0" u="none" strike="noStrike" kern="1200" cap="none" spc="0" normalizeH="0" baseline="0" noProof="0" dirty="0">
                <a:ln>
                  <a:noFill/>
                </a:ln>
                <a:solidFill>
                  <a:prstClr val="black"/>
                </a:solidFill>
                <a:effectLst/>
                <a:uLnTx/>
                <a:uFillTx/>
                <a:latin typeface="Verdana"/>
                <a:ea typeface="+mn-ea"/>
                <a:cs typeface="+mn-cs"/>
              </a:rPr>
              <a:t>implementing IT solutions and </a:t>
            </a:r>
            <a:r>
              <a:rPr lang="en-SG" sz="1000" dirty="0">
                <a:solidFill>
                  <a:prstClr val="black"/>
                </a:solidFill>
                <a:latin typeface="+mj-lt"/>
                <a:cs typeface="Calibri Light" panose="020F0302020204030204" pitchFamily="34" charset="0"/>
              </a:rPr>
              <a:t>consists of the following sub-modules:</a:t>
            </a:r>
            <a:br>
              <a:rPr lang="en-SG" sz="1000" dirty="0">
                <a:solidFill>
                  <a:prstClr val="black"/>
                </a:solidFill>
                <a:latin typeface="+mj-lt"/>
                <a:cs typeface="Calibri Light" panose="020F0302020204030204" pitchFamily="34" charset="0"/>
              </a:rPr>
            </a:br>
            <a:endParaRPr lang="en-SG" sz="1000" dirty="0">
              <a:solidFill>
                <a:prstClr val="black"/>
              </a:solidFill>
              <a:latin typeface="+mj-lt"/>
              <a:cs typeface="Calibri Light" panose="020F0302020204030204" pitchFamily="34" charset="0"/>
            </a:endParaRP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Project Management:</a:t>
            </a:r>
            <a:br>
              <a:rPr lang="en-SG" sz="1000" dirty="0">
                <a:solidFill>
                  <a:prstClr val="black"/>
                </a:solidFill>
                <a:latin typeface="+mj-lt"/>
                <a:cs typeface="Calibri Light" panose="020F0302020204030204" pitchFamily="34" charset="0"/>
              </a:rPr>
            </a:br>
            <a:r>
              <a:rPr lang="en-SG" sz="1000" dirty="0">
                <a:solidFill>
                  <a:prstClr val="black"/>
                </a:solidFill>
                <a:latin typeface="+mj-lt"/>
                <a:cs typeface="Calibri Light" panose="020F0302020204030204" pitchFamily="34" charset="0"/>
              </a:rPr>
              <a:t>Guide IT implementation project management such as project tracking and establishment of roles and responsibilities </a:t>
            </a:r>
            <a:br>
              <a:rPr lang="en-SG" sz="1000" dirty="0">
                <a:solidFill>
                  <a:prstClr val="black"/>
                </a:solidFill>
                <a:latin typeface="+mj-lt"/>
                <a:cs typeface="Calibri Light" panose="020F0302020204030204" pitchFamily="34" charset="0"/>
              </a:rPr>
            </a:br>
            <a:endParaRPr lang="en-SG" sz="1000" dirty="0">
              <a:solidFill>
                <a:prstClr val="black"/>
              </a:solidFill>
              <a:latin typeface="+mj-lt"/>
              <a:cs typeface="Calibri Light" panose="020F0302020204030204" pitchFamily="34" charset="0"/>
            </a:endParaRPr>
          </a:p>
          <a:p>
            <a:pPr marL="285750" indent="-285750" defTabSz="914400">
              <a:buFont typeface="Arial" panose="020B0604020202020204" pitchFamily="34" charset="0"/>
              <a:buChar char="•"/>
            </a:pPr>
            <a:r>
              <a:rPr kumimoji="0" lang="en-SG" sz="1000" b="0" i="0" u="none" strike="noStrike" kern="1200" cap="none" spc="0" normalizeH="0" baseline="0" noProof="0" dirty="0">
                <a:ln>
                  <a:noFill/>
                </a:ln>
                <a:solidFill>
                  <a:prstClr val="black"/>
                </a:solidFill>
                <a:effectLst/>
                <a:uLnTx/>
                <a:uFillTx/>
                <a:latin typeface="Verdana"/>
                <a:ea typeface="+mn-ea"/>
                <a:cs typeface="+mn-cs"/>
              </a:rPr>
              <a:t>Process Improvement:</a:t>
            </a:r>
            <a:br>
              <a:rPr kumimoji="0" lang="en-SG" sz="1000" b="0" i="0" u="none" strike="noStrike" kern="1200" cap="none" spc="0" normalizeH="0" baseline="0" noProof="0" dirty="0">
                <a:ln>
                  <a:noFill/>
                </a:ln>
                <a:solidFill>
                  <a:prstClr val="black"/>
                </a:solidFill>
                <a:effectLst/>
                <a:uLnTx/>
                <a:uFillTx/>
                <a:latin typeface="Verdana"/>
                <a:ea typeface="+mn-ea"/>
                <a:cs typeface="+mn-cs"/>
              </a:rPr>
            </a:br>
            <a:r>
              <a:rPr kumimoji="0" lang="en-SG" sz="1000" b="0" i="0" u="none" strike="noStrike" kern="1200" cap="none" spc="0" normalizeH="0" baseline="0" noProof="0" dirty="0">
                <a:ln>
                  <a:noFill/>
                </a:ln>
                <a:solidFill>
                  <a:prstClr val="black"/>
                </a:solidFill>
                <a:effectLst/>
                <a:uLnTx/>
                <a:uFillTx/>
                <a:latin typeface="Verdana"/>
                <a:ea typeface="+mn-ea"/>
                <a:cs typeface="+mn-cs"/>
              </a:rPr>
              <a:t>Guide the streamlining of processes to optimise solutions and enhance productivity</a:t>
            </a:r>
            <a:br>
              <a:rPr kumimoji="0" lang="en-SG" sz="1000" b="0" i="0" u="none" strike="noStrike" kern="1200" cap="none" spc="0" normalizeH="0" baseline="0" noProof="0" dirty="0">
                <a:ln>
                  <a:noFill/>
                </a:ln>
                <a:solidFill>
                  <a:prstClr val="black"/>
                </a:solidFill>
                <a:effectLst/>
                <a:uLnTx/>
                <a:uFillTx/>
                <a:latin typeface="Verdana"/>
                <a:ea typeface="+mn-ea"/>
                <a:cs typeface="+mn-cs"/>
              </a:rPr>
            </a:br>
            <a:endParaRPr kumimoji="0" lang="en-SG" sz="1000" b="0" i="0" u="none" strike="noStrike" kern="1200" cap="none" spc="0" normalizeH="0" baseline="0" noProof="0" dirty="0">
              <a:ln>
                <a:noFill/>
              </a:ln>
              <a:solidFill>
                <a:prstClr val="black"/>
              </a:solidFill>
              <a:effectLst/>
              <a:uLnTx/>
              <a:uFillTx/>
              <a:latin typeface="Verdana"/>
              <a:ea typeface="+mn-ea"/>
              <a:cs typeface="+mn-cs"/>
            </a:endParaRPr>
          </a:p>
          <a:p>
            <a:pPr marL="285750" indent="-285750" defTabSz="914400">
              <a:buFont typeface="Arial" panose="020B0604020202020204" pitchFamily="34" charset="0"/>
              <a:buChar char="•"/>
            </a:pPr>
            <a:r>
              <a:rPr kumimoji="0" lang="en-SG" sz="1000" b="0" i="0" u="none" strike="noStrike" kern="1200" cap="none" spc="0" normalizeH="0" baseline="0" noProof="0" dirty="0">
                <a:ln>
                  <a:noFill/>
                </a:ln>
                <a:solidFill>
                  <a:prstClr val="black"/>
                </a:solidFill>
                <a:effectLst/>
                <a:uLnTx/>
                <a:uFillTx/>
                <a:latin typeface="Verdana"/>
                <a:ea typeface="+mn-ea"/>
                <a:cs typeface="+mn-cs"/>
              </a:rPr>
              <a:t>Job Redesign:</a:t>
            </a:r>
            <a:br>
              <a:rPr kumimoji="0" lang="en-SG" sz="1000" b="0" i="0" u="none" strike="noStrike" kern="1200" cap="none" spc="0" normalizeH="0" baseline="0" noProof="0" dirty="0">
                <a:ln>
                  <a:noFill/>
                </a:ln>
                <a:solidFill>
                  <a:prstClr val="black"/>
                </a:solidFill>
                <a:effectLst/>
                <a:uLnTx/>
                <a:uFillTx/>
                <a:latin typeface="Verdana"/>
                <a:ea typeface="+mn-ea"/>
                <a:cs typeface="+mn-cs"/>
              </a:rPr>
            </a:br>
            <a:r>
              <a:rPr kumimoji="0" lang="en-SG" sz="1000" b="0" i="0" u="none" strike="noStrike" kern="1200" cap="none" spc="0" normalizeH="0" baseline="0" noProof="0" dirty="0">
                <a:ln>
                  <a:noFill/>
                </a:ln>
                <a:solidFill>
                  <a:prstClr val="black"/>
                </a:solidFill>
                <a:effectLst/>
                <a:uLnTx/>
                <a:uFillTx/>
                <a:latin typeface="Verdana"/>
                <a:ea typeface="+mn-ea"/>
                <a:cs typeface="+mn-cs"/>
              </a:rPr>
              <a:t>Develop plans for job redesign or update of job roles impacted by solutions</a:t>
            </a:r>
          </a:p>
          <a:p>
            <a:pPr marL="285750" indent="-285750" defTabSz="914400">
              <a:buFont typeface="Arial" panose="020B0604020202020204" pitchFamily="34" charset="0"/>
              <a:buChar char="•"/>
            </a:pPr>
            <a:endParaRPr lang="en-SG" sz="1000" dirty="0">
              <a:solidFill>
                <a:prstClr val="black"/>
              </a:solidFill>
              <a:latin typeface="Verdana"/>
            </a:endParaRPr>
          </a:p>
          <a:p>
            <a:pPr marL="285750" indent="-285750" defTabSz="914400">
              <a:buFont typeface="Arial" panose="020B0604020202020204" pitchFamily="34" charset="0"/>
              <a:buChar char="•"/>
            </a:pPr>
            <a:r>
              <a:rPr kumimoji="0" lang="en-SG" sz="1000" b="0" i="0" u="none" strike="noStrike" kern="1200" cap="none" spc="0" normalizeH="0" baseline="0" noProof="0" dirty="0">
                <a:ln>
                  <a:noFill/>
                </a:ln>
                <a:solidFill>
                  <a:prstClr val="black"/>
                </a:solidFill>
                <a:effectLst/>
                <a:uLnTx/>
                <a:uFillTx/>
                <a:latin typeface="Verdana"/>
                <a:ea typeface="+mn-ea"/>
                <a:cs typeface="+mn-cs"/>
              </a:rPr>
              <a:t>Please also refer to Change Management and Post Implementation Coaching templates under “Digital Strategy Planning”</a:t>
            </a:r>
          </a:p>
        </p:txBody>
      </p:sp>
      <p:graphicFrame>
        <p:nvGraphicFramePr>
          <p:cNvPr id="33" name="Table 32">
            <a:extLst>
              <a:ext uri="{FF2B5EF4-FFF2-40B4-BE49-F238E27FC236}">
                <a16:creationId xmlns:a16="http://schemas.microsoft.com/office/drawing/2014/main" id="{DD591F85-AF09-448C-A63A-EB5A2F2D353B}"/>
              </a:ext>
            </a:extLst>
          </p:cNvPr>
          <p:cNvGraphicFramePr>
            <a:graphicFrameLocks noGrp="1"/>
          </p:cNvGraphicFramePr>
          <p:nvPr>
            <p:extLst>
              <p:ext uri="{D42A27DB-BD31-4B8C-83A1-F6EECF244321}">
                <p14:modId xmlns:p14="http://schemas.microsoft.com/office/powerpoint/2010/main" val="1137977936"/>
              </p:ext>
            </p:extLst>
          </p:nvPr>
        </p:nvGraphicFramePr>
        <p:xfrm>
          <a:off x="8338650" y="3058061"/>
          <a:ext cx="3388520" cy="228600"/>
        </p:xfrm>
        <a:graphic>
          <a:graphicData uri="http://schemas.openxmlformats.org/drawingml/2006/table">
            <a:tbl>
              <a:tblPr firstRow="1" bandRow="1"/>
              <a:tblGrid>
                <a:gridCol w="1583948">
                  <a:extLst>
                    <a:ext uri="{9D8B030D-6E8A-4147-A177-3AD203B41FA5}">
                      <a16:colId xmlns:a16="http://schemas.microsoft.com/office/drawing/2014/main" val="1393716148"/>
                    </a:ext>
                  </a:extLst>
                </a:gridCol>
                <a:gridCol w="1145590">
                  <a:extLst>
                    <a:ext uri="{9D8B030D-6E8A-4147-A177-3AD203B41FA5}">
                      <a16:colId xmlns:a16="http://schemas.microsoft.com/office/drawing/2014/main" val="1190648980"/>
                    </a:ext>
                  </a:extLst>
                </a:gridCol>
                <a:gridCol w="658982">
                  <a:extLst>
                    <a:ext uri="{9D8B030D-6E8A-4147-A177-3AD203B41FA5}">
                      <a16:colId xmlns:a16="http://schemas.microsoft.com/office/drawing/2014/main" val="2876497014"/>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SG" sz="900" dirty="0">
                          <a:solidFill>
                            <a:srgbClr val="00ABAB"/>
                          </a:solidFill>
                          <a:latin typeface="+mj-lt"/>
                        </a:rPr>
                        <a:t>Description</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endParaRPr lang="en-SG" sz="900" b="1"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n-SG" sz="900"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33847878"/>
                  </a:ext>
                </a:extLst>
              </a:tr>
            </a:tbl>
          </a:graphicData>
        </a:graphic>
      </p:graphicFrame>
      <p:sp>
        <p:nvSpPr>
          <p:cNvPr id="29" name="Freeform 25">
            <a:extLst>
              <a:ext uri="{FF2B5EF4-FFF2-40B4-BE49-F238E27FC236}">
                <a16:creationId xmlns:a16="http://schemas.microsoft.com/office/drawing/2014/main" id="{F68C5D14-C5EC-40CC-A5DE-77ADB8D1846B}"/>
              </a:ext>
            </a:extLst>
          </p:cNvPr>
          <p:cNvSpPr>
            <a:spLocks noChangeAspect="1" noEditPoints="1"/>
          </p:cNvSpPr>
          <p:nvPr/>
        </p:nvSpPr>
        <p:spPr bwMode="auto">
          <a:xfrm>
            <a:off x="9660761" y="1173788"/>
            <a:ext cx="584132" cy="571123"/>
          </a:xfrm>
          <a:custGeom>
            <a:avLst/>
            <a:gdLst>
              <a:gd name="T0" fmla="*/ 895 w 1363"/>
              <a:gd name="T1" fmla="*/ 0 h 1474"/>
              <a:gd name="T2" fmla="*/ 224 w 1363"/>
              <a:gd name="T3" fmla="*/ 88 h 1474"/>
              <a:gd name="T4" fmla="*/ 28 w 1363"/>
              <a:gd name="T5" fmla="*/ 322 h 1474"/>
              <a:gd name="T6" fmla="*/ 105 w 1363"/>
              <a:gd name="T7" fmla="*/ 895 h 1474"/>
              <a:gd name="T8" fmla="*/ 295 w 1363"/>
              <a:gd name="T9" fmla="*/ 1422 h 1474"/>
              <a:gd name="T10" fmla="*/ 551 w 1363"/>
              <a:gd name="T11" fmla="*/ 1408 h 1474"/>
              <a:gd name="T12" fmla="*/ 1265 w 1363"/>
              <a:gd name="T13" fmla="*/ 1206 h 1474"/>
              <a:gd name="T14" fmla="*/ 1363 w 1363"/>
              <a:gd name="T15" fmla="*/ 369 h 1474"/>
              <a:gd name="T16" fmla="*/ 901 w 1363"/>
              <a:gd name="T17" fmla="*/ 0 h 1474"/>
              <a:gd name="T18" fmla="*/ 330 w 1363"/>
              <a:gd name="T19" fmla="*/ 1100 h 1474"/>
              <a:gd name="T20" fmla="*/ 290 w 1363"/>
              <a:gd name="T21" fmla="*/ 986 h 1474"/>
              <a:gd name="T22" fmla="*/ 280 w 1363"/>
              <a:gd name="T23" fmla="*/ 949 h 1474"/>
              <a:gd name="T24" fmla="*/ 480 w 1363"/>
              <a:gd name="T25" fmla="*/ 906 h 1474"/>
              <a:gd name="T26" fmla="*/ 544 w 1363"/>
              <a:gd name="T27" fmla="*/ 890 h 1474"/>
              <a:gd name="T28" fmla="*/ 558 w 1363"/>
              <a:gd name="T29" fmla="*/ 907 h 1474"/>
              <a:gd name="T30" fmla="*/ 583 w 1363"/>
              <a:gd name="T31" fmla="*/ 959 h 1474"/>
              <a:gd name="T32" fmla="*/ 612 w 1363"/>
              <a:gd name="T33" fmla="*/ 1013 h 1474"/>
              <a:gd name="T34" fmla="*/ 547 w 1363"/>
              <a:gd name="T35" fmla="*/ 1047 h 1474"/>
              <a:gd name="T36" fmla="*/ 330 w 1363"/>
              <a:gd name="T37" fmla="*/ 1100 h 1474"/>
              <a:gd name="T38" fmla="*/ 604 w 1363"/>
              <a:gd name="T39" fmla="*/ 765 h 1474"/>
              <a:gd name="T40" fmla="*/ 565 w 1363"/>
              <a:gd name="T41" fmla="*/ 701 h 1474"/>
              <a:gd name="T42" fmla="*/ 526 w 1363"/>
              <a:gd name="T43" fmla="*/ 636 h 1474"/>
              <a:gd name="T44" fmla="*/ 383 w 1363"/>
              <a:gd name="T45" fmla="*/ 665 h 1474"/>
              <a:gd name="T46" fmla="*/ 238 w 1363"/>
              <a:gd name="T47" fmla="*/ 691 h 1474"/>
              <a:gd name="T48" fmla="*/ 187 w 1363"/>
              <a:gd name="T49" fmla="*/ 551 h 1474"/>
              <a:gd name="T50" fmla="*/ 321 w 1363"/>
              <a:gd name="T51" fmla="*/ 529 h 1474"/>
              <a:gd name="T52" fmla="*/ 655 w 1363"/>
              <a:gd name="T53" fmla="*/ 470 h 1474"/>
              <a:gd name="T54" fmla="*/ 770 w 1363"/>
              <a:gd name="T55" fmla="*/ 519 h 1474"/>
              <a:gd name="T56" fmla="*/ 912 w 1363"/>
              <a:gd name="T57" fmla="*/ 699 h 1474"/>
              <a:gd name="T58" fmla="*/ 604 w 1363"/>
              <a:gd name="T59" fmla="*/ 765 h 1474"/>
              <a:gd name="T60" fmla="*/ 922 w 1363"/>
              <a:gd name="T61" fmla="*/ 443 h 1474"/>
              <a:gd name="T62" fmla="*/ 805 w 1363"/>
              <a:gd name="T63" fmla="*/ 326 h 1474"/>
              <a:gd name="T64" fmla="*/ 752 w 1363"/>
              <a:gd name="T65" fmla="*/ 270 h 1474"/>
              <a:gd name="T66" fmla="*/ 717 w 1363"/>
              <a:gd name="T67" fmla="*/ 236 h 1474"/>
              <a:gd name="T68" fmla="*/ 704 w 1363"/>
              <a:gd name="T69" fmla="*/ 232 h 1474"/>
              <a:gd name="T70" fmla="*/ 639 w 1363"/>
              <a:gd name="T71" fmla="*/ 243 h 1474"/>
              <a:gd name="T72" fmla="*/ 392 w 1363"/>
              <a:gd name="T73" fmla="*/ 278 h 1474"/>
              <a:gd name="T74" fmla="*/ 147 w 1363"/>
              <a:gd name="T75" fmla="*/ 314 h 1474"/>
              <a:gd name="T76" fmla="*/ 96 w 1363"/>
              <a:gd name="T77" fmla="*/ 189 h 1474"/>
              <a:gd name="T78" fmla="*/ 874 w 1363"/>
              <a:gd name="T79" fmla="*/ 88 h 1474"/>
              <a:gd name="T80" fmla="*/ 1159 w 1363"/>
              <a:gd name="T81" fmla="*/ 309 h 1474"/>
              <a:gd name="T82" fmla="*/ 1247 w 1363"/>
              <a:gd name="T83" fmla="*/ 383 h 1474"/>
              <a:gd name="T84" fmla="*/ 1003 w 1363"/>
              <a:gd name="T85" fmla="*/ 428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3" h="1474">
                <a:moveTo>
                  <a:pt x="901" y="0"/>
                </a:moveTo>
                <a:lnTo>
                  <a:pt x="895" y="0"/>
                </a:lnTo>
                <a:lnTo>
                  <a:pt x="895" y="0"/>
                </a:lnTo>
                <a:lnTo>
                  <a:pt x="672" y="31"/>
                </a:lnTo>
                <a:lnTo>
                  <a:pt x="448" y="59"/>
                </a:lnTo>
                <a:lnTo>
                  <a:pt x="224" y="88"/>
                </a:lnTo>
                <a:lnTo>
                  <a:pt x="0" y="118"/>
                </a:lnTo>
                <a:lnTo>
                  <a:pt x="0" y="118"/>
                </a:lnTo>
                <a:lnTo>
                  <a:pt x="28" y="322"/>
                </a:lnTo>
                <a:lnTo>
                  <a:pt x="63" y="580"/>
                </a:lnTo>
                <a:lnTo>
                  <a:pt x="105" y="895"/>
                </a:lnTo>
                <a:lnTo>
                  <a:pt x="105" y="895"/>
                </a:lnTo>
                <a:lnTo>
                  <a:pt x="198" y="1148"/>
                </a:lnTo>
                <a:lnTo>
                  <a:pt x="268" y="1344"/>
                </a:lnTo>
                <a:lnTo>
                  <a:pt x="295" y="1422"/>
                </a:lnTo>
                <a:lnTo>
                  <a:pt x="312" y="1474"/>
                </a:lnTo>
                <a:lnTo>
                  <a:pt x="312" y="1474"/>
                </a:lnTo>
                <a:lnTo>
                  <a:pt x="551" y="1408"/>
                </a:lnTo>
                <a:lnTo>
                  <a:pt x="789" y="1340"/>
                </a:lnTo>
                <a:lnTo>
                  <a:pt x="1027" y="1272"/>
                </a:lnTo>
                <a:lnTo>
                  <a:pt x="1265" y="1206"/>
                </a:lnTo>
                <a:lnTo>
                  <a:pt x="1265" y="1206"/>
                </a:lnTo>
                <a:lnTo>
                  <a:pt x="1363" y="369"/>
                </a:lnTo>
                <a:lnTo>
                  <a:pt x="1363" y="369"/>
                </a:lnTo>
                <a:lnTo>
                  <a:pt x="1182" y="224"/>
                </a:lnTo>
                <a:lnTo>
                  <a:pt x="1030" y="101"/>
                </a:lnTo>
                <a:lnTo>
                  <a:pt x="901" y="0"/>
                </a:lnTo>
                <a:lnTo>
                  <a:pt x="901" y="0"/>
                </a:lnTo>
                <a:close/>
                <a:moveTo>
                  <a:pt x="330" y="1100"/>
                </a:moveTo>
                <a:lnTo>
                  <a:pt x="330" y="1100"/>
                </a:lnTo>
                <a:lnTo>
                  <a:pt x="317" y="1061"/>
                </a:lnTo>
                <a:lnTo>
                  <a:pt x="303" y="1023"/>
                </a:lnTo>
                <a:lnTo>
                  <a:pt x="290" y="986"/>
                </a:lnTo>
                <a:lnTo>
                  <a:pt x="285" y="967"/>
                </a:lnTo>
                <a:lnTo>
                  <a:pt x="280" y="949"/>
                </a:lnTo>
                <a:lnTo>
                  <a:pt x="280" y="949"/>
                </a:lnTo>
                <a:lnTo>
                  <a:pt x="346" y="935"/>
                </a:lnTo>
                <a:lnTo>
                  <a:pt x="414" y="920"/>
                </a:lnTo>
                <a:lnTo>
                  <a:pt x="480" y="906"/>
                </a:lnTo>
                <a:lnTo>
                  <a:pt x="540" y="890"/>
                </a:lnTo>
                <a:lnTo>
                  <a:pt x="540" y="890"/>
                </a:lnTo>
                <a:lnTo>
                  <a:pt x="544" y="890"/>
                </a:lnTo>
                <a:lnTo>
                  <a:pt x="547" y="892"/>
                </a:lnTo>
                <a:lnTo>
                  <a:pt x="553" y="898"/>
                </a:lnTo>
                <a:lnTo>
                  <a:pt x="558" y="907"/>
                </a:lnTo>
                <a:lnTo>
                  <a:pt x="565" y="918"/>
                </a:lnTo>
                <a:lnTo>
                  <a:pt x="575" y="943"/>
                </a:lnTo>
                <a:lnTo>
                  <a:pt x="583" y="959"/>
                </a:lnTo>
                <a:lnTo>
                  <a:pt x="583" y="959"/>
                </a:lnTo>
                <a:lnTo>
                  <a:pt x="603" y="995"/>
                </a:lnTo>
                <a:lnTo>
                  <a:pt x="612" y="1013"/>
                </a:lnTo>
                <a:lnTo>
                  <a:pt x="620" y="1031"/>
                </a:lnTo>
                <a:lnTo>
                  <a:pt x="620" y="1031"/>
                </a:lnTo>
                <a:lnTo>
                  <a:pt x="547" y="1047"/>
                </a:lnTo>
                <a:lnTo>
                  <a:pt x="475" y="1065"/>
                </a:lnTo>
                <a:lnTo>
                  <a:pt x="402" y="1083"/>
                </a:lnTo>
                <a:lnTo>
                  <a:pt x="330" y="1100"/>
                </a:lnTo>
                <a:lnTo>
                  <a:pt x="330" y="1100"/>
                </a:lnTo>
                <a:close/>
                <a:moveTo>
                  <a:pt x="604" y="765"/>
                </a:moveTo>
                <a:lnTo>
                  <a:pt x="604" y="765"/>
                </a:lnTo>
                <a:lnTo>
                  <a:pt x="594" y="750"/>
                </a:lnTo>
                <a:lnTo>
                  <a:pt x="584" y="734"/>
                </a:lnTo>
                <a:lnTo>
                  <a:pt x="565" y="701"/>
                </a:lnTo>
                <a:lnTo>
                  <a:pt x="547" y="668"/>
                </a:lnTo>
                <a:lnTo>
                  <a:pt x="537" y="653"/>
                </a:lnTo>
                <a:lnTo>
                  <a:pt x="526" y="636"/>
                </a:lnTo>
                <a:lnTo>
                  <a:pt x="526" y="636"/>
                </a:lnTo>
                <a:lnTo>
                  <a:pt x="455" y="650"/>
                </a:lnTo>
                <a:lnTo>
                  <a:pt x="383" y="665"/>
                </a:lnTo>
                <a:lnTo>
                  <a:pt x="312" y="678"/>
                </a:lnTo>
                <a:lnTo>
                  <a:pt x="238" y="691"/>
                </a:lnTo>
                <a:lnTo>
                  <a:pt x="238" y="691"/>
                </a:lnTo>
                <a:lnTo>
                  <a:pt x="212" y="622"/>
                </a:lnTo>
                <a:lnTo>
                  <a:pt x="198" y="586"/>
                </a:lnTo>
                <a:lnTo>
                  <a:pt x="187" y="551"/>
                </a:lnTo>
                <a:lnTo>
                  <a:pt x="187" y="551"/>
                </a:lnTo>
                <a:lnTo>
                  <a:pt x="254" y="540"/>
                </a:lnTo>
                <a:lnTo>
                  <a:pt x="321" y="529"/>
                </a:lnTo>
                <a:lnTo>
                  <a:pt x="456" y="505"/>
                </a:lnTo>
                <a:lnTo>
                  <a:pt x="589" y="480"/>
                </a:lnTo>
                <a:lnTo>
                  <a:pt x="655" y="470"/>
                </a:lnTo>
                <a:lnTo>
                  <a:pt x="720" y="460"/>
                </a:lnTo>
                <a:lnTo>
                  <a:pt x="720" y="460"/>
                </a:lnTo>
                <a:lnTo>
                  <a:pt x="770" y="519"/>
                </a:lnTo>
                <a:lnTo>
                  <a:pt x="820" y="579"/>
                </a:lnTo>
                <a:lnTo>
                  <a:pt x="869" y="640"/>
                </a:lnTo>
                <a:lnTo>
                  <a:pt x="912" y="699"/>
                </a:lnTo>
                <a:lnTo>
                  <a:pt x="912" y="699"/>
                </a:lnTo>
                <a:lnTo>
                  <a:pt x="759" y="732"/>
                </a:lnTo>
                <a:lnTo>
                  <a:pt x="604" y="765"/>
                </a:lnTo>
                <a:lnTo>
                  <a:pt x="604" y="765"/>
                </a:lnTo>
                <a:close/>
                <a:moveTo>
                  <a:pt x="922" y="443"/>
                </a:moveTo>
                <a:lnTo>
                  <a:pt x="922" y="443"/>
                </a:lnTo>
                <a:lnTo>
                  <a:pt x="881" y="405"/>
                </a:lnTo>
                <a:lnTo>
                  <a:pt x="843" y="367"/>
                </a:lnTo>
                <a:lnTo>
                  <a:pt x="805" y="326"/>
                </a:lnTo>
                <a:lnTo>
                  <a:pt x="765" y="282"/>
                </a:lnTo>
                <a:lnTo>
                  <a:pt x="765" y="282"/>
                </a:lnTo>
                <a:lnTo>
                  <a:pt x="752" y="270"/>
                </a:lnTo>
                <a:lnTo>
                  <a:pt x="738" y="254"/>
                </a:lnTo>
                <a:lnTo>
                  <a:pt x="723" y="240"/>
                </a:lnTo>
                <a:lnTo>
                  <a:pt x="717" y="236"/>
                </a:lnTo>
                <a:lnTo>
                  <a:pt x="710" y="234"/>
                </a:lnTo>
                <a:lnTo>
                  <a:pt x="710" y="234"/>
                </a:lnTo>
                <a:lnTo>
                  <a:pt x="704" y="232"/>
                </a:lnTo>
                <a:lnTo>
                  <a:pt x="696" y="232"/>
                </a:lnTo>
                <a:lnTo>
                  <a:pt x="678" y="235"/>
                </a:lnTo>
                <a:lnTo>
                  <a:pt x="639" y="243"/>
                </a:lnTo>
                <a:lnTo>
                  <a:pt x="639" y="243"/>
                </a:lnTo>
                <a:lnTo>
                  <a:pt x="516" y="262"/>
                </a:lnTo>
                <a:lnTo>
                  <a:pt x="392" y="278"/>
                </a:lnTo>
                <a:lnTo>
                  <a:pt x="268" y="296"/>
                </a:lnTo>
                <a:lnTo>
                  <a:pt x="147" y="314"/>
                </a:lnTo>
                <a:lnTo>
                  <a:pt x="147" y="314"/>
                </a:lnTo>
                <a:lnTo>
                  <a:pt x="121" y="252"/>
                </a:lnTo>
                <a:lnTo>
                  <a:pt x="107" y="221"/>
                </a:lnTo>
                <a:lnTo>
                  <a:pt x="96" y="189"/>
                </a:lnTo>
                <a:lnTo>
                  <a:pt x="96" y="189"/>
                </a:lnTo>
                <a:lnTo>
                  <a:pt x="485" y="139"/>
                </a:lnTo>
                <a:lnTo>
                  <a:pt x="874" y="88"/>
                </a:lnTo>
                <a:lnTo>
                  <a:pt x="874" y="88"/>
                </a:lnTo>
                <a:lnTo>
                  <a:pt x="1064" y="235"/>
                </a:lnTo>
                <a:lnTo>
                  <a:pt x="1159" y="309"/>
                </a:lnTo>
                <a:lnTo>
                  <a:pt x="1203" y="346"/>
                </a:lnTo>
                <a:lnTo>
                  <a:pt x="1247" y="383"/>
                </a:lnTo>
                <a:lnTo>
                  <a:pt x="1247" y="383"/>
                </a:lnTo>
                <a:lnTo>
                  <a:pt x="1166" y="399"/>
                </a:lnTo>
                <a:lnTo>
                  <a:pt x="1085" y="413"/>
                </a:lnTo>
                <a:lnTo>
                  <a:pt x="1003" y="428"/>
                </a:lnTo>
                <a:lnTo>
                  <a:pt x="922" y="443"/>
                </a:lnTo>
                <a:lnTo>
                  <a:pt x="922" y="443"/>
                </a:lnTo>
                <a:close/>
              </a:path>
            </a:pathLst>
          </a:custGeom>
          <a:solidFill>
            <a:schemeClr val="accent3"/>
          </a:solidFill>
          <a:ln>
            <a:noFill/>
          </a:ln>
        </p:spPr>
        <p:txBody>
          <a:bodyPr vert="horz" wrap="square" lIns="182880" tIns="91440" rIns="182880" bIns="9144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200" b="0" i="0" u="none" strike="noStrike" kern="1200" cap="none" spc="0" normalizeH="0" baseline="0" noProof="0">
              <a:ln>
                <a:noFill/>
              </a:ln>
              <a:solidFill>
                <a:srgbClr val="5B9BD5"/>
              </a:solidFill>
              <a:effectLst/>
              <a:uLnTx/>
              <a:uFillTx/>
              <a:latin typeface="Verdana"/>
              <a:ea typeface="+mn-ea"/>
              <a:cs typeface="+mn-cs"/>
            </a:endParaRPr>
          </a:p>
        </p:txBody>
      </p:sp>
      <p:sp>
        <p:nvSpPr>
          <p:cNvPr id="35" name="Rectangle 34">
            <a:extLst>
              <a:ext uri="{FF2B5EF4-FFF2-40B4-BE49-F238E27FC236}">
                <a16:creationId xmlns:a16="http://schemas.microsoft.com/office/drawing/2014/main" id="{B0B15853-E11E-42DD-92A0-433ED6B3FCE9}"/>
              </a:ext>
            </a:extLst>
          </p:cNvPr>
          <p:cNvSpPr/>
          <p:nvPr/>
        </p:nvSpPr>
        <p:spPr>
          <a:xfrm>
            <a:off x="9026397" y="1783360"/>
            <a:ext cx="1856256" cy="430887"/>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
                <a:prstClr val="black"/>
              </a:buClr>
              <a:buSzTx/>
              <a:buFontTx/>
              <a:buNone/>
              <a:tabLst/>
              <a:defRPr/>
            </a:pPr>
            <a:r>
              <a:rPr kumimoji="0" lang="en-US" sz="1100" b="1" i="0" u="none" strike="noStrike" kern="0" cap="none" spc="0" normalizeH="0" baseline="0" noProof="0" dirty="0">
                <a:ln>
                  <a:noFill/>
                </a:ln>
                <a:solidFill>
                  <a:prstClr val="black"/>
                </a:solidFill>
                <a:effectLst/>
                <a:uLnTx/>
                <a:uFillTx/>
                <a:latin typeface="+mj-lt"/>
              </a:rPr>
              <a:t>Digital </a:t>
            </a:r>
            <a:r>
              <a:rPr lang="en-US" sz="1100" b="1" kern="0" dirty="0">
                <a:solidFill>
                  <a:prstClr val="black"/>
                </a:solidFill>
                <a:latin typeface="+mj-lt"/>
              </a:rPr>
              <a:t>Project</a:t>
            </a:r>
            <a:r>
              <a:rPr kumimoji="0" lang="en-US" sz="1100" b="1" i="0" u="none" strike="noStrike" kern="0" cap="none" spc="0" normalizeH="0" baseline="0" noProof="0" dirty="0">
                <a:ln>
                  <a:noFill/>
                </a:ln>
                <a:solidFill>
                  <a:prstClr val="black"/>
                </a:solidFill>
                <a:effectLst/>
                <a:uLnTx/>
                <a:uFillTx/>
                <a:latin typeface="+mj-lt"/>
              </a:rPr>
              <a:t> Implementation</a:t>
            </a:r>
          </a:p>
        </p:txBody>
      </p:sp>
      <p:sp>
        <p:nvSpPr>
          <p:cNvPr id="3" name="Rectangle 2">
            <a:extLst>
              <a:ext uri="{FF2B5EF4-FFF2-40B4-BE49-F238E27FC236}">
                <a16:creationId xmlns:a16="http://schemas.microsoft.com/office/drawing/2014/main" id="{2D68947E-858C-5CE8-E03A-7238A81CEFC9}"/>
              </a:ext>
            </a:extLst>
          </p:cNvPr>
          <p:cNvSpPr/>
          <p:nvPr/>
        </p:nvSpPr>
        <p:spPr bwMode="gray">
          <a:xfrm>
            <a:off x="556954" y="819325"/>
            <a:ext cx="3702872" cy="5550130"/>
          </a:xfrm>
          <a:prstGeom prst="rect">
            <a:avLst/>
          </a:prstGeom>
          <a:noFill/>
          <a:ln w="38100" algn="ctr">
            <a:solidFill>
              <a:srgbClr val="FF0000"/>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SG" sz="1600" b="1" dirty="0">
              <a:solidFill>
                <a:schemeClr val="bg1"/>
              </a:solidFill>
            </a:endParaRPr>
          </a:p>
        </p:txBody>
      </p:sp>
      <p:sp>
        <p:nvSpPr>
          <p:cNvPr id="9" name="Rectangle 8">
            <a:extLst>
              <a:ext uri="{FF2B5EF4-FFF2-40B4-BE49-F238E27FC236}">
                <a16:creationId xmlns:a16="http://schemas.microsoft.com/office/drawing/2014/main" id="{F0D19AD1-4525-CFC2-FBBE-F4A70018E243}"/>
              </a:ext>
            </a:extLst>
          </p:cNvPr>
          <p:cNvSpPr/>
          <p:nvPr/>
        </p:nvSpPr>
        <p:spPr>
          <a:xfrm>
            <a:off x="683104" y="3365604"/>
            <a:ext cx="3336003" cy="2708434"/>
          </a:xfrm>
          <a:prstGeom prst="rect">
            <a:avLst/>
          </a:prstGeom>
        </p:spPr>
        <p:txBody>
          <a:bodyPr wrap="square">
            <a:spAutoFit/>
          </a:bodyPr>
          <a:lstStyle/>
          <a:p>
            <a:pPr defTabSz="914400"/>
            <a:r>
              <a:rPr lang="en-SG" sz="1000" dirty="0">
                <a:solidFill>
                  <a:prstClr val="black"/>
                </a:solidFill>
                <a:latin typeface="+mj-lt"/>
                <a:cs typeface="Calibri Light" panose="020F0302020204030204" pitchFamily="34" charset="0"/>
              </a:rPr>
              <a:t>Digital Strategy Planning consists of the following sub-modules:</a:t>
            </a:r>
            <a:br>
              <a:rPr lang="en-SG" sz="1000" dirty="0">
                <a:solidFill>
                  <a:prstClr val="black"/>
                </a:solidFill>
                <a:latin typeface="+mj-lt"/>
                <a:cs typeface="Calibri Light" panose="020F0302020204030204" pitchFamily="34" charset="0"/>
              </a:rPr>
            </a:br>
            <a:endParaRPr lang="en-SG" sz="1000" dirty="0">
              <a:solidFill>
                <a:prstClr val="black"/>
              </a:solidFill>
              <a:latin typeface="+mj-lt"/>
              <a:cs typeface="Calibri Light" panose="020F0302020204030204" pitchFamily="34" charset="0"/>
            </a:endParaRP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Facilitation Workshop:</a:t>
            </a:r>
            <a:br>
              <a:rPr lang="en-SG" sz="1000" dirty="0">
                <a:solidFill>
                  <a:prstClr val="black"/>
                </a:solidFill>
                <a:latin typeface="+mj-lt"/>
                <a:cs typeface="Calibri Light" panose="020F0302020204030204" pitchFamily="34" charset="0"/>
              </a:rPr>
            </a:br>
            <a:r>
              <a:rPr lang="en-SG" sz="1000" dirty="0">
                <a:solidFill>
                  <a:prstClr val="black"/>
                </a:solidFill>
                <a:latin typeface="+mj-lt"/>
                <a:cs typeface="Calibri Light" panose="020F0302020204030204" pitchFamily="34" charset="0"/>
              </a:rPr>
              <a:t>Guide the formation of an SSA Digital Strategy Plan (DSP) and 3-Year Implementation Roadmap</a:t>
            </a:r>
            <a:br>
              <a:rPr lang="en-SG" sz="1000" dirty="0">
                <a:solidFill>
                  <a:prstClr val="black"/>
                </a:solidFill>
                <a:latin typeface="+mj-lt"/>
                <a:cs typeface="Calibri Light" panose="020F0302020204030204" pitchFamily="34" charset="0"/>
              </a:rPr>
            </a:br>
            <a:endParaRPr lang="en-SG" sz="1000" dirty="0">
              <a:solidFill>
                <a:prstClr val="black"/>
              </a:solidFill>
              <a:latin typeface="+mj-lt"/>
              <a:cs typeface="Calibri Light" panose="020F0302020204030204" pitchFamily="34" charset="0"/>
            </a:endParaRP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Change Management:</a:t>
            </a:r>
            <a:br>
              <a:rPr lang="en-SG" sz="1000" dirty="0">
                <a:solidFill>
                  <a:prstClr val="black"/>
                </a:solidFill>
                <a:latin typeface="+mj-lt"/>
                <a:cs typeface="Calibri Light" panose="020F0302020204030204" pitchFamily="34" charset="0"/>
              </a:rPr>
            </a:br>
            <a:r>
              <a:rPr lang="en-SG" sz="1000" dirty="0">
                <a:solidFill>
                  <a:prstClr val="black"/>
                </a:solidFill>
                <a:latin typeface="+mj-lt"/>
                <a:cs typeface="Calibri Light" panose="020F0302020204030204" pitchFamily="34" charset="0"/>
              </a:rPr>
              <a:t>Create a Change Management Plan to guide DSP implementation</a:t>
            </a:r>
            <a:br>
              <a:rPr lang="en-SG" sz="1000" dirty="0">
                <a:solidFill>
                  <a:prstClr val="black"/>
                </a:solidFill>
                <a:latin typeface="+mj-lt"/>
                <a:cs typeface="Calibri Light" panose="020F0302020204030204" pitchFamily="34" charset="0"/>
              </a:rPr>
            </a:br>
            <a:endParaRPr lang="en-SG" sz="1000" dirty="0">
              <a:solidFill>
                <a:prstClr val="black"/>
              </a:solidFill>
              <a:latin typeface="+mj-lt"/>
              <a:cs typeface="Calibri Light" panose="020F0302020204030204" pitchFamily="34" charset="0"/>
            </a:endParaRPr>
          </a:p>
          <a:p>
            <a:pPr marL="285750" indent="-285750" defTabSz="914400">
              <a:buFont typeface="Arial" panose="020B0604020202020204" pitchFamily="34" charset="0"/>
              <a:buChar char="•"/>
            </a:pPr>
            <a:r>
              <a:rPr lang="en-SG" sz="1000" dirty="0">
                <a:solidFill>
                  <a:prstClr val="black"/>
                </a:solidFill>
                <a:latin typeface="+mj-lt"/>
                <a:cs typeface="Calibri Light" panose="020F0302020204030204" pitchFamily="34" charset="0"/>
              </a:rPr>
              <a:t>Post Implementation Coaching:</a:t>
            </a:r>
            <a:br>
              <a:rPr lang="en-SG" sz="1000" dirty="0">
                <a:solidFill>
                  <a:prstClr val="black"/>
                </a:solidFill>
                <a:latin typeface="+mj-lt"/>
                <a:cs typeface="Calibri Light" panose="020F0302020204030204" pitchFamily="34" charset="0"/>
              </a:rPr>
            </a:br>
            <a:r>
              <a:rPr lang="en-SG" sz="1000" dirty="0">
                <a:solidFill>
                  <a:prstClr val="black"/>
                </a:solidFill>
                <a:latin typeface="+mj-lt"/>
                <a:cs typeface="Calibri Light" panose="020F0302020204030204" pitchFamily="34" charset="0"/>
              </a:rPr>
              <a:t>Reflection on key lessons learnt and improvements that can be made for roll-out of digital strategy plan</a:t>
            </a:r>
          </a:p>
          <a:p>
            <a:pPr marL="285750" indent="-285750" defTabSz="914400">
              <a:buFont typeface="Arial" panose="020B0604020202020204" pitchFamily="34" charset="0"/>
              <a:buChar char="•"/>
            </a:pPr>
            <a:endParaRPr lang="en-SG" sz="1000" dirty="0">
              <a:solidFill>
                <a:prstClr val="black"/>
              </a:solidFill>
              <a:latin typeface="+mj-lt"/>
              <a:cs typeface="Calibri Light" panose="020F0302020204030204" pitchFamily="34" charset="0"/>
            </a:endParaRPr>
          </a:p>
        </p:txBody>
      </p:sp>
      <p:sp>
        <p:nvSpPr>
          <p:cNvPr id="10" name="Title 3">
            <a:extLst>
              <a:ext uri="{FF2B5EF4-FFF2-40B4-BE49-F238E27FC236}">
                <a16:creationId xmlns:a16="http://schemas.microsoft.com/office/drawing/2014/main" id="{09881E09-30BD-EC2A-55A6-63B80BEBA23D}"/>
              </a:ext>
            </a:extLst>
          </p:cNvPr>
          <p:cNvSpPr txBox="1">
            <a:spLocks/>
          </p:cNvSpPr>
          <p:nvPr/>
        </p:nvSpPr>
        <p:spPr bwMode="gray">
          <a:xfrm>
            <a:off x="3038744" y="219639"/>
            <a:ext cx="7206149" cy="365080"/>
          </a:xfrm>
          <a:prstGeom prst="rect">
            <a:avLst/>
          </a:prstGeom>
          <a:solidFill>
            <a:srgbClr val="FFFF00"/>
          </a:solidFill>
        </p:spPr>
        <p:txBody>
          <a:bodyPr vert="horz" lIns="0" tIns="0" rIns="0" bIns="0" rtlCol="0" anchor="ctr"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algn="ctr"/>
            <a:r>
              <a:rPr lang="en-AU" sz="1400" dirty="0">
                <a:latin typeface="Verdana" panose="020B0604030504040204" pitchFamily="34" charset="0"/>
                <a:ea typeface="Verdana" panose="020B0604030504040204" pitchFamily="34" charset="0"/>
              </a:rPr>
              <a:t>Please refer to Tech-and-GO! website </a:t>
            </a:r>
            <a:r>
              <a:rPr lang="en-AU" sz="1400" dirty="0">
                <a:latin typeface="Verdana" panose="020B0604030504040204" pitchFamily="34" charset="0"/>
                <a:ea typeface="Verdana" panose="020B0604030504040204" pitchFamily="34" charset="0"/>
                <a:hlinkClick r:id="rId7"/>
              </a:rPr>
              <a:t>Guides &amp; Toolkits</a:t>
            </a:r>
            <a:r>
              <a:rPr lang="en-AU" sz="1400" dirty="0">
                <a:latin typeface="Verdana" panose="020B0604030504040204" pitchFamily="34" charset="0"/>
                <a:ea typeface="Verdana" panose="020B0604030504040204" pitchFamily="34" charset="0"/>
              </a:rPr>
              <a:t> for other templates</a:t>
            </a:r>
          </a:p>
        </p:txBody>
      </p:sp>
    </p:spTree>
    <p:extLst>
      <p:ext uri="{BB962C8B-B14F-4D97-AF65-F5344CB8AC3E}">
        <p14:creationId xmlns:p14="http://schemas.microsoft.com/office/powerpoint/2010/main" val="41019042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112"/>
          <p:cNvPicPr>
            <a:picLocks/>
          </p:cNvPicPr>
          <p:nvPr/>
        </p:nvPicPr>
        <p:blipFill rotWithShape="1">
          <a:blip r:embed="rId2"/>
          <a:srcRect l="2654" r="15078"/>
          <a:stretch/>
        </p:blipFill>
        <p:spPr>
          <a:xfrm>
            <a:off x="0" y="0"/>
            <a:ext cx="12192000" cy="6858000"/>
          </a:xfrm>
          <a:prstGeom prst="rect">
            <a:avLst/>
          </a:prstGeom>
        </p:spPr>
      </p:pic>
      <p:sp>
        <p:nvSpPr>
          <p:cNvPr id="53" name="Rectangle 52">
            <a:extLst>
              <a:ext uri="{FF2B5EF4-FFF2-40B4-BE49-F238E27FC236}">
                <a16:creationId xmlns:a16="http://schemas.microsoft.com/office/drawing/2014/main" id="{47BBCA05-228F-445A-9CBD-BED156324511}"/>
              </a:ext>
            </a:extLst>
          </p:cNvPr>
          <p:cNvSpPr/>
          <p:nvPr/>
        </p:nvSpPr>
        <p:spPr bwMode="gray">
          <a:xfrm>
            <a:off x="0" y="0"/>
            <a:ext cx="12192000" cy="6858000"/>
          </a:xfrm>
          <a:prstGeom prst="rect">
            <a:avLst/>
          </a:prstGeom>
          <a:solidFill>
            <a:srgbClr val="FFCC66">
              <a:alpha val="10196"/>
            </a:srgbClr>
          </a:solidFill>
          <a:ln w="19050" algn="ctr">
            <a:noFill/>
            <a:miter lim="800000"/>
            <a:headEnd/>
            <a:tailEn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endParaRPr kumimoji="0" lang="en-US" sz="1600" b="1" i="0" u="none" strike="noStrike" kern="1200" cap="none" spc="0" normalizeH="0" baseline="0" noProof="0" dirty="0">
              <a:ln>
                <a:noFill/>
              </a:ln>
              <a:solidFill>
                <a:prstClr val="white"/>
              </a:solidFill>
              <a:effectLst/>
              <a:uLnTx/>
              <a:uFillTx/>
              <a:ea typeface="+mn-ea"/>
              <a:cs typeface="+mn-cs"/>
            </a:endParaRPr>
          </a:p>
        </p:txBody>
      </p:sp>
      <p:sp>
        <p:nvSpPr>
          <p:cNvPr id="82" name="Subtitle 3"/>
          <p:cNvSpPr txBox="1">
            <a:spLocks/>
          </p:cNvSpPr>
          <p:nvPr/>
        </p:nvSpPr>
        <p:spPr>
          <a:xfrm>
            <a:off x="411480" y="2707006"/>
            <a:ext cx="7579995" cy="1443989"/>
          </a:xfrm>
          <a:prstGeom prst="rect">
            <a:avLst/>
          </a:prstGeom>
          <a:solidFill>
            <a:srgbClr val="808080">
              <a:alpha val="50196"/>
            </a:srgbClr>
          </a:solidFill>
        </p:spPr>
        <p:txBody>
          <a:bodyPr lIns="91440" tIns="45720" rIns="91440" bIns="45720" anchor="ctr"/>
          <a:lstStyle>
            <a:lvl1pPr marL="0" indent="0" algn="l" defTabSz="914400" rtl="0" eaLnBrk="1" latinLnBrk="0" hangingPunct="1">
              <a:spcBef>
                <a:spcPts val="0"/>
              </a:spcBef>
              <a:spcAft>
                <a:spcPts val="1000"/>
              </a:spcAft>
              <a:buSzPct val="100000"/>
              <a:buFont typeface="Arial" panose="020B0604020202020204" pitchFamily="34" charset="0"/>
              <a:buNone/>
              <a:defRPr sz="1300" b="0" kern="1200">
                <a:solidFill>
                  <a:schemeClr val="tx1"/>
                </a:solidFill>
                <a:latin typeface="+mn-lt"/>
                <a:ea typeface="+mn-ea"/>
                <a:cs typeface="Calibri Light" panose="020F0302020204030204" pitchFamily="34" charset="0"/>
              </a:defRPr>
            </a:lvl1pPr>
            <a:lvl2pPr marL="0" indent="0" algn="l" defTabSz="914400" rtl="0" eaLnBrk="1" latinLnBrk="0" hangingPunct="1">
              <a:spcBef>
                <a:spcPts val="0"/>
              </a:spcBef>
              <a:spcAft>
                <a:spcPts val="1000"/>
              </a:spcAft>
              <a:buClrTx/>
              <a:buSzPct val="100000"/>
              <a:buFont typeface="Arial"/>
              <a:buNone/>
              <a:defRPr lang="en-US" sz="1300" b="1" kern="1200" dirty="0" smtClean="0">
                <a:solidFill>
                  <a:schemeClr val="tx1"/>
                </a:solidFill>
                <a:latin typeface="+mj-lt"/>
                <a:ea typeface="+mn-ea"/>
                <a:cs typeface="Calibri Light" panose="020F0302020204030204" pitchFamily="34" charset="0"/>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300" kern="1200" dirty="0" smtClean="0">
                <a:solidFill>
                  <a:schemeClr val="tx1"/>
                </a:solidFill>
                <a:latin typeface="+mn-lt"/>
                <a:ea typeface="+mn-ea"/>
                <a:cs typeface="Calibri Light" panose="020F0302020204030204" pitchFamily="34" charset="0"/>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300" kern="1200" baseline="0" dirty="0" smtClean="0">
                <a:solidFill>
                  <a:schemeClr val="tx1"/>
                </a:solidFill>
                <a:latin typeface="+mn-lt"/>
                <a:ea typeface="+mn-ea"/>
                <a:cs typeface="Calibri Light" panose="020F0302020204030204" pitchFamily="34" charset="0"/>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300" kern="1200" baseline="0" dirty="0" smtClean="0">
                <a:solidFill>
                  <a:schemeClr val="tx1"/>
                </a:solidFill>
                <a:latin typeface="+mn-lt"/>
                <a:ea typeface="+mn-ea"/>
                <a:cs typeface="Calibri Light" panose="020F0302020204030204" pitchFamily="34" charset="0"/>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0">
              <a:defRPr/>
            </a:pPr>
            <a:r>
              <a:rPr lang="en-GB" sz="2800" b="1" dirty="0">
                <a:solidFill>
                  <a:schemeClr val="bg1"/>
                </a:solidFill>
                <a:latin typeface="Verdana" panose="020B0604030504040204" pitchFamily="34" charset="0"/>
                <a:ea typeface="Verdana" panose="020B0604030504040204" pitchFamily="34" charset="0"/>
                <a:cs typeface="Calibri Light"/>
              </a:rPr>
              <a:t>FACILITATION WORKSHOP</a:t>
            </a:r>
          </a:p>
        </p:txBody>
      </p:sp>
    </p:spTree>
    <p:extLst>
      <p:ext uri="{BB962C8B-B14F-4D97-AF65-F5344CB8AC3E}">
        <p14:creationId xmlns:p14="http://schemas.microsoft.com/office/powerpoint/2010/main" val="24905440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76B06897-2715-4D12-AFFF-21D7087E946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6" name="Object 5" hidden="1">
                        <a:extLst>
                          <a:ext uri="{FF2B5EF4-FFF2-40B4-BE49-F238E27FC236}">
                            <a16:creationId xmlns:a16="http://schemas.microsoft.com/office/drawing/2014/main" id="{76B06897-2715-4D12-AFFF-21D7087E946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717F52F-94BF-4F8C-99C0-5969E968FD24}"/>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AU" sz="2000" b="0" i="0" u="none" strike="noStrike" kern="1200" cap="none" spc="0" normalizeH="0" baseline="0" noProof="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4" name="Title 3">
            <a:extLst>
              <a:ext uri="{FF2B5EF4-FFF2-40B4-BE49-F238E27FC236}">
                <a16:creationId xmlns:a16="http://schemas.microsoft.com/office/drawing/2014/main" id="{3841E51B-0F22-4F53-9291-E2E47E2C223D}"/>
              </a:ext>
            </a:extLst>
          </p:cNvPr>
          <p:cNvSpPr>
            <a:spLocks noGrp="1"/>
          </p:cNvSpPr>
          <p:nvPr>
            <p:ph type="title"/>
          </p:nvPr>
        </p:nvSpPr>
        <p:spPr/>
        <p:txBody>
          <a:bodyPr vert="horz" lIns="0" tIns="0" rIns="0" bIns="0" rtlCol="0" anchor="t" anchorCtr="0">
            <a:noAutofit/>
          </a:bodyPr>
          <a:lstStyle/>
          <a:p>
            <a:r>
              <a:rPr lang="en-AU" sz="2000" dirty="0">
                <a:latin typeface="Verdana" panose="020B0604030504040204" pitchFamily="34" charset="0"/>
                <a:ea typeface="Verdana" panose="020B0604030504040204" pitchFamily="34" charset="0"/>
              </a:rPr>
              <a:t>Facilitation Workshop User Guide</a:t>
            </a:r>
          </a:p>
        </p:txBody>
      </p:sp>
      <p:sp>
        <p:nvSpPr>
          <p:cNvPr id="40" name="Title 2">
            <a:extLst>
              <a:ext uri="{FF2B5EF4-FFF2-40B4-BE49-F238E27FC236}">
                <a16:creationId xmlns:a16="http://schemas.microsoft.com/office/drawing/2014/main" id="{D5C38A9F-0525-4727-912C-5504D610AC90}"/>
              </a:ext>
            </a:extLst>
          </p:cNvPr>
          <p:cNvSpPr txBox="1">
            <a:spLocks/>
          </p:cNvSpPr>
          <p:nvPr/>
        </p:nvSpPr>
        <p:spPr bwMode="auto">
          <a:xfrm>
            <a:off x="527880" y="935416"/>
            <a:ext cx="10385543" cy="354557"/>
          </a:xfrm>
          <a:prstGeom prst="rect">
            <a:avLst/>
          </a:prstGeom>
          <a:solidFill>
            <a:srgbClr val="004F59"/>
          </a:solidFill>
          <a:ln w="25400" cap="flat" cmpd="sng" algn="ctr">
            <a:noFill/>
            <a:prstDash val="solid"/>
            <a:headEnd/>
            <a:tailEnd/>
          </a:ln>
          <a:effectLst/>
        </p:spPr>
        <p:txBody>
          <a:bodyPr wrap="square" lIns="88900" tIns="88900" rIns="88900" bIns="88900" rtlCol="0" anchor="ctr"/>
          <a:lstStyle>
            <a:defPPr>
              <a:defRPr lang="en-US"/>
            </a:defPPr>
            <a:lvl1pPr algn="ctr">
              <a:lnSpc>
                <a:spcPct val="106000"/>
              </a:lnSpc>
              <a:buFont typeface="Wingdings 2" pitchFamily="18" charset="2"/>
              <a:buNone/>
              <a:defRPr sz="1400" b="1">
                <a:solidFill>
                  <a:srgbClr val="DDEFE8"/>
                </a:solidFill>
                <a:latin typeface="Verdana" panose="020B0604030504040204" pitchFamily="34" charset="0"/>
                <a:ea typeface="Verdana" panose="020B0604030504040204" pitchFamily="34" charset="0"/>
                <a:cs typeface="Segoe UI Light" panose="020B0502040204020203"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SG" sz="1100" b="1" i="0" u="none" strike="noStrike" kern="0" cap="none" spc="0" normalizeH="0" baseline="0" noProof="0" dirty="0">
                <a:ln>
                  <a:noFill/>
                </a:ln>
                <a:solidFill>
                  <a:srgbClr val="DDEFE8"/>
                </a:solidFill>
                <a:effectLst/>
                <a:uLnTx/>
                <a:uFillTx/>
                <a:latin typeface="Verdana"/>
                <a:ea typeface="Verdana" panose="020B0604030504040204" pitchFamily="34" charset="0"/>
                <a:cs typeface="Segoe UI Light" panose="020B0502040204020203" pitchFamily="34" charset="0"/>
              </a:rPr>
              <a:t>Facilitation Workshop</a:t>
            </a:r>
            <a:endParaRPr kumimoji="0" lang="en-SG" sz="1100" b="0" i="1" u="none" strike="noStrike" kern="0" cap="none" spc="0" normalizeH="0" baseline="0" noProof="0" dirty="0">
              <a:ln>
                <a:noFill/>
              </a:ln>
              <a:solidFill>
                <a:srgbClr val="DDEFE8"/>
              </a:solidFill>
              <a:effectLst/>
              <a:uLnTx/>
              <a:uFillTx/>
              <a:latin typeface="Verdana"/>
              <a:ea typeface="Verdana" panose="020B0604030504040204" pitchFamily="34" charset="0"/>
              <a:cs typeface="Segoe UI Light" panose="020B0502040204020203" pitchFamily="34" charset="0"/>
            </a:endParaRPr>
          </a:p>
        </p:txBody>
      </p:sp>
      <p:graphicFrame>
        <p:nvGraphicFramePr>
          <p:cNvPr id="41" name="Table 40">
            <a:extLst>
              <a:ext uri="{FF2B5EF4-FFF2-40B4-BE49-F238E27FC236}">
                <a16:creationId xmlns:a16="http://schemas.microsoft.com/office/drawing/2014/main" id="{400F53EA-FB06-46E6-ADDD-E739FD8B4CCB}"/>
              </a:ext>
            </a:extLst>
          </p:cNvPr>
          <p:cNvGraphicFramePr>
            <a:graphicFrameLocks noGrp="1"/>
          </p:cNvGraphicFramePr>
          <p:nvPr/>
        </p:nvGraphicFramePr>
        <p:xfrm>
          <a:off x="520411" y="1867619"/>
          <a:ext cx="10385543" cy="243840"/>
        </p:xfrm>
        <a:graphic>
          <a:graphicData uri="http://schemas.openxmlformats.org/drawingml/2006/table">
            <a:tbl>
              <a:tblPr firstRow="1" bandRow="1"/>
              <a:tblGrid>
                <a:gridCol w="1249012">
                  <a:extLst>
                    <a:ext uri="{9D8B030D-6E8A-4147-A177-3AD203B41FA5}">
                      <a16:colId xmlns:a16="http://schemas.microsoft.com/office/drawing/2014/main" val="1393716148"/>
                    </a:ext>
                  </a:extLst>
                </a:gridCol>
                <a:gridCol w="7116803">
                  <a:extLst>
                    <a:ext uri="{9D8B030D-6E8A-4147-A177-3AD203B41FA5}">
                      <a16:colId xmlns:a16="http://schemas.microsoft.com/office/drawing/2014/main" val="1190648980"/>
                    </a:ext>
                  </a:extLst>
                </a:gridCol>
                <a:gridCol w="2019728">
                  <a:extLst>
                    <a:ext uri="{9D8B030D-6E8A-4147-A177-3AD203B41FA5}">
                      <a16:colId xmlns:a16="http://schemas.microsoft.com/office/drawing/2014/main" val="2876497014"/>
                    </a:ext>
                  </a:extLst>
                </a:gridCol>
              </a:tblGrid>
              <a:tr h="0">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r>
                        <a:rPr lang="en-SG" sz="1000" dirty="0">
                          <a:solidFill>
                            <a:srgbClr val="00ABAB"/>
                          </a:solidFill>
                          <a:latin typeface="+mj-lt"/>
                        </a:rPr>
                        <a:t>Page No.</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r>
                        <a:rPr lang="en-SG" sz="1000" b="1" dirty="0">
                          <a:solidFill>
                            <a:srgbClr val="00ABAB"/>
                          </a:solidFill>
                          <a:latin typeface="+mj-lt"/>
                        </a:rPr>
                        <a:t>Description</a:t>
                      </a: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endParaRPr lang="en-SG" sz="1000" dirty="0">
                        <a:solidFill>
                          <a:srgbClr val="00ABAB"/>
                        </a:solidFill>
                        <a:latin typeface="+mj-lt"/>
                      </a:endParaRPr>
                    </a:p>
                  </a:txBody>
                  <a:tcP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33847878"/>
                  </a:ext>
                </a:extLst>
              </a:tr>
            </a:tbl>
          </a:graphicData>
        </a:graphic>
      </p:graphicFrame>
      <p:sp>
        <p:nvSpPr>
          <p:cNvPr id="3" name="Rectangle 2">
            <a:extLst>
              <a:ext uri="{FF2B5EF4-FFF2-40B4-BE49-F238E27FC236}">
                <a16:creationId xmlns:a16="http://schemas.microsoft.com/office/drawing/2014/main" id="{35B9819D-E0A3-4FB7-BDE6-B0C7ACEB8FBC}"/>
              </a:ext>
            </a:extLst>
          </p:cNvPr>
          <p:cNvSpPr/>
          <p:nvPr/>
        </p:nvSpPr>
        <p:spPr>
          <a:xfrm>
            <a:off x="520411" y="1346369"/>
            <a:ext cx="1038554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The purpose of the Facilitation Workshop is to guide the formation of an SSA Digital Strategy Plan (DSP) and an Implementation Roadmap to roll out the DSP.</a:t>
            </a:r>
            <a:endParaRPr kumimoji="0" lang="en-SG" sz="16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p:txBody>
      </p:sp>
      <p:sp>
        <p:nvSpPr>
          <p:cNvPr id="43" name="Rectangle 42">
            <a:extLst>
              <a:ext uri="{FF2B5EF4-FFF2-40B4-BE49-F238E27FC236}">
                <a16:creationId xmlns:a16="http://schemas.microsoft.com/office/drawing/2014/main" id="{301C23EE-4BD6-4031-B619-702286FBED2F}"/>
              </a:ext>
            </a:extLst>
          </p:cNvPr>
          <p:cNvSpPr/>
          <p:nvPr/>
        </p:nvSpPr>
        <p:spPr>
          <a:xfrm>
            <a:off x="717885" y="2215651"/>
            <a:ext cx="754655" cy="2617255"/>
          </a:xfrm>
          <a:prstGeom prst="rect">
            <a:avLst/>
          </a:prstGeom>
        </p:spPr>
        <p:txBody>
          <a:bodyPr wrap="square">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6</a:t>
            </a:r>
          </a:p>
          <a:p>
            <a:pPr marL="0" marR="0" lvl="0" indent="0" algn="l" defTabSz="914400" rtl="0" eaLnBrk="1" fontAlgn="auto" latinLnBrk="0" hangingPunct="1">
              <a:lnSpc>
                <a:spcPct val="200000"/>
              </a:lnSpc>
              <a:spcBef>
                <a:spcPts val="0"/>
              </a:spcBef>
              <a:spcAft>
                <a:spcPts val="0"/>
              </a:spcAft>
              <a:buClrTx/>
              <a:buSzTx/>
              <a:buFontTx/>
              <a:buNone/>
              <a:tabLst/>
              <a:defRPr/>
            </a:pPr>
            <a:r>
              <a:rPr lang="en-SG" sz="1200" dirty="0">
                <a:solidFill>
                  <a:prstClr val="black"/>
                </a:solidFill>
                <a:latin typeface="Verdana"/>
                <a:cs typeface="Calibri Light" panose="020F0302020204030204" pitchFamily="34" charset="0"/>
              </a:rPr>
              <a:t>7</a:t>
            </a:r>
            <a:endPar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8</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9</a:t>
            </a:r>
          </a:p>
          <a:p>
            <a:pPr marL="0" marR="0" lvl="0" indent="0" algn="l" defTabSz="914400" rtl="0" eaLnBrk="1" fontAlgn="auto" latinLnBrk="0" hangingPunct="1">
              <a:lnSpc>
                <a:spcPct val="200000"/>
              </a:lnSpc>
              <a:spcBef>
                <a:spcPts val="0"/>
              </a:spcBef>
              <a:spcAft>
                <a:spcPts val="0"/>
              </a:spcAft>
              <a:buClrTx/>
              <a:buSzTx/>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rPr>
              <a:t>10</a:t>
            </a:r>
          </a:p>
          <a:p>
            <a:pPr marL="0" marR="0" lvl="0" indent="0" algn="l" defTabSz="914400" rtl="0" eaLnBrk="1" fontAlgn="auto" latinLnBrk="0" hangingPunct="1">
              <a:lnSpc>
                <a:spcPct val="200000"/>
              </a:lnSpc>
              <a:spcBef>
                <a:spcPts val="0"/>
              </a:spcBef>
              <a:spcAft>
                <a:spcPts val="0"/>
              </a:spcAft>
              <a:buClrTx/>
              <a:buSzTx/>
              <a:buFontTx/>
              <a:buNone/>
              <a:tabLst/>
              <a:defRPr/>
            </a:pPr>
            <a:r>
              <a:rPr lang="en-SG" sz="1200" dirty="0">
                <a:solidFill>
                  <a:prstClr val="black"/>
                </a:solidFill>
                <a:latin typeface="Verdana"/>
                <a:cs typeface="Calibri Light" panose="020F0302020204030204" pitchFamily="34" charset="0"/>
              </a:rPr>
              <a:t>11</a:t>
            </a:r>
            <a:endPar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en-SG" sz="1200" dirty="0">
                <a:solidFill>
                  <a:prstClr val="black"/>
                </a:solidFill>
                <a:latin typeface="Verdana"/>
                <a:cs typeface="Calibri Light" panose="020F0302020204030204" pitchFamily="34" charset="0"/>
              </a:rPr>
              <a:t>12</a:t>
            </a:r>
            <a:endParaRPr kumimoji="0" lang="en-SG" sz="1200" b="0" i="0" u="none" strike="noStrike" kern="1200" cap="none" spc="0" normalizeH="0" baseline="0" noProof="0" dirty="0">
              <a:ln>
                <a:noFill/>
              </a:ln>
              <a:solidFill>
                <a:prstClr val="black"/>
              </a:solidFill>
              <a:effectLst/>
              <a:uLnTx/>
              <a:uFillTx/>
              <a:latin typeface="Verdana"/>
              <a:ea typeface="+mn-ea"/>
              <a:cs typeface="Calibri Light" panose="020F0302020204030204" pitchFamily="34" charset="0"/>
            </a:endParaRPr>
          </a:p>
        </p:txBody>
      </p:sp>
      <p:sp>
        <p:nvSpPr>
          <p:cNvPr id="9" name="Rectangle 8">
            <a:extLst>
              <a:ext uri="{FF2B5EF4-FFF2-40B4-BE49-F238E27FC236}">
                <a16:creationId xmlns:a16="http://schemas.microsoft.com/office/drawing/2014/main" id="{82BCE527-1DFA-496C-B49F-DD681FCB4089}"/>
              </a:ext>
            </a:extLst>
          </p:cNvPr>
          <p:cNvSpPr/>
          <p:nvPr/>
        </p:nvSpPr>
        <p:spPr>
          <a:xfrm>
            <a:off x="1765340" y="2196650"/>
            <a:ext cx="9236643" cy="2986587"/>
          </a:xfrm>
          <a:prstGeom prst="rect">
            <a:avLst/>
          </a:prstGeom>
        </p:spPr>
        <p:txBody>
          <a:bodyPr wrap="square">
            <a:spAutoFit/>
          </a:bodyPr>
          <a:lstStyle/>
          <a:p>
            <a:pPr defTabSz="914400">
              <a:lnSpc>
                <a:spcPct val="200000"/>
              </a:lnSpc>
            </a:pPr>
            <a:r>
              <a:rPr lang="en-SG" sz="1200" dirty="0">
                <a:solidFill>
                  <a:sysClr val="windowText" lastClr="000000"/>
                </a:solidFill>
              </a:rPr>
              <a:t>Articulate your organisation’s digital vision, aspirations and accompanying focus area(s) for digital strategy</a:t>
            </a:r>
          </a:p>
          <a:p>
            <a:pPr defTabSz="914400">
              <a:lnSpc>
                <a:spcPct val="200000"/>
              </a:lnSpc>
            </a:pPr>
            <a:r>
              <a:rPr lang="en-SG" sz="1200" dirty="0">
                <a:solidFill>
                  <a:sysClr val="windowText" lastClr="000000"/>
                </a:solidFill>
              </a:rPr>
              <a:t>Identify your organisation’s pain points and provide an assessment of your current state</a:t>
            </a:r>
          </a:p>
          <a:p>
            <a:pPr defTabSz="914400">
              <a:lnSpc>
                <a:spcPct val="200000"/>
              </a:lnSpc>
            </a:pPr>
            <a:r>
              <a:rPr lang="en-SG" sz="1200" dirty="0">
                <a:solidFill>
                  <a:prstClr val="black"/>
                </a:solidFill>
                <a:cs typeface="Calibri Light" panose="020F0302020204030204" pitchFamily="34" charset="0"/>
              </a:rPr>
              <a:t>Analyse your organisation’s strengths, weaknesses, opportunities and threats with respect to digitalisation</a:t>
            </a:r>
          </a:p>
          <a:p>
            <a:pPr defTabSz="914400">
              <a:lnSpc>
                <a:spcPct val="200000"/>
              </a:lnSpc>
            </a:pPr>
            <a:r>
              <a:rPr lang="en-SG" sz="1200" dirty="0">
                <a:solidFill>
                  <a:sysClr val="windowText" lastClr="000000"/>
                </a:solidFill>
              </a:rPr>
              <a:t>Conduct future state user journey mapping and identify technology enhancement opportunities</a:t>
            </a:r>
          </a:p>
          <a:p>
            <a:pPr defTabSz="914400">
              <a:lnSpc>
                <a:spcPct val="200000"/>
              </a:lnSpc>
            </a:pPr>
            <a:r>
              <a:rPr lang="en-SG" sz="1200" dirty="0">
                <a:solidFill>
                  <a:sysClr val="windowText" lastClr="000000"/>
                </a:solidFill>
              </a:rPr>
              <a:t>Analyse technology enhancement opportunities and identify key considerations</a:t>
            </a:r>
          </a:p>
          <a:p>
            <a:pPr defTabSz="914400">
              <a:lnSpc>
                <a:spcPct val="200000"/>
              </a:lnSpc>
            </a:pPr>
            <a:r>
              <a:rPr lang="en-SG" sz="1200" dirty="0">
                <a:solidFill>
                  <a:sysClr val="windowText" lastClr="000000"/>
                </a:solidFill>
              </a:rPr>
              <a:t>Conduct prioritisation of technology enhancement opportunities based on prioritisation matrix</a:t>
            </a:r>
          </a:p>
          <a:p>
            <a:pPr defTabSz="914400">
              <a:lnSpc>
                <a:spcPct val="200000"/>
              </a:lnSpc>
            </a:pPr>
            <a:r>
              <a:rPr lang="en-SG" sz="1200" dirty="0">
                <a:solidFill>
                  <a:sysClr val="windowText" lastClr="000000"/>
                </a:solidFill>
              </a:rPr>
              <a:t>Create Implementation Roadmap to guide the roll-out of your organisation’s digital strategy plan</a:t>
            </a:r>
          </a:p>
          <a:p>
            <a:pPr defTabSz="914400">
              <a:lnSpc>
                <a:spcPct val="200000"/>
              </a:lnSpc>
            </a:pPr>
            <a:endParaRPr lang="en-SG" sz="1200" dirty="0">
              <a:solidFill>
                <a:sysClr val="windowText" lastClr="000000"/>
              </a:solidFill>
            </a:endParaRPr>
          </a:p>
        </p:txBody>
      </p:sp>
    </p:spTree>
    <p:extLst>
      <p:ext uri="{BB962C8B-B14F-4D97-AF65-F5344CB8AC3E}">
        <p14:creationId xmlns:p14="http://schemas.microsoft.com/office/powerpoint/2010/main" val="5298981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4004CEC7-67EB-4B7B-8232-F626763464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38" name="Object 37" hidden="1">
                        <a:extLst>
                          <a:ext uri="{FF2B5EF4-FFF2-40B4-BE49-F238E27FC236}">
                            <a16:creationId xmlns:a16="http://schemas.microsoft.com/office/drawing/2014/main" id="{4004CEC7-67EB-4B7B-8232-F626763464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781774F-FE8B-4675-8DE2-9F101E1EECEA}"/>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SG"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graphicFrame>
        <p:nvGraphicFramePr>
          <p:cNvPr id="15" name="Table 5">
            <a:extLst>
              <a:ext uri="{FF2B5EF4-FFF2-40B4-BE49-F238E27FC236}">
                <a16:creationId xmlns:a16="http://schemas.microsoft.com/office/drawing/2014/main" id="{90F3917A-2D26-420F-8B78-1DB0DB9AABE2}"/>
              </a:ext>
            </a:extLst>
          </p:cNvPr>
          <p:cNvGraphicFramePr>
            <a:graphicFrameLocks noGrp="1"/>
          </p:cNvGraphicFramePr>
          <p:nvPr/>
        </p:nvGraphicFramePr>
        <p:xfrm>
          <a:off x="487122" y="1864661"/>
          <a:ext cx="11252200" cy="4047009"/>
        </p:xfrm>
        <a:graphic>
          <a:graphicData uri="http://schemas.openxmlformats.org/drawingml/2006/table">
            <a:tbl>
              <a:tblPr firstRow="1">
                <a:tableStyleId>{E8B1032C-EA38-4F05-BA0D-38AFFFC7BED3}</a:tableStyleId>
              </a:tblPr>
              <a:tblGrid>
                <a:gridCol w="2011240">
                  <a:extLst>
                    <a:ext uri="{9D8B030D-6E8A-4147-A177-3AD203B41FA5}">
                      <a16:colId xmlns:a16="http://schemas.microsoft.com/office/drawing/2014/main" val="1734000954"/>
                    </a:ext>
                  </a:extLst>
                </a:gridCol>
                <a:gridCol w="4979696">
                  <a:extLst>
                    <a:ext uri="{9D8B030D-6E8A-4147-A177-3AD203B41FA5}">
                      <a16:colId xmlns:a16="http://schemas.microsoft.com/office/drawing/2014/main" val="3413483292"/>
                    </a:ext>
                  </a:extLst>
                </a:gridCol>
                <a:gridCol w="2394085">
                  <a:extLst>
                    <a:ext uri="{9D8B030D-6E8A-4147-A177-3AD203B41FA5}">
                      <a16:colId xmlns:a16="http://schemas.microsoft.com/office/drawing/2014/main" val="1933921190"/>
                    </a:ext>
                  </a:extLst>
                </a:gridCol>
                <a:gridCol w="1867179">
                  <a:extLst>
                    <a:ext uri="{9D8B030D-6E8A-4147-A177-3AD203B41FA5}">
                      <a16:colId xmlns:a16="http://schemas.microsoft.com/office/drawing/2014/main" val="1696014388"/>
                    </a:ext>
                  </a:extLst>
                </a:gridCol>
              </a:tblGrid>
              <a:tr h="291107">
                <a:tc>
                  <a:txBody>
                    <a:bodyPr/>
                    <a:lstStyle/>
                    <a:p>
                      <a:r>
                        <a:rPr lang="en-US" sz="1100" dirty="0">
                          <a:solidFill>
                            <a:schemeClr val="bg1"/>
                          </a:solidFill>
                          <a:latin typeface="+mn-lt"/>
                          <a:ea typeface="+mn-ea"/>
                        </a:rPr>
                        <a:t>Focus Areas</a:t>
                      </a:r>
                      <a:endParaRPr lang="en-US" sz="1100" baseline="0" dirty="0">
                        <a:solidFill>
                          <a:schemeClr val="bg1"/>
                        </a:solidFill>
                        <a:latin typeface="+mn-lt"/>
                        <a:ea typeface="+mn-ea"/>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100" b="1" kern="1200" dirty="0">
                          <a:solidFill>
                            <a:schemeClr val="bg1"/>
                          </a:solidFill>
                          <a:latin typeface="+mn-lt"/>
                          <a:ea typeface="+mn-ea"/>
                          <a:cs typeface="+mn-cs"/>
                        </a:rPr>
                        <a:t>What</a:t>
                      </a:r>
                      <a:r>
                        <a:rPr lang="en-SG" sz="1100" b="1" kern="1200" baseline="0" dirty="0">
                          <a:solidFill>
                            <a:schemeClr val="bg1"/>
                          </a:solidFill>
                          <a:latin typeface="+mn-lt"/>
                          <a:ea typeface="+mn-ea"/>
                          <a:cs typeface="+mn-cs"/>
                        </a:rPr>
                        <a:t> does success look like? </a:t>
                      </a:r>
                      <a:endParaRPr lang="en-SG" sz="1100" b="1" kern="1200" dirty="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tc>
                  <a:txBody>
                    <a:bodyPr/>
                    <a:lstStyle/>
                    <a:p>
                      <a:r>
                        <a:rPr lang="en-SG" sz="1100" b="1" kern="1200" dirty="0">
                          <a:solidFill>
                            <a:schemeClr val="bg1"/>
                          </a:solidFill>
                          <a:latin typeface="+mn-lt"/>
                          <a:ea typeface="+mn-ea"/>
                          <a:cs typeface="+mn-cs"/>
                        </a:rPr>
                        <a:t>Key</a:t>
                      </a:r>
                      <a:r>
                        <a:rPr lang="en-SG" sz="1100" b="1" kern="1200" baseline="0" dirty="0">
                          <a:solidFill>
                            <a:schemeClr val="bg1"/>
                          </a:solidFill>
                          <a:latin typeface="+mn-lt"/>
                          <a:ea typeface="+mn-ea"/>
                          <a:cs typeface="+mn-cs"/>
                        </a:rPr>
                        <a:t> Motivation / Benefits </a:t>
                      </a:r>
                      <a:endParaRPr lang="en-SG" sz="1100" b="1" kern="1200" dirty="0">
                        <a:solidFill>
                          <a:schemeClr val="bg1"/>
                        </a:solidFill>
                        <a:latin typeface="+mn-lt"/>
                        <a:ea typeface="+mn-ea"/>
                        <a:cs typeface="+mn-cs"/>
                      </a:endParaRP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tc>
                  <a:txBody>
                    <a:bodyPr/>
                    <a:lstStyle/>
                    <a:p>
                      <a:r>
                        <a:rPr lang="en-SG" sz="1100" b="1" kern="1200" dirty="0">
                          <a:solidFill>
                            <a:schemeClr val="bg1"/>
                          </a:solidFill>
                          <a:latin typeface="+mn-lt"/>
                          <a:ea typeface="+mn-ea"/>
                          <a:cs typeface="+mn-cs"/>
                        </a:rPr>
                        <a:t>DSP Objectives</a:t>
                      </a:r>
                    </a:p>
                  </a:txBody>
                  <a:tcPr marL="121920" marR="121920" marT="60960" marB="6096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9A44"/>
                    </a:solidFill>
                  </a:tcPr>
                </a:tc>
                <a:extLst>
                  <a:ext uri="{0D108BD9-81ED-4DB2-BD59-A6C34878D82A}">
                    <a16:rowId xmlns:a16="http://schemas.microsoft.com/office/drawing/2014/main" val="3697167645"/>
                  </a:ext>
                </a:extLst>
              </a:tr>
              <a:tr h="1215996">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SG" sz="1050" b="0" kern="1200" dirty="0">
                          <a:solidFill>
                            <a:schemeClr val="tx1"/>
                          </a:solidFill>
                          <a:latin typeface="+mn-lt"/>
                          <a:ea typeface="+mn-ea"/>
                          <a:cs typeface="+mn-cs"/>
                        </a:rPr>
                        <a:t>Secure, Integrated Solutions &amp; Infrastructure</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lvl="0" indent="0">
                        <a:lnSpc>
                          <a:spcPct val="107000"/>
                        </a:lnSpc>
                        <a:buFont typeface="+mj-lt"/>
                        <a:buNone/>
                      </a:pPr>
                      <a:r>
                        <a:rPr lang="en-SG" sz="1050" b="0" i="0" kern="1200" dirty="0">
                          <a:solidFill>
                            <a:schemeClr val="tx1"/>
                          </a:solidFill>
                          <a:latin typeface="+mn-lt"/>
                          <a:ea typeface="+mn-lt"/>
                          <a:cs typeface="+mn-lt"/>
                        </a:rPr>
                        <a:t>Enhanced business resilience, improved information security, increased productivity in operations</a:t>
                      </a:r>
                    </a:p>
                  </a:txBody>
                  <a:tcPr marL="68580" marR="68580" marT="0" marB="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28600" lvl="0" indent="-228600" algn="l" defTabSz="914400" rtl="0" eaLnBrk="1" latinLnBrk="0" hangingPunct="1">
                        <a:lnSpc>
                          <a:spcPct val="107000"/>
                        </a:lnSpc>
                        <a:buFont typeface="Arial" panose="020B0604020202020204" pitchFamily="34" charset="0"/>
                        <a:buChar char="•"/>
                      </a:pPr>
                      <a:r>
                        <a:rPr lang="en-GB" sz="1050" b="0" i="0" kern="1200" dirty="0">
                          <a:solidFill>
                            <a:schemeClr val="tx1"/>
                          </a:solidFill>
                          <a:latin typeface="+mn-lt"/>
                          <a:ea typeface="+mn-lt"/>
                          <a:cs typeface="+mn-lt"/>
                        </a:rPr>
                        <a:t>Enable more efficient agency operations and robust cybersecurity to protect data</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rowSpan="3">
                  <a:txBody>
                    <a:bodyPr/>
                    <a:lstStyle/>
                    <a:p>
                      <a:pPr marL="171450" lvl="0" indent="-171450" algn="l" defTabSz="914400" rtl="0" eaLnBrk="1" latinLnBrk="0" hangingPunct="1">
                        <a:lnSpc>
                          <a:spcPct val="107000"/>
                        </a:lnSpc>
                        <a:buFont typeface="Arial" panose="020B0604020202020204" pitchFamily="34" charset="0"/>
                        <a:buChar char="•"/>
                      </a:pPr>
                      <a:r>
                        <a:rPr lang="en-SG" sz="1050" i="0" kern="1200" baseline="0" dirty="0">
                          <a:solidFill>
                            <a:schemeClr val="tx1"/>
                          </a:solidFill>
                          <a:latin typeface="+mn-lt"/>
                          <a:ea typeface="+mn-ea"/>
                          <a:cs typeface="+mn-cs"/>
                        </a:rPr>
                        <a:t>Create a high-level digital roadmap by assessing enhancement opportunities, required capabilities, and digital initiatives to enable digitalisation goals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86545384"/>
                  </a:ext>
                </a:extLst>
              </a:tr>
              <a:tr h="1207494">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SG" sz="1050" b="0" kern="1200" dirty="0">
                          <a:solidFill>
                            <a:schemeClr val="tx1"/>
                          </a:solidFill>
                          <a:latin typeface="+mn-lt"/>
                          <a:ea typeface="+mn-ea"/>
                          <a:cs typeface="+mn-cs"/>
                        </a:rPr>
                        <a:t>Enhanced Service User Experience</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lnSpc>
                          <a:spcPct val="107000"/>
                        </a:lnSpc>
                        <a:buFont typeface="+mj-lt"/>
                        <a:buNone/>
                      </a:pPr>
                      <a:r>
                        <a:rPr lang="en-SG" sz="1050" b="0" i="0" kern="1200" dirty="0">
                          <a:solidFill>
                            <a:schemeClr val="tx1"/>
                          </a:solidFill>
                          <a:latin typeface="+mn-lt"/>
                          <a:ea typeface="+mn-lt"/>
                          <a:cs typeface="+mn-lt"/>
                        </a:rPr>
                        <a:t>Services are more accessible, targeted and tailored services</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28600" lvl="0" indent="-228600" algn="l" defTabSz="914400" rtl="0" eaLnBrk="1" latinLnBrk="0" hangingPunct="1">
                        <a:lnSpc>
                          <a:spcPct val="107000"/>
                        </a:lnSpc>
                        <a:buFont typeface="Arial" panose="020B0604020202020204" pitchFamily="34" charset="0"/>
                        <a:buChar char="•"/>
                      </a:pPr>
                      <a:r>
                        <a:rPr lang="en-SG" sz="1050" b="0" i="0" kern="1200" dirty="0">
                          <a:solidFill>
                            <a:schemeClr val="tx1"/>
                          </a:solidFill>
                          <a:latin typeface="+mn-lt"/>
                          <a:ea typeface="+mn-lt"/>
                          <a:cs typeface="+mn-lt"/>
                        </a:rPr>
                        <a:t>Enhance clients’ experience with state-of-the-art client service technology</a:t>
                      </a:r>
                      <a:endParaRPr lang="en-GB" sz="1050" b="0" i="0" kern="1200" dirty="0">
                        <a:solidFill>
                          <a:schemeClr val="tx1"/>
                        </a:solidFill>
                        <a:latin typeface="+mn-lt"/>
                        <a:ea typeface="+mn-lt"/>
                        <a:cs typeface="+mn-lt"/>
                      </a:endParaRP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sz="1050" i="0" kern="1200" dirty="0">
                        <a:solidFill>
                          <a:schemeClr val="tx1"/>
                        </a:solidFill>
                        <a:latin typeface="+mn-lt"/>
                        <a:ea typeface="+mn-ea"/>
                        <a:cs typeface="+mn-cs"/>
                      </a:endParaRP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375315906"/>
                  </a:ext>
                </a:extLst>
              </a:tr>
              <a:tr h="1332412">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SG" sz="1050" b="0" kern="1200" dirty="0">
                          <a:solidFill>
                            <a:schemeClr val="tx1"/>
                          </a:solidFill>
                          <a:latin typeface="+mn-lt"/>
                          <a:ea typeface="+mn-ea"/>
                          <a:cs typeface="+mn-cs"/>
                        </a:rPr>
                        <a:t>Data Proficiency</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0" lvl="0" indent="0" algn="l" defTabSz="914400" rtl="0" eaLnBrk="1" latinLnBrk="0" hangingPunct="1">
                        <a:lnSpc>
                          <a:spcPct val="107000"/>
                        </a:lnSpc>
                        <a:buFont typeface="+mj-lt"/>
                        <a:buNone/>
                      </a:pPr>
                      <a:r>
                        <a:rPr lang="en-SG" sz="1050" b="0" i="0" kern="1200" dirty="0">
                          <a:solidFill>
                            <a:schemeClr val="tx1"/>
                          </a:solidFill>
                          <a:latin typeface="+mn-lt"/>
                          <a:ea typeface="+mn-lt"/>
                          <a:cs typeface="+mn-lt"/>
                        </a:rPr>
                        <a:t>Better informed decision-making process, better situation awareness through data sharing, improved service planning – reducing information asymmetry</a:t>
                      </a: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a:txBody>
                    <a:bodyPr/>
                    <a:lstStyle/>
                    <a:p>
                      <a:pPr marL="228600" lvl="0" indent="-228600" algn="l" defTabSz="914400" rtl="0" eaLnBrk="1" latinLnBrk="0" hangingPunct="1">
                        <a:lnSpc>
                          <a:spcPct val="107000"/>
                        </a:lnSpc>
                        <a:buFont typeface="Arial" panose="020B0604020202020204" pitchFamily="34" charset="0"/>
                        <a:buChar char="•"/>
                      </a:pPr>
                      <a:r>
                        <a:rPr lang="en-SG" sz="1050" b="0" i="0" kern="1200" dirty="0">
                          <a:solidFill>
                            <a:schemeClr val="tx1"/>
                          </a:solidFill>
                          <a:latin typeface="+mn-lt"/>
                          <a:ea typeface="+mn-lt"/>
                          <a:cs typeface="+mn-lt"/>
                        </a:rPr>
                        <a:t>Support decision-making services with readily available information in dashboards and tools</a:t>
                      </a:r>
                      <a:endParaRPr lang="en-GB" sz="1050" b="0" i="0" kern="1200" dirty="0">
                        <a:solidFill>
                          <a:schemeClr val="tx1"/>
                        </a:solidFill>
                        <a:latin typeface="+mn-lt"/>
                        <a:ea typeface="+mn-lt"/>
                        <a:cs typeface="+mn-lt"/>
                      </a:endParaRPr>
                    </a:p>
                  </a:txBody>
                  <a:tcPr marL="121920" marR="121920" marT="60960" marB="60960">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bg1"/>
                    </a:solidFill>
                  </a:tcPr>
                </a:tc>
                <a:tc vMerge="1">
                  <a:txBody>
                    <a:bodyPr/>
                    <a:lstStyle/>
                    <a:p>
                      <a:endParaRPr lang="en-US"/>
                    </a:p>
                  </a:txBody>
                  <a:tcPr/>
                </a:tc>
                <a:extLst>
                  <a:ext uri="{0D108BD9-81ED-4DB2-BD59-A6C34878D82A}">
                    <a16:rowId xmlns:a16="http://schemas.microsoft.com/office/drawing/2014/main" val="2615477855"/>
                  </a:ext>
                </a:extLst>
              </a:tr>
            </a:tbl>
          </a:graphicData>
        </a:graphic>
      </p:graphicFrame>
      <p:sp>
        <p:nvSpPr>
          <p:cNvPr id="5" name="Rounded Rectangle 4"/>
          <p:cNvSpPr/>
          <p:nvPr/>
        </p:nvSpPr>
        <p:spPr bwMode="gray">
          <a:xfrm>
            <a:off x="539015" y="962527"/>
            <a:ext cx="1453414" cy="336884"/>
          </a:xfrm>
          <a:prstGeom prst="round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SG" sz="1200" b="1" i="0" u="none" strike="noStrike" kern="1200" cap="none" spc="0" normalizeH="0" baseline="0" noProof="0" dirty="0">
                <a:ln>
                  <a:noFill/>
                </a:ln>
                <a:solidFill>
                  <a:prstClr val="white"/>
                </a:solidFill>
                <a:effectLst/>
                <a:uLnTx/>
                <a:uFillTx/>
                <a:latin typeface="Verdana"/>
                <a:ea typeface="+mn-ea"/>
                <a:cs typeface="+mn-cs"/>
              </a:rPr>
              <a:t>Vision</a:t>
            </a: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17" name="Rounded Rectangle 16"/>
          <p:cNvSpPr/>
          <p:nvPr/>
        </p:nvSpPr>
        <p:spPr bwMode="gray">
          <a:xfrm>
            <a:off x="539015" y="1428186"/>
            <a:ext cx="1453414" cy="336884"/>
          </a:xfrm>
          <a:prstGeom prst="roundRect">
            <a:avLst/>
          </a:prstGeom>
          <a:ln>
            <a:headEnd/>
            <a:tailEnd/>
          </a:ln>
        </p:spPr>
        <p:style>
          <a:lnRef idx="2">
            <a:schemeClr val="dk1">
              <a:shade val="50000"/>
            </a:schemeClr>
          </a:lnRef>
          <a:fillRef idx="1">
            <a:schemeClr val="dk1"/>
          </a:fillRef>
          <a:effectRef idx="0">
            <a:schemeClr val="dk1"/>
          </a:effectRef>
          <a:fontRef idx="minor">
            <a:schemeClr val="lt1"/>
          </a:fontRef>
        </p:style>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SG" sz="1200" b="1" i="0" u="none" strike="noStrike" kern="1200" cap="none" spc="0" normalizeH="0" baseline="0" noProof="0" dirty="0">
                <a:ln>
                  <a:noFill/>
                </a:ln>
                <a:solidFill>
                  <a:prstClr val="white"/>
                </a:solidFill>
                <a:effectLst/>
                <a:uLnTx/>
                <a:uFillTx/>
                <a:latin typeface="Verdana"/>
                <a:ea typeface="+mn-ea"/>
                <a:cs typeface="+mn-cs"/>
              </a:rPr>
              <a:t>Digital Aspiration</a:t>
            </a:r>
            <a:endParaRPr kumimoji="0" lang="en-US" sz="1200" b="1" i="0" u="none" strike="noStrike" kern="1200" cap="none" spc="0" normalizeH="0" baseline="0" noProof="0" dirty="0">
              <a:ln>
                <a:noFill/>
              </a:ln>
              <a:solidFill>
                <a:prstClr val="white"/>
              </a:solidFill>
              <a:effectLst/>
              <a:uLnTx/>
              <a:uFillTx/>
              <a:latin typeface="Verdana"/>
              <a:ea typeface="+mn-ea"/>
              <a:cs typeface="+mn-cs"/>
            </a:endParaRPr>
          </a:p>
        </p:txBody>
      </p:sp>
      <p:sp>
        <p:nvSpPr>
          <p:cNvPr id="6" name="Rectangle 5"/>
          <p:cNvSpPr/>
          <p:nvPr/>
        </p:nvSpPr>
        <p:spPr>
          <a:xfrm>
            <a:off x="2033604" y="1000036"/>
            <a:ext cx="9914555" cy="276999"/>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SG" sz="1200" b="0" i="0" u="none" strike="noStrike" kern="1200" cap="none" spc="0" normalizeH="0" baseline="0" noProof="0" dirty="0">
                <a:ln>
                  <a:noFill/>
                </a:ln>
                <a:solidFill>
                  <a:prstClr val="black"/>
                </a:solidFill>
                <a:effectLst/>
                <a:uLnTx/>
                <a:uFillTx/>
                <a:latin typeface="Verdana"/>
                <a:ea typeface="+mn-ea"/>
                <a:cs typeface="+mn-cs"/>
              </a:rPr>
              <a:t>Articulate the Organisational Vision.</a:t>
            </a:r>
          </a:p>
        </p:txBody>
      </p:sp>
      <p:sp>
        <p:nvSpPr>
          <p:cNvPr id="20" name="Rectangle 19"/>
          <p:cNvSpPr/>
          <p:nvPr/>
        </p:nvSpPr>
        <p:spPr>
          <a:xfrm>
            <a:off x="2033604" y="1459421"/>
            <a:ext cx="9814887" cy="276999"/>
          </a:xfrm>
          <a:prstGeom prst="rect">
            <a:avLst/>
          </a:prstGeom>
        </p:spPr>
        <p:txBody>
          <a:bodyPr wrap="square">
            <a:spAutoFit/>
          </a:bodyPr>
          <a:lstStyle/>
          <a:p>
            <a:pPr marL="0" marR="0" lvl="0" indent="0" algn="l" defTabSz="914400" rtl="0" eaLnBrk="1" fontAlgn="auto" latinLnBrk="0" hangingPunct="1">
              <a:lnSpc>
                <a:spcPct val="100000"/>
              </a:lnSpc>
              <a:spcBef>
                <a:spcPts val="1200"/>
              </a:spcBef>
              <a:spcAft>
                <a:spcPts val="0"/>
              </a:spcAft>
              <a:buClrTx/>
              <a:buSzPct val="100000"/>
              <a:buFontTx/>
              <a:buNone/>
              <a:tabLst/>
              <a:defRPr/>
            </a:pPr>
            <a:r>
              <a:rPr kumimoji="0" lang="en-SG" sz="1200" b="0" i="0" u="none" strike="noStrike" kern="1200" cap="none" spc="0" normalizeH="0" baseline="0" noProof="0" dirty="0">
                <a:ln>
                  <a:noFill/>
                </a:ln>
                <a:solidFill>
                  <a:prstClr val="black"/>
                </a:solidFill>
                <a:effectLst/>
                <a:uLnTx/>
                <a:uFillTx/>
                <a:latin typeface="Verdana"/>
                <a:ea typeface="Verdana"/>
                <a:cs typeface="+mn-lt"/>
              </a:rPr>
              <a:t>Articulate Organisation’s digital aspiration.</a:t>
            </a:r>
          </a:p>
        </p:txBody>
      </p:sp>
      <p:sp>
        <p:nvSpPr>
          <p:cNvPr id="10" name="Title 3">
            <a:extLst>
              <a:ext uri="{FF2B5EF4-FFF2-40B4-BE49-F238E27FC236}">
                <a16:creationId xmlns:a16="http://schemas.microsoft.com/office/drawing/2014/main" id="{4B18529E-9DB4-4FF0-9A6F-F00F62871D98}"/>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Aspirations and goals for digitalisation</a:t>
            </a:r>
          </a:p>
        </p:txBody>
      </p:sp>
      <p:sp>
        <p:nvSpPr>
          <p:cNvPr id="11" name="Rectangle 10">
            <a:extLst>
              <a:ext uri="{FF2B5EF4-FFF2-40B4-BE49-F238E27FC236}">
                <a16:creationId xmlns:a16="http://schemas.microsoft.com/office/drawing/2014/main" id="{58CE8CE5-E868-4686-8DB5-C1C3FDE0752B}"/>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identify your organisation’s digital aspiration and focus areas for the digital strategy.</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In “Vision”, articulate your organisation’s vision statement.</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In “Digital Aspiration”, identify a digital aspiration statement that meaningfully supports your organisational vision.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Based on the identified digital aspiration, brainstorm focus areas for the digital strategy. For example, easing collection of data and enabling data analysis at your organisation.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focus area, articulate what success looks like. These are more concrete and measurable items, such as establishing a document repository system.</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focus area, also articulate the key motivation and benefits, such as increasing productivity levels.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In the final column, highlight the key objectives that these strategy focus areas help to achieve. For example, becoming an insight-driven organisation.</a:t>
            </a:r>
          </a:p>
        </p:txBody>
      </p:sp>
      <p:grpSp>
        <p:nvGrpSpPr>
          <p:cNvPr id="12" name="Group 11">
            <a:extLst>
              <a:ext uri="{FF2B5EF4-FFF2-40B4-BE49-F238E27FC236}">
                <a16:creationId xmlns:a16="http://schemas.microsoft.com/office/drawing/2014/main" id="{F7CEAAC3-0B1E-426C-B463-663261F7319D}"/>
              </a:ext>
            </a:extLst>
          </p:cNvPr>
          <p:cNvGrpSpPr/>
          <p:nvPr/>
        </p:nvGrpSpPr>
        <p:grpSpPr>
          <a:xfrm>
            <a:off x="10860998" y="1596628"/>
            <a:ext cx="1242102" cy="1060549"/>
            <a:chOff x="6873104" y="57717"/>
            <a:chExt cx="2569334" cy="2098554"/>
          </a:xfrm>
        </p:grpSpPr>
        <p:sp>
          <p:nvSpPr>
            <p:cNvPr id="13" name="Diagonal Stripe 12">
              <a:extLst>
                <a:ext uri="{FF2B5EF4-FFF2-40B4-BE49-F238E27FC236}">
                  <a16:creationId xmlns:a16="http://schemas.microsoft.com/office/drawing/2014/main" id="{9F65D8F3-5F00-46ED-A20B-D5D770A38DBD}"/>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4" name="Text Box 49">
              <a:extLst>
                <a:ext uri="{FF2B5EF4-FFF2-40B4-BE49-F238E27FC236}">
                  <a16:creationId xmlns:a16="http://schemas.microsoft.com/office/drawing/2014/main" id="{3EF56124-29FC-4941-B16E-A495B3F44CBA}"/>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352383679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4004CEC7-67EB-4B7B-8232-F626763464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98" imgH="499" progId="TCLayout.ActiveDocument.1">
                  <p:embed/>
                </p:oleObj>
              </mc:Choice>
              <mc:Fallback>
                <p:oleObj name="think-cell Slide" r:id="rId5" imgW="498" imgH="499" progId="TCLayout.ActiveDocument.1">
                  <p:embed/>
                  <p:pic>
                    <p:nvPicPr>
                      <p:cNvPr id="38" name="Object 37" hidden="1">
                        <a:extLst>
                          <a:ext uri="{FF2B5EF4-FFF2-40B4-BE49-F238E27FC236}">
                            <a16:creationId xmlns:a16="http://schemas.microsoft.com/office/drawing/2014/main" id="{4004CEC7-67EB-4B7B-8232-F6267634648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781774F-FE8B-4675-8DE2-9F101E1EECEA}"/>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kumimoji="0" lang="en-SG"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6" name="Title 3">
            <a:extLst>
              <a:ext uri="{FF2B5EF4-FFF2-40B4-BE49-F238E27FC236}">
                <a16:creationId xmlns:a16="http://schemas.microsoft.com/office/drawing/2014/main" id="{9C568A6A-ED45-47B5-AE9B-5C75E6273E96}"/>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Current state pain points and successes for digitalisation</a:t>
            </a:r>
          </a:p>
        </p:txBody>
      </p:sp>
      <p:sp>
        <p:nvSpPr>
          <p:cNvPr id="7" name="Rectangle 6">
            <a:extLst>
              <a:ext uri="{FF2B5EF4-FFF2-40B4-BE49-F238E27FC236}">
                <a16:creationId xmlns:a16="http://schemas.microsoft.com/office/drawing/2014/main" id="{94CE13A6-088C-470B-941C-B71D653258BD}"/>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identify your organisation’s pain points and provide an assessment of your current state. </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Based on the exercise on digital aspirations, list down the focus areas of the digital strategy in the 1</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st</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each focus area, brainstorm pain points faced by your organisation. List down all pain points in details for each focus area in the 2</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nd</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Brainstorm how each pain point can be eliminated / improved upon in the future state focus area(s). List down all of the corresponding future state implications in the 3</a:t>
            </a:r>
            <a:r>
              <a:rPr kumimoji="0" lang="en-SG" sz="1000" b="0" i="0" u="none" strike="noStrike" kern="1200" cap="none" spc="0" normalizeH="0" baseline="30000" noProof="0" dirty="0">
                <a:ln>
                  <a:noFill/>
                </a:ln>
                <a:solidFill>
                  <a:sysClr val="windowText" lastClr="000000"/>
                </a:solidFill>
                <a:effectLst/>
                <a:uLnTx/>
                <a:uFillTx/>
                <a:latin typeface="Verdana"/>
                <a:ea typeface="+mn-ea"/>
                <a:cs typeface="+mn-cs"/>
              </a:rPr>
              <a:t>rd</a:t>
            </a: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 column.</a:t>
            </a:r>
          </a:p>
        </p:txBody>
      </p:sp>
      <p:graphicFrame>
        <p:nvGraphicFramePr>
          <p:cNvPr id="8" name="Table 7">
            <a:extLst>
              <a:ext uri="{FF2B5EF4-FFF2-40B4-BE49-F238E27FC236}">
                <a16:creationId xmlns:a16="http://schemas.microsoft.com/office/drawing/2014/main" id="{512687E0-FBEB-4F4C-AF1B-79F7792B7A95}"/>
              </a:ext>
            </a:extLst>
          </p:cNvPr>
          <p:cNvGraphicFramePr>
            <a:graphicFrameLocks noGrp="1"/>
          </p:cNvGraphicFramePr>
          <p:nvPr/>
        </p:nvGraphicFramePr>
        <p:xfrm>
          <a:off x="457626" y="1002153"/>
          <a:ext cx="10997995" cy="4918401"/>
        </p:xfrm>
        <a:graphic>
          <a:graphicData uri="http://schemas.openxmlformats.org/drawingml/2006/table">
            <a:tbl>
              <a:tblPr firstRow="1" bandRow="1"/>
              <a:tblGrid>
                <a:gridCol w="1226795">
                  <a:extLst>
                    <a:ext uri="{9D8B030D-6E8A-4147-A177-3AD203B41FA5}">
                      <a16:colId xmlns:a16="http://schemas.microsoft.com/office/drawing/2014/main" val="20000"/>
                    </a:ext>
                  </a:extLst>
                </a:gridCol>
                <a:gridCol w="2076576">
                  <a:extLst>
                    <a:ext uri="{9D8B030D-6E8A-4147-A177-3AD203B41FA5}">
                      <a16:colId xmlns:a16="http://schemas.microsoft.com/office/drawing/2014/main" val="2033612367"/>
                    </a:ext>
                  </a:extLst>
                </a:gridCol>
                <a:gridCol w="2660072">
                  <a:extLst>
                    <a:ext uri="{9D8B030D-6E8A-4147-A177-3AD203B41FA5}">
                      <a16:colId xmlns:a16="http://schemas.microsoft.com/office/drawing/2014/main" val="299174316"/>
                    </a:ext>
                  </a:extLst>
                </a:gridCol>
                <a:gridCol w="5034552">
                  <a:extLst>
                    <a:ext uri="{9D8B030D-6E8A-4147-A177-3AD203B41FA5}">
                      <a16:colId xmlns:a16="http://schemas.microsoft.com/office/drawing/2014/main" val="20001"/>
                    </a:ext>
                  </a:extLst>
                </a:gridCol>
              </a:tblGrid>
              <a:tr h="266485">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SG" sz="1050" b="1" i="0">
                          <a:solidFill>
                            <a:schemeClr val="tx1"/>
                          </a:solidFill>
                          <a:latin typeface="Verdana" panose="020B0604030504040204" pitchFamily="34" charset="0"/>
                          <a:ea typeface="Verdana" panose="020B0604030504040204" pitchFamily="34" charset="0"/>
                        </a:rPr>
                        <a:t>Focus Area</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SG" sz="1050" b="1" i="0">
                          <a:solidFill>
                            <a:schemeClr val="tx1"/>
                          </a:solidFill>
                          <a:latin typeface="Verdana" panose="020B0604030504040204" pitchFamily="34" charset="0"/>
                          <a:ea typeface="Verdana" panose="020B0604030504040204" pitchFamily="34" charset="0"/>
                        </a:rPr>
                        <a:t>System</a:t>
                      </a:r>
                      <a:endParaRPr lang="en-SG" sz="1050" b="1" i="1">
                        <a:solidFill>
                          <a:schemeClr val="tx1"/>
                        </a:solidFill>
                        <a:latin typeface="Verdana" panose="020B0604030504040204" pitchFamily="34" charset="0"/>
                        <a:ea typeface="Verdana" panose="020B0604030504040204" pitchFamily="34" charset="0"/>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algn="ctr"/>
                      <a:r>
                        <a:rPr lang="en-SG" sz="1050" b="1" i="0">
                          <a:solidFill>
                            <a:schemeClr val="tx1"/>
                          </a:solidFill>
                          <a:latin typeface="Verdana" panose="020B0604030504040204" pitchFamily="34" charset="0"/>
                          <a:ea typeface="Verdana" panose="020B0604030504040204" pitchFamily="34" charset="0"/>
                        </a:rPr>
                        <a:t>Process</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Verdana"/>
                        </a:defRPr>
                      </a:lvl1pPr>
                      <a:lvl2pPr marL="457200" algn="l" defTabSz="914400" rtl="0" eaLnBrk="1" latinLnBrk="0" hangingPunct="1">
                        <a:defRPr sz="1800" b="1" kern="1200">
                          <a:solidFill>
                            <a:schemeClr val="lt1"/>
                          </a:solidFill>
                          <a:latin typeface="Verdana"/>
                        </a:defRPr>
                      </a:lvl2pPr>
                      <a:lvl3pPr marL="914400" algn="l" defTabSz="914400" rtl="0" eaLnBrk="1" latinLnBrk="0" hangingPunct="1">
                        <a:defRPr sz="1800" b="1" kern="1200">
                          <a:solidFill>
                            <a:schemeClr val="lt1"/>
                          </a:solidFill>
                          <a:latin typeface="Verdana"/>
                        </a:defRPr>
                      </a:lvl3pPr>
                      <a:lvl4pPr marL="1371600" algn="l" defTabSz="914400" rtl="0" eaLnBrk="1" latinLnBrk="0" hangingPunct="1">
                        <a:defRPr sz="1800" b="1" kern="1200">
                          <a:solidFill>
                            <a:schemeClr val="lt1"/>
                          </a:solidFill>
                          <a:latin typeface="Verdana"/>
                        </a:defRPr>
                      </a:lvl4pPr>
                      <a:lvl5pPr marL="1828800" algn="l" defTabSz="914400" rtl="0" eaLnBrk="1" latinLnBrk="0" hangingPunct="1">
                        <a:defRPr sz="1800" b="1" kern="1200">
                          <a:solidFill>
                            <a:schemeClr val="lt1"/>
                          </a:solidFill>
                          <a:latin typeface="Verdana"/>
                        </a:defRPr>
                      </a:lvl5pPr>
                      <a:lvl6pPr marL="2286000" algn="l" defTabSz="914400" rtl="0" eaLnBrk="1" latinLnBrk="0" hangingPunct="1">
                        <a:defRPr sz="1800" b="1" kern="1200">
                          <a:solidFill>
                            <a:schemeClr val="lt1"/>
                          </a:solidFill>
                          <a:latin typeface="Verdana"/>
                        </a:defRPr>
                      </a:lvl6pPr>
                      <a:lvl7pPr marL="2743200" algn="l" defTabSz="914400" rtl="0" eaLnBrk="1" latinLnBrk="0" hangingPunct="1">
                        <a:defRPr sz="1800" b="1" kern="1200">
                          <a:solidFill>
                            <a:schemeClr val="lt1"/>
                          </a:solidFill>
                          <a:latin typeface="Verdana"/>
                        </a:defRPr>
                      </a:lvl7pPr>
                      <a:lvl8pPr marL="3200400" algn="l" defTabSz="914400" rtl="0" eaLnBrk="1" latinLnBrk="0" hangingPunct="1">
                        <a:defRPr sz="1800" b="1" kern="1200">
                          <a:solidFill>
                            <a:schemeClr val="lt1"/>
                          </a:solidFill>
                          <a:latin typeface="Verdana"/>
                        </a:defRPr>
                      </a:lvl8pPr>
                      <a:lvl9pPr marL="3657600" algn="l" defTabSz="914400" rtl="0" eaLnBrk="1" latinLnBrk="0" hangingPunct="1">
                        <a:defRPr sz="1800" b="1" kern="1200">
                          <a:solidFill>
                            <a:schemeClr val="lt1"/>
                          </a:solidFill>
                          <a:latin typeface="Verdana"/>
                        </a:defRPr>
                      </a:lvl9pPr>
                    </a:lstStyle>
                    <a:p>
                      <a:pPr algn="ctr"/>
                      <a:r>
                        <a:rPr lang="en-SG" sz="1400">
                          <a:latin typeface="Verdana" panose="020B0604030504040204" pitchFamily="34" charset="0"/>
                          <a:ea typeface="Verdana" panose="020B0604030504040204" pitchFamily="34" charset="0"/>
                        </a:rPr>
                        <a:t>Current State Assessment and Pain </a:t>
                      </a:r>
                      <a:r>
                        <a:rPr lang="en-SG" sz="1400" baseline="0">
                          <a:latin typeface="Verdana" panose="020B0604030504040204" pitchFamily="34" charset="0"/>
                          <a:ea typeface="Verdana" panose="020B0604030504040204" pitchFamily="34" charset="0"/>
                        </a:rPr>
                        <a:t>Points </a:t>
                      </a:r>
                      <a:endParaRPr lang="en-SG" sz="1400">
                        <a:latin typeface="Verdana" panose="020B0604030504040204" pitchFamily="34" charset="0"/>
                        <a:ea typeface="Verdana" panose="020B0604030504040204" pitchFamily="34"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217815">
                <a:tc rowSpan="6">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1" kern="1200" baseline="0" dirty="0">
                          <a:solidFill>
                            <a:schemeClr val="tx1"/>
                          </a:solidFill>
                          <a:latin typeface="Verdana" panose="020B0604030504040204" pitchFamily="34" charset="0"/>
                          <a:ea typeface="Verdana" panose="020B0604030504040204" pitchFamily="34" charset="0"/>
                          <a:cs typeface="+mn-cs"/>
                        </a:rPr>
                        <a:t>Secure, Integrated Solutions &amp; Infrastructure</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Volunteer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6">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Currently building up volunteer base, no volunteer management system currently in place</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Donor information is currently manually tracked on excel </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Case management processes differ across services</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Challenges to build integrated systems across centres offering different client services</a:t>
                      </a:r>
                      <a:endParaRPr kumimoji="0" lang="en-SG" sz="1000" b="0" i="0" u="none" strike="noStrike" kern="0" cap="none" spc="0" normalizeH="0" baseline="0" noProof="0" dirty="0">
                        <a:ln>
                          <a:noFill/>
                        </a:ln>
                        <a:solidFill>
                          <a:schemeClr val="accent5"/>
                        </a:solidFill>
                        <a:effectLst/>
                        <a:uLnTx/>
                        <a:uFillTx/>
                        <a:latin typeface="Verdana"/>
                        <a:ea typeface="Verdana"/>
                      </a:endParaRPr>
                    </a:p>
                  </a:txBody>
                  <a:tcP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1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217815">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Donor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4145338526"/>
                  </a:ext>
                </a:extLst>
              </a:tr>
              <a:tr h="359077">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Case / Client Management System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Client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3862183970"/>
                  </a:ext>
                </a:extLst>
              </a:tr>
              <a:tr h="217815">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Accounting and Finance System</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Accounting &amp; Finance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2379470099"/>
                  </a:ext>
                </a:extLst>
              </a:tr>
              <a:tr h="252179">
                <a:tc v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en-SG" sz="1100" b="0" kern="1200" baseline="0">
                        <a:solidFill>
                          <a:schemeClr val="tx1"/>
                        </a:solidFill>
                        <a:latin typeface="Verdana" panose="020B0604030504040204" pitchFamily="34" charset="0"/>
                        <a:ea typeface="Verdana" panose="020B0604030504040204" pitchFamily="34" charset="0"/>
                        <a:cs typeface="+mn-cs"/>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HRMS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Human Resource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171450" marR="0" lvl="0" indent="-171450" algn="l" rtl="0" eaLnBrk="1" fontAlgn="auto" latinLnBrk="0" hangingPunct="1">
                        <a:lnSpc>
                          <a:spcPct val="150000"/>
                        </a:lnSpc>
                        <a:spcBef>
                          <a:spcPts val="0"/>
                        </a:spcBef>
                        <a:spcAft>
                          <a:spcPts val="0"/>
                        </a:spcAft>
                        <a:buClrTx/>
                        <a:buSzTx/>
                        <a:buFont typeface="Arial" panose="020B0604020202020204" pitchFamily="34" charset="0"/>
                        <a:buChar char="•"/>
                      </a:pPr>
                      <a:endParaRPr kumimoji="0" lang="en-SG" sz="1000" b="0" i="0" u="none" strike="noStrike" kern="0" cap="none" spc="0" normalizeH="0" baseline="0" noProof="0">
                        <a:ln>
                          <a:noFill/>
                        </a:ln>
                        <a:solidFill>
                          <a:schemeClr val="accent5"/>
                        </a:solidFill>
                        <a:effectLst/>
                        <a:uLnTx/>
                        <a:uFillTx/>
                        <a:latin typeface="Verdana"/>
                        <a:ea typeface="Verdana"/>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175" cap="flat" cmpd="sng" algn="ctr">
                      <a:solidFill>
                        <a:sysClr val="window" lastClr="FFFFFF">
                          <a:lumMod val="65000"/>
                        </a:sysClr>
                      </a:solidFill>
                      <a:prstDash val="solid"/>
                      <a:round/>
                      <a:headEnd type="none" w="med" len="med"/>
                      <a:tailEnd type="none" w="med" len="med"/>
                    </a:lnT>
                    <a:lnB w="31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97502304"/>
                  </a:ext>
                </a:extLst>
              </a:tr>
              <a:tr h="252179">
                <a:tc vMerge="1">
                  <a:txBody>
                    <a:bodyPr/>
                    <a:lstStyle/>
                    <a:p>
                      <a:endParaRPr lang="en-US"/>
                    </a:p>
                  </a:txBody>
                  <a:tcPr>
                    <a:lnT w="12700" cap="flat" cmpd="sng" algn="ctr">
                      <a:solidFill>
                        <a:sysClr val="window" lastClr="FFFFFF"/>
                      </a:solidFill>
                      <a:prstDash val="solid"/>
                      <a:round/>
                      <a:headEnd type="none" w="med" len="med"/>
                      <a:tailEnd type="none" w="med" len="med"/>
                    </a:lnT>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Microsoft 365</a:t>
                      </a:r>
                      <a:r>
                        <a:rPr lang="en-SG" sz="1000" b="0" kern="1200" baseline="0" dirty="0">
                          <a:solidFill>
                            <a:schemeClr val="accent5"/>
                          </a:solidFill>
                          <a:latin typeface="Verdana" panose="020B0604030504040204" pitchFamily="34" charset="0"/>
                          <a:ea typeface="Verdana" panose="020B0604030504040204" pitchFamily="34" charset="0"/>
                          <a:cs typeface="+mn-cs"/>
                        </a:rPr>
                        <a:t>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Office Productivity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T w="3175" cap="flat" cmpd="sng" algn="ctr">
                      <a:solidFill>
                        <a:sysClr val="window" lastClr="FFFFFF">
                          <a:lumMod val="65000"/>
                        </a:sysClr>
                      </a:solidFill>
                      <a:prstDash val="solid"/>
                      <a:round/>
                      <a:headEnd type="none" w="med" len="med"/>
                      <a:tailEnd type="none" w="med" len="med"/>
                    </a:lnT>
                  </a:tcPr>
                </a:tc>
                <a:extLst>
                  <a:ext uri="{0D108BD9-81ED-4DB2-BD59-A6C34878D82A}">
                    <a16:rowId xmlns:a16="http://schemas.microsoft.com/office/drawing/2014/main" val="4269982861"/>
                  </a:ext>
                </a:extLst>
              </a:tr>
              <a:tr h="217815">
                <a:tc rowSpan="3">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1" kern="1200" baseline="0" dirty="0">
                          <a:solidFill>
                            <a:schemeClr val="tx1"/>
                          </a:solidFill>
                          <a:latin typeface="Verdana" panose="020B0604030504040204" pitchFamily="34" charset="0"/>
                          <a:ea typeface="Verdana" panose="020B0604030504040204" pitchFamily="34" charset="0"/>
                          <a:cs typeface="+mn-cs"/>
                        </a:rPr>
                        <a:t>Enhanced Service User Experience</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Website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Digital Presence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3">
                  <a:txBody>
                    <a:bodyPr/>
                    <a:lstStyle>
                      <a:lvl1pPr marL="0" algn="l" defTabSz="914400" rtl="0" eaLnBrk="1" latinLnBrk="0" hangingPunct="1">
                        <a:defRPr sz="1800" kern="1200">
                          <a:solidFill>
                            <a:schemeClr val="dk1"/>
                          </a:solidFill>
                          <a:latin typeface="Verdana"/>
                        </a:defRPr>
                      </a:lvl1pPr>
                      <a:lvl2pPr marL="457200" algn="l" defTabSz="914400" rtl="0" eaLnBrk="1" latinLnBrk="0" hangingPunct="1">
                        <a:defRPr sz="1800" kern="1200">
                          <a:solidFill>
                            <a:schemeClr val="dk1"/>
                          </a:solidFill>
                          <a:latin typeface="Verdana"/>
                        </a:defRPr>
                      </a:lvl2pPr>
                      <a:lvl3pPr marL="914400" algn="l" defTabSz="914400" rtl="0" eaLnBrk="1" latinLnBrk="0" hangingPunct="1">
                        <a:defRPr sz="1800" kern="1200">
                          <a:solidFill>
                            <a:schemeClr val="dk1"/>
                          </a:solidFill>
                          <a:latin typeface="Verdana"/>
                        </a:defRPr>
                      </a:lvl3pPr>
                      <a:lvl4pPr marL="1371600" algn="l" defTabSz="914400" rtl="0" eaLnBrk="1" latinLnBrk="0" hangingPunct="1">
                        <a:defRPr sz="1800" kern="1200">
                          <a:solidFill>
                            <a:schemeClr val="dk1"/>
                          </a:solidFill>
                          <a:latin typeface="Verdana"/>
                        </a:defRPr>
                      </a:lvl4pPr>
                      <a:lvl5pPr marL="1828800" algn="l" defTabSz="914400" rtl="0" eaLnBrk="1" latinLnBrk="0" hangingPunct="1">
                        <a:defRPr sz="1800" kern="1200">
                          <a:solidFill>
                            <a:schemeClr val="dk1"/>
                          </a:solidFill>
                          <a:latin typeface="Verdana"/>
                        </a:defRPr>
                      </a:lvl5pPr>
                      <a:lvl6pPr marL="2286000" algn="l" defTabSz="914400" rtl="0" eaLnBrk="1" latinLnBrk="0" hangingPunct="1">
                        <a:defRPr sz="1800" kern="1200">
                          <a:solidFill>
                            <a:schemeClr val="dk1"/>
                          </a:solidFill>
                          <a:latin typeface="Verdana"/>
                        </a:defRPr>
                      </a:lvl6pPr>
                      <a:lvl7pPr marL="2743200" algn="l" defTabSz="914400" rtl="0" eaLnBrk="1" latinLnBrk="0" hangingPunct="1">
                        <a:defRPr sz="1800" kern="1200">
                          <a:solidFill>
                            <a:schemeClr val="dk1"/>
                          </a:solidFill>
                          <a:latin typeface="Verdana"/>
                        </a:defRPr>
                      </a:lvl7pPr>
                      <a:lvl8pPr marL="3200400" algn="l" defTabSz="914400" rtl="0" eaLnBrk="1" latinLnBrk="0" hangingPunct="1">
                        <a:defRPr sz="1800" kern="1200">
                          <a:solidFill>
                            <a:schemeClr val="dk1"/>
                          </a:solidFill>
                          <a:latin typeface="Verdana"/>
                        </a:defRPr>
                      </a:lvl8pPr>
                      <a:lvl9pPr marL="3657600" algn="l" defTabSz="914400" rtl="0" eaLnBrk="1" latinLnBrk="0" hangingPunct="1">
                        <a:defRPr sz="1800" kern="1200">
                          <a:solidFill>
                            <a:schemeClr val="dk1"/>
                          </a:solidFill>
                          <a:latin typeface="Verdana"/>
                        </a:defRPr>
                      </a:lvl9pPr>
                    </a:lstStyle>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Challenges to understand client service technology available to service various client needs </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Challenges to collect and analyse client data to improve service user experience</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Verdana"/>
                          <a:ea typeface="Verdana"/>
                          <a:cs typeface="+mn-cs"/>
                        </a:rPr>
                        <a:t>Learning management system used largely by one business unit only</a:t>
                      </a:r>
                    </a:p>
                  </a:txBody>
                  <a:tcP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175" cap="flat" cmpd="sng" algn="ctr">
                      <a:solidFill>
                        <a:sysClr val="window" lastClr="FFFFFF">
                          <a:lumMod val="65000"/>
                        </a:sysClr>
                      </a:solidFill>
                      <a:prstDash val="solid"/>
                      <a:round/>
                      <a:headEnd type="none" w="med" len="med"/>
                      <a:tailEnd type="none" w="med" len="med"/>
                    </a:lnT>
                    <a:lnB w="31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572735631"/>
                  </a:ext>
                </a:extLst>
              </a:tr>
              <a:tr h="217815">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Client Service Technology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1683670155"/>
                  </a:ext>
                </a:extLst>
              </a:tr>
              <a:tr h="217815">
                <a:tc vMerge="1">
                  <a:txBody>
                    <a:bodyPr/>
                    <a:lstStyle/>
                    <a:p>
                      <a:endParaRPr lang="en-US"/>
                    </a:p>
                  </a:txBody>
                  <a:tcPr>
                    <a:lnT w="12700" cap="flat" cmpd="sng" algn="ctr">
                      <a:solidFill>
                        <a:sysClr val="window" lastClr="FFFFFF"/>
                      </a:solidFill>
                      <a:prstDash val="solid"/>
                      <a:round/>
                      <a:headEnd type="none" w="med" len="med"/>
                      <a:tailEnd type="none" w="med" len="med"/>
                    </a:lnT>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Learning portal</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Learning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lnL w="12700" cap="flat" cmpd="sng" algn="ctr">
                      <a:solidFill>
                        <a:schemeClr val="bg1"/>
                      </a:solidFill>
                      <a:prstDash val="solid"/>
                      <a:round/>
                      <a:headEnd type="none" w="med" len="med"/>
                      <a:tailEnd type="none" w="med" len="med"/>
                    </a:lnL>
                    <a:lnT w="3175" cap="flat" cmpd="sng" algn="ctr">
                      <a:solidFill>
                        <a:sysClr val="window" lastClr="FFFFFF">
                          <a:lumMod val="65000"/>
                        </a:sysClr>
                      </a:solidFill>
                      <a:prstDash val="solid"/>
                      <a:round/>
                      <a:headEnd type="none" w="med" len="med"/>
                      <a:tailEnd type="none" w="med" len="med"/>
                    </a:lnT>
                  </a:tcPr>
                </a:tc>
                <a:extLst>
                  <a:ext uri="{0D108BD9-81ED-4DB2-BD59-A6C34878D82A}">
                    <a16:rowId xmlns:a16="http://schemas.microsoft.com/office/drawing/2014/main" val="515513113"/>
                  </a:ext>
                </a:extLst>
              </a:tr>
              <a:tr h="247840">
                <a:tc rowSpan="6">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1" kern="1200" baseline="0" dirty="0">
                          <a:solidFill>
                            <a:schemeClr val="tx1"/>
                          </a:solidFill>
                          <a:latin typeface="Verdana" panose="020B0604030504040204" pitchFamily="34" charset="0"/>
                          <a:ea typeface="Verdana" panose="020B0604030504040204" pitchFamily="34" charset="0"/>
                          <a:cs typeface="+mn-cs"/>
                        </a:rPr>
                        <a:t>Data Proficiency</a:t>
                      </a: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Microsoft SharePoint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Document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rowSpan="6">
                  <a:txBody>
                    <a:bodyPr/>
                    <a:lstStyle/>
                    <a:p>
                      <a:pPr marL="171450" marR="0" lvl="0" indent="-171450" algn="l" rtl="0" eaLnBrk="1" fontAlgn="auto" latinLnBrk="0" hangingPunct="1">
                        <a:lnSpc>
                          <a:spcPct val="150000"/>
                        </a:lnSpc>
                        <a:spcBef>
                          <a:spcPts val="0"/>
                        </a:spcBef>
                        <a:spcAft>
                          <a:spcPts val="0"/>
                        </a:spcAft>
                        <a:buClrTx/>
                        <a:buSzTx/>
                        <a:buFont typeface="Arial" panose="020B0604020202020204" pitchFamily="34" charset="0"/>
                        <a:buChar char="•"/>
                      </a:pPr>
                      <a:r>
                        <a:rPr kumimoji="0" lang="en-SG" sz="1000" b="0" i="0" u="none" strike="noStrike" kern="0" cap="none" spc="0" normalizeH="0" baseline="0" noProof="0" dirty="0">
                          <a:ln>
                            <a:noFill/>
                          </a:ln>
                          <a:solidFill>
                            <a:schemeClr val="tx1"/>
                          </a:solidFill>
                          <a:effectLst/>
                          <a:uLnTx/>
                          <a:uFillTx/>
                          <a:latin typeface="+mn-lt"/>
                          <a:ea typeface="Verdana"/>
                        </a:rPr>
                        <a:t>Each service manages their data differently and stores data separately i.e. lack of data management policies in place</a:t>
                      </a:r>
                    </a:p>
                    <a:p>
                      <a:pPr marL="171450" marR="0" lvl="0" indent="-171450" algn="l" rtl="0" eaLnBrk="1" fontAlgn="auto" latinLnBrk="0" hangingPunct="1">
                        <a:lnSpc>
                          <a:spcPct val="150000"/>
                        </a:lnSpc>
                        <a:spcBef>
                          <a:spcPts val="0"/>
                        </a:spcBef>
                        <a:spcAft>
                          <a:spcPts val="0"/>
                        </a:spcAft>
                        <a:buClrTx/>
                        <a:buSzTx/>
                        <a:buFont typeface="Arial" panose="020B0604020202020204" pitchFamily="34" charset="0"/>
                        <a:buChar char="•"/>
                      </a:pPr>
                      <a:r>
                        <a:rPr kumimoji="0" lang="en-SG" sz="1000" b="0" i="0" u="none" strike="noStrike" kern="0" cap="none" spc="0" normalizeH="0" baseline="0" noProof="0" dirty="0">
                          <a:ln>
                            <a:noFill/>
                          </a:ln>
                          <a:solidFill>
                            <a:schemeClr val="tx1"/>
                          </a:solidFill>
                          <a:effectLst/>
                          <a:uLnTx/>
                          <a:uFillTx/>
                          <a:latin typeface="+mn-lt"/>
                          <a:ea typeface="Verdana"/>
                        </a:rPr>
                        <a:t>Lack of analytics capabilities to make data-driven digital enhancements</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mn-lt"/>
                          <a:ea typeface="Verdana"/>
                          <a:cs typeface="+mn-cs"/>
                        </a:rPr>
                        <a:t>No centralised data repository</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mn-lt"/>
                          <a:ea typeface="Verdana"/>
                          <a:cs typeface="+mn-cs"/>
                        </a:rPr>
                        <a:t>No knowledge management strategy or platform</a:t>
                      </a:r>
                    </a:p>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r>
                        <a:rPr lang="en-SG" sz="1000" b="0" i="0" u="none" strike="noStrike" kern="1200" baseline="0" noProof="0" dirty="0">
                          <a:solidFill>
                            <a:schemeClr val="tx1"/>
                          </a:solidFill>
                          <a:latin typeface="+mn-lt"/>
                          <a:ea typeface="Verdana"/>
                          <a:cs typeface="+mn-cs"/>
                        </a:rPr>
                        <a:t>Manual reporting processes</a:t>
                      </a:r>
                    </a:p>
                  </a:txBody>
                  <a:tcPr>
                    <a:lnL w="12700" cap="flat" cmpd="sng" algn="ctr">
                      <a:solidFill>
                        <a:schemeClr val="bg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175" cap="flat" cmpd="sng" algn="ctr">
                      <a:solidFill>
                        <a:sysClr val="window" lastClr="FFFFFF">
                          <a:lumMod val="65000"/>
                        </a:sysClr>
                      </a:solidFill>
                      <a:prstDash val="solid"/>
                      <a:round/>
                      <a:headEnd type="none" w="med" len="med"/>
                      <a:tailEnd type="none" w="med" len="med"/>
                    </a:lnT>
                    <a:lnB w="31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948992708"/>
                  </a:ext>
                </a:extLst>
              </a:tr>
              <a:tr h="247840">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One Drive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Document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3730277224"/>
                  </a:ext>
                </a:extLst>
              </a:tr>
              <a:tr h="282757">
                <a:tc vMerge="1">
                  <a:txBody>
                    <a:bodyPr/>
                    <a:lstStyle/>
                    <a:p>
                      <a:endParaRPr lang="en-US"/>
                    </a:p>
                  </a:txBody>
                  <a:tcPr>
                    <a:lnT w="12700" cap="flat" cmpd="sng" algn="ctr">
                      <a:solidFill>
                        <a:sysClr val="window" lastClr="FFFFFF"/>
                      </a:solidFill>
                      <a:prstDash val="solid"/>
                      <a:round/>
                      <a:headEnd type="none" w="med" len="med"/>
                      <a:tailEnd type="none" w="med" len="med"/>
                    </a:lnT>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Data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lnL w="12700" cap="flat" cmpd="sng" algn="ctr">
                      <a:solidFill>
                        <a:sysClr val="window" lastClr="FFFFFF"/>
                      </a:solidFill>
                      <a:prstDash val="solid"/>
                      <a:round/>
                      <a:headEnd type="none" w="med" len="med"/>
                      <a:tailEnd type="none" w="med" len="med"/>
                    </a:lnL>
                    <a:lnT w="3175" cap="flat" cmpd="sng" algn="ctr">
                      <a:solidFill>
                        <a:sysClr val="window" lastClr="FFFFFF">
                          <a:lumMod val="65000"/>
                        </a:sysClr>
                      </a:solidFill>
                      <a:prstDash val="solid"/>
                      <a:round/>
                      <a:headEnd type="none" w="med" len="med"/>
                      <a:tailEnd type="none" w="med" len="med"/>
                    </a:lnT>
                  </a:tcPr>
                </a:tc>
                <a:extLst>
                  <a:ext uri="{0D108BD9-81ED-4DB2-BD59-A6C34878D82A}">
                    <a16:rowId xmlns:a16="http://schemas.microsoft.com/office/drawing/2014/main" val="1653087767"/>
                  </a:ext>
                </a:extLst>
              </a:tr>
              <a:tr h="282757">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Knowledge Management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3853482999"/>
                  </a:ext>
                </a:extLst>
              </a:tr>
              <a:tr h="282757">
                <a:tc vMerge="1">
                  <a:txBody>
                    <a:bodyPr/>
                    <a:lstStyle/>
                    <a:p>
                      <a:endParaRPr lang="en-US"/>
                    </a:p>
                  </a:txBody>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Reporting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endParaRPr lang="en-US"/>
                    </a:p>
                  </a:txBody>
                  <a:tcPr/>
                </a:tc>
                <a:extLst>
                  <a:ext uri="{0D108BD9-81ED-4DB2-BD59-A6C34878D82A}">
                    <a16:rowId xmlns:a16="http://schemas.microsoft.com/office/drawing/2014/main" val="4029685088"/>
                  </a:ext>
                </a:extLst>
              </a:tr>
              <a:tr h="282757">
                <a:tc vMerge="1">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endParaRPr lang="en-SG" sz="800" b="1" kern="1200" baseline="0">
                        <a:solidFill>
                          <a:schemeClr val="tx1"/>
                        </a:solidFill>
                        <a:latin typeface="Verdana" panose="020B0604030504040204" pitchFamily="34" charset="0"/>
                        <a:ea typeface="Verdana" panose="020B0604030504040204" pitchFamily="34" charset="0"/>
                        <a:cs typeface="+mn-cs"/>
                      </a:endParaRPr>
                    </a:p>
                  </a:txBody>
                  <a:tcPr anchor="ct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a:solidFill>
                            <a:schemeClr val="tx1"/>
                          </a:solidFill>
                          <a:latin typeface="Verdana" panose="020B0604030504040204" pitchFamily="34" charset="0"/>
                          <a:ea typeface="Verdana" panose="020B0604030504040204" pitchFamily="34" charset="0"/>
                          <a:cs typeface="+mn-cs"/>
                        </a:rPr>
                        <a:t>N/A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6000"/>
                        </a:lnSpc>
                        <a:spcBef>
                          <a:spcPts val="0"/>
                        </a:spcBef>
                        <a:spcAft>
                          <a:spcPts val="0"/>
                        </a:spcAft>
                        <a:buClrTx/>
                        <a:buSzTx/>
                        <a:buFontTx/>
                        <a:buNone/>
                        <a:tabLst/>
                        <a:defRPr/>
                      </a:pPr>
                      <a:r>
                        <a:rPr lang="en-SG" sz="1000" b="0" kern="1200" baseline="0" dirty="0">
                          <a:solidFill>
                            <a:schemeClr val="tx1"/>
                          </a:solidFill>
                          <a:latin typeface="Verdana" panose="020B0604030504040204" pitchFamily="34" charset="0"/>
                          <a:ea typeface="Verdana" panose="020B0604030504040204" pitchFamily="34" charset="0"/>
                          <a:cs typeface="+mn-cs"/>
                        </a:rPr>
                        <a:t>Analytics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xBody>
                    <a:bodyPr/>
                    <a:lstStyle/>
                    <a:p>
                      <a:pPr marL="171450" marR="0" lvl="1" indent="-171450" algn="l" defTabSz="1219170" rtl="0" eaLnBrk="1" fontAlgn="auto" latinLnBrk="0" hangingPunct="1">
                        <a:lnSpc>
                          <a:spcPct val="150000"/>
                        </a:lnSpc>
                        <a:spcBef>
                          <a:spcPts val="0"/>
                        </a:spcBef>
                        <a:spcAft>
                          <a:spcPct val="0"/>
                        </a:spcAft>
                        <a:buClrTx/>
                        <a:buSzTx/>
                        <a:buFont typeface="Arial" panose="020B0604020202020204" pitchFamily="34" charset="0"/>
                        <a:buChar char="•"/>
                        <a:tabLst/>
                        <a:defRPr/>
                      </a:pPr>
                      <a:endParaRPr lang="en-SG" sz="900" b="0" i="0" u="none" strike="noStrike" kern="1200" baseline="0" noProof="0">
                        <a:solidFill>
                          <a:schemeClr val="tx1"/>
                        </a:solidFill>
                        <a:latin typeface="+mn-lt"/>
                        <a:ea typeface="Verdan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175" cap="flat" cmpd="sng" algn="ctr">
                      <a:solidFill>
                        <a:sysClr val="window" lastClr="FFFFFF">
                          <a:lumMod val="65000"/>
                        </a:sysClr>
                      </a:solidFill>
                      <a:prstDash val="solid"/>
                      <a:round/>
                      <a:headEnd type="none" w="med" len="med"/>
                      <a:tailEnd type="none" w="med" len="med"/>
                    </a:lnT>
                    <a:lnB w="3175" cap="flat" cmpd="sng" algn="ctr">
                      <a:solidFill>
                        <a:sysClr val="window" lastClr="FFFFFF">
                          <a:lumMod val="6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640953624"/>
                  </a:ext>
                </a:extLst>
              </a:tr>
            </a:tbl>
          </a:graphicData>
        </a:graphic>
      </p:graphicFrame>
      <p:grpSp>
        <p:nvGrpSpPr>
          <p:cNvPr id="10" name="Group 9">
            <a:extLst>
              <a:ext uri="{FF2B5EF4-FFF2-40B4-BE49-F238E27FC236}">
                <a16:creationId xmlns:a16="http://schemas.microsoft.com/office/drawing/2014/main" id="{A519E8E3-C9CC-4BB7-91E3-D09F769A03FD}"/>
              </a:ext>
            </a:extLst>
          </p:cNvPr>
          <p:cNvGrpSpPr/>
          <p:nvPr/>
        </p:nvGrpSpPr>
        <p:grpSpPr>
          <a:xfrm>
            <a:off x="10678339" y="821690"/>
            <a:ext cx="1242102" cy="1060549"/>
            <a:chOff x="6873104" y="57717"/>
            <a:chExt cx="2569334" cy="2098554"/>
          </a:xfrm>
        </p:grpSpPr>
        <p:sp>
          <p:nvSpPr>
            <p:cNvPr id="11" name="Diagonal Stripe 10">
              <a:extLst>
                <a:ext uri="{FF2B5EF4-FFF2-40B4-BE49-F238E27FC236}">
                  <a16:creationId xmlns:a16="http://schemas.microsoft.com/office/drawing/2014/main" id="{284250FA-A6B1-4B3E-8C93-07E59C9991E2}"/>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2" name="Text Box 49">
              <a:extLst>
                <a:ext uri="{FF2B5EF4-FFF2-40B4-BE49-F238E27FC236}">
                  <a16:creationId xmlns:a16="http://schemas.microsoft.com/office/drawing/2014/main" id="{4D614356-72C0-4F38-99AA-8697BF233042}"/>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385920447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Object 37" hidden="1">
            <a:extLst>
              <a:ext uri="{FF2B5EF4-FFF2-40B4-BE49-F238E27FC236}">
                <a16:creationId xmlns:a16="http://schemas.microsoft.com/office/drawing/2014/main" id="{4004CEC7-67EB-4B7B-8232-F6267634648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98" imgH="499" progId="TCLayout.ActiveDocument.1">
                  <p:embed/>
                </p:oleObj>
              </mc:Choice>
              <mc:Fallback>
                <p:oleObj name="think-cell Slide" r:id="rId4" imgW="498" imgH="499" progId="TCLayout.ActiveDocument.1">
                  <p:embed/>
                  <p:pic>
                    <p:nvPicPr>
                      <p:cNvPr id="38" name="Object 37" hidden="1">
                        <a:extLst>
                          <a:ext uri="{FF2B5EF4-FFF2-40B4-BE49-F238E27FC236}">
                            <a16:creationId xmlns:a16="http://schemas.microsoft.com/office/drawing/2014/main" id="{4004CEC7-67EB-4B7B-8232-F6267634648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781774F-FE8B-4675-8DE2-9F101E1EECEA}"/>
              </a:ext>
            </a:extLst>
          </p:cNvPr>
          <p:cNvSpPr/>
          <p:nvPr>
            <p:custDataLst>
              <p:tags r:id="rId2"/>
            </p:custDataLst>
          </p:nvPr>
        </p:nvSpPr>
        <p:spPr bwMode="gray">
          <a:xfrm>
            <a:off x="0" y="0"/>
            <a:ext cx="158750" cy="158750"/>
          </a:xfrm>
          <a:prstGeom prst="rect">
            <a:avLst/>
          </a:prstGeom>
          <a:solidFill>
            <a:schemeClr val="accent3"/>
          </a:solidFill>
          <a:ln w="19050" algn="ctr">
            <a:noFill/>
            <a:miter lim="800000"/>
            <a:headEnd/>
            <a:tailEnd/>
          </a:ln>
        </p:spPr>
        <p:txBody>
          <a:bodyPr wrap="none" lIns="0" tIns="0" rIns="0" bIns="0" numCol="1" spcCol="0" rtlCol="0" anchor="ctr" anchorCtr="0">
            <a:noAutofit/>
          </a:bodyPr>
          <a:lstStyle/>
          <a:p>
            <a:pPr marL="0" marR="0" lvl="0" indent="0" algn="ctr" defTabSz="1219170" rtl="0" eaLnBrk="1" fontAlgn="auto" latinLnBrk="0" hangingPunct="1">
              <a:lnSpc>
                <a:spcPct val="106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Light" panose="020F0302020204030204" pitchFamily="34" charset="0"/>
              <a:sym typeface="Verdana" panose="020B0604030504040204" pitchFamily="34" charset="0"/>
            </a:endParaRPr>
          </a:p>
        </p:txBody>
      </p:sp>
      <p:sp>
        <p:nvSpPr>
          <p:cNvPr id="3" name="Text Placeholder 2">
            <a:extLst>
              <a:ext uri="{FF2B5EF4-FFF2-40B4-BE49-F238E27FC236}">
                <a16:creationId xmlns:a16="http://schemas.microsoft.com/office/drawing/2014/main" id="{B57B0043-41B3-452C-B902-1E80EBA1609F}"/>
              </a:ext>
            </a:extLst>
          </p:cNvPr>
          <p:cNvSpPr>
            <a:spLocks noGrp="1"/>
          </p:cNvSpPr>
          <p:nvPr>
            <p:ph type="body" sz="quarter" idx="13"/>
          </p:nvPr>
        </p:nvSpPr>
        <p:spPr>
          <a:xfrm>
            <a:off x="469900" y="736688"/>
            <a:ext cx="10804652" cy="757255"/>
          </a:xfrm>
        </p:spPr>
        <p:txBody>
          <a:bodyPr/>
          <a:lstStyle/>
          <a:p>
            <a:r>
              <a:rPr lang="en-SG" sz="1600" dirty="0">
                <a:solidFill>
                  <a:schemeClr val="tx1">
                    <a:lumMod val="50000"/>
                    <a:lumOff val="50000"/>
                  </a:schemeClr>
                </a:solidFill>
                <a:latin typeface="Verdana" panose="020B0604030504040204" pitchFamily="34" charset="0"/>
                <a:ea typeface="Verdana" panose="020B0604030504040204" pitchFamily="34" charset="0"/>
              </a:rPr>
              <a:t>  </a:t>
            </a:r>
          </a:p>
        </p:txBody>
      </p:sp>
      <p:graphicFrame>
        <p:nvGraphicFramePr>
          <p:cNvPr id="6" name="Table 5"/>
          <p:cNvGraphicFramePr>
            <a:graphicFrameLocks noGrp="1"/>
          </p:cNvGraphicFramePr>
          <p:nvPr/>
        </p:nvGraphicFramePr>
        <p:xfrm>
          <a:off x="469900" y="1288090"/>
          <a:ext cx="5490265" cy="2748280"/>
        </p:xfrm>
        <a:graphic>
          <a:graphicData uri="http://schemas.openxmlformats.org/drawingml/2006/table">
            <a:tbl>
              <a:tblPr firstRow="1" bandRow="1">
                <a:tableStyleId>{B301B821-A1FF-4177-AEE7-76D212191A09}</a:tableStyleId>
              </a:tblPr>
              <a:tblGrid>
                <a:gridCol w="5490265">
                  <a:extLst>
                    <a:ext uri="{9D8B030D-6E8A-4147-A177-3AD203B41FA5}">
                      <a16:colId xmlns:a16="http://schemas.microsoft.com/office/drawing/2014/main" val="20398279"/>
                    </a:ext>
                  </a:extLst>
                </a:gridCol>
              </a:tblGrid>
              <a:tr h="370840">
                <a:tc>
                  <a:txBody>
                    <a:bodyPr/>
                    <a:lstStyle/>
                    <a:p>
                      <a:pPr algn="ctr"/>
                      <a:r>
                        <a:rPr lang="en-SG" sz="1400" dirty="0"/>
                        <a:t>Strengths</a:t>
                      </a:r>
                      <a:endParaRPr lang="en-SG" sz="1600" dirty="0"/>
                    </a:p>
                  </a:txBody>
                  <a:tcPr/>
                </a:tc>
                <a:extLst>
                  <a:ext uri="{0D108BD9-81ED-4DB2-BD59-A6C34878D82A}">
                    <a16:rowId xmlns:a16="http://schemas.microsoft.com/office/drawing/2014/main" val="4233473376"/>
                  </a:ext>
                </a:extLst>
              </a:tr>
              <a:tr h="370840">
                <a:tc>
                  <a:txBody>
                    <a:bodyPr/>
                    <a:lstStyle/>
                    <a:p>
                      <a:r>
                        <a:rPr lang="en-SG" sz="1200" dirty="0"/>
                        <a:t>Highlight the technical areas in which the</a:t>
                      </a:r>
                      <a:r>
                        <a:rPr lang="en-SG" sz="1200" baseline="0" dirty="0"/>
                        <a:t> SSA</a:t>
                      </a:r>
                      <a:r>
                        <a:rPr lang="en-SG" sz="1200" dirty="0"/>
                        <a:t> excel. These can be related to IT infrastructure, methodologies, processes, or even technical skillsets.</a:t>
                      </a:r>
                    </a:p>
                  </a:txBody>
                  <a:tcPr/>
                </a:tc>
                <a:extLst>
                  <a:ext uri="{0D108BD9-81ED-4DB2-BD59-A6C34878D82A}">
                    <a16:rowId xmlns:a16="http://schemas.microsoft.com/office/drawing/2014/main" val="391198218"/>
                  </a:ext>
                </a:extLst>
              </a:tr>
              <a:tr h="370840">
                <a:tc>
                  <a:txBody>
                    <a:bodyPr/>
                    <a:lstStyle/>
                    <a:p>
                      <a:pPr marL="171450" indent="-171450">
                        <a:buFont typeface="Arial" panose="020B0604020202020204" pitchFamily="34" charset="0"/>
                        <a:buChar char="•"/>
                      </a:pPr>
                      <a:r>
                        <a:rPr lang="en-SG" sz="1200" dirty="0"/>
                        <a:t>Common data repository system is in place</a:t>
                      </a:r>
                    </a:p>
                    <a:p>
                      <a:pPr marL="171450" indent="-171450">
                        <a:buFont typeface="Arial" panose="020B0604020202020204" pitchFamily="34" charset="0"/>
                        <a:buChar char="•"/>
                      </a:pPr>
                      <a:r>
                        <a:rPr lang="en-SG" sz="1200" dirty="0"/>
                        <a:t>Commitment to Digitalisation – embarked on digital initiatives and investing in new digital tools and innovative service deliveries</a:t>
                      </a:r>
                    </a:p>
                    <a:p>
                      <a:endParaRPr lang="en-SG" sz="1200" dirty="0"/>
                    </a:p>
                    <a:p>
                      <a:endParaRPr lang="en-SG" sz="1200" dirty="0"/>
                    </a:p>
                    <a:p>
                      <a:endParaRPr lang="en-SG" sz="1200" dirty="0"/>
                    </a:p>
                    <a:p>
                      <a:pPr marL="0" indent="0">
                        <a:buFont typeface="Arial" panose="020B0604020202020204" pitchFamily="34" charset="0"/>
                        <a:buNone/>
                      </a:pPr>
                      <a:endParaRPr lang="en-SG" sz="1200" dirty="0"/>
                    </a:p>
                    <a:p>
                      <a:endParaRPr lang="en-SG" sz="1200" dirty="0"/>
                    </a:p>
                    <a:p>
                      <a:endParaRPr lang="en-SG" sz="1200" dirty="0"/>
                    </a:p>
                  </a:txBody>
                  <a:tcPr/>
                </a:tc>
                <a:extLst>
                  <a:ext uri="{0D108BD9-81ED-4DB2-BD59-A6C34878D82A}">
                    <a16:rowId xmlns:a16="http://schemas.microsoft.com/office/drawing/2014/main" val="2068392370"/>
                  </a:ext>
                </a:extLst>
              </a:tr>
            </a:tbl>
          </a:graphicData>
        </a:graphic>
      </p:graphicFrame>
      <p:graphicFrame>
        <p:nvGraphicFramePr>
          <p:cNvPr id="12" name="Table 11"/>
          <p:cNvGraphicFramePr>
            <a:graphicFrameLocks noGrp="1"/>
          </p:cNvGraphicFramePr>
          <p:nvPr/>
        </p:nvGraphicFramePr>
        <p:xfrm>
          <a:off x="6112013" y="1288090"/>
          <a:ext cx="5490265" cy="2931160"/>
        </p:xfrm>
        <a:graphic>
          <a:graphicData uri="http://schemas.openxmlformats.org/drawingml/2006/table">
            <a:tbl>
              <a:tblPr firstRow="1" bandRow="1">
                <a:tableStyleId>{1E171933-4619-4E11-9A3F-F7608DF75F80}</a:tableStyleId>
              </a:tblPr>
              <a:tblGrid>
                <a:gridCol w="5490265">
                  <a:extLst>
                    <a:ext uri="{9D8B030D-6E8A-4147-A177-3AD203B41FA5}">
                      <a16:colId xmlns:a16="http://schemas.microsoft.com/office/drawing/2014/main" val="20398279"/>
                    </a:ext>
                  </a:extLst>
                </a:gridCol>
              </a:tblGrid>
              <a:tr h="370840">
                <a:tc>
                  <a:txBody>
                    <a:bodyPr/>
                    <a:lstStyle/>
                    <a:p>
                      <a:pPr algn="ctr"/>
                      <a:r>
                        <a:rPr lang="en-SG" sz="1400" dirty="0"/>
                        <a:t>Weaknesses</a:t>
                      </a:r>
                      <a:endParaRPr lang="en-SG" sz="1600" dirty="0"/>
                    </a:p>
                  </a:txBody>
                  <a:tcPr/>
                </a:tc>
                <a:extLst>
                  <a:ext uri="{0D108BD9-81ED-4DB2-BD59-A6C34878D82A}">
                    <a16:rowId xmlns:a16="http://schemas.microsoft.com/office/drawing/2014/main" val="4233473376"/>
                  </a:ext>
                </a:extLst>
              </a:tr>
              <a:tr h="370840">
                <a:tc>
                  <a:txBody>
                    <a:bodyPr/>
                    <a:lstStyle/>
                    <a:p>
                      <a:r>
                        <a:rPr lang="en-SG" sz="1200" dirty="0"/>
                        <a:t>Capture factors that put the</a:t>
                      </a:r>
                      <a:r>
                        <a:rPr lang="en-SG" sz="1200" baseline="0" dirty="0"/>
                        <a:t> SSA</a:t>
                      </a:r>
                      <a:r>
                        <a:rPr lang="en-SG" sz="1200" dirty="0"/>
                        <a:t> at a disadvantage. Like strengths, these can be tied to infrastructure, methodologies, team processes, or skillsets.</a:t>
                      </a:r>
                    </a:p>
                  </a:txBody>
                  <a:tcPr/>
                </a:tc>
                <a:extLst>
                  <a:ext uri="{0D108BD9-81ED-4DB2-BD59-A6C34878D82A}">
                    <a16:rowId xmlns:a16="http://schemas.microsoft.com/office/drawing/2014/main" val="391198218"/>
                  </a:ext>
                </a:extLst>
              </a:tr>
              <a:tr h="37084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dirty="0"/>
                        <a:t>Staff are not IT-trained and lack intermediate-level data skills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SG" sz="1200" dirty="0"/>
                        <a:t>Unharmonised Processes – departments are working in silos and have their own ways of working</a:t>
                      </a:r>
                    </a:p>
                    <a:p>
                      <a:endParaRPr lang="en-SG" sz="1200" dirty="0"/>
                    </a:p>
                    <a:p>
                      <a:endParaRPr lang="en-SG" sz="1200" dirty="0"/>
                    </a:p>
                    <a:p>
                      <a:endParaRPr lang="en-SG" sz="1200" dirty="0"/>
                    </a:p>
                    <a:p>
                      <a:endParaRPr lang="en-SG" sz="1200" dirty="0"/>
                    </a:p>
                    <a:p>
                      <a:endParaRPr lang="en-SG" sz="1200" dirty="0"/>
                    </a:p>
                    <a:p>
                      <a:endParaRPr lang="en-SG" sz="1200" dirty="0"/>
                    </a:p>
                    <a:p>
                      <a:endParaRPr lang="en-SG" sz="1200" dirty="0"/>
                    </a:p>
                  </a:txBody>
                  <a:tcPr/>
                </a:tc>
                <a:extLst>
                  <a:ext uri="{0D108BD9-81ED-4DB2-BD59-A6C34878D82A}">
                    <a16:rowId xmlns:a16="http://schemas.microsoft.com/office/drawing/2014/main" val="3387229234"/>
                  </a:ext>
                </a:extLst>
              </a:tr>
            </a:tbl>
          </a:graphicData>
        </a:graphic>
      </p:graphicFrame>
      <p:graphicFrame>
        <p:nvGraphicFramePr>
          <p:cNvPr id="13" name="Table 12"/>
          <p:cNvGraphicFramePr>
            <a:graphicFrameLocks noGrp="1"/>
          </p:cNvGraphicFramePr>
          <p:nvPr/>
        </p:nvGraphicFramePr>
        <p:xfrm>
          <a:off x="469900" y="3945150"/>
          <a:ext cx="5490265" cy="2748280"/>
        </p:xfrm>
        <a:graphic>
          <a:graphicData uri="http://schemas.openxmlformats.org/drawingml/2006/table">
            <a:tbl>
              <a:tblPr firstRow="1" bandRow="1">
                <a:tableStyleId>{FABFCF23-3B69-468F-B69F-88F6DE6A72F2}</a:tableStyleId>
              </a:tblPr>
              <a:tblGrid>
                <a:gridCol w="5490265">
                  <a:extLst>
                    <a:ext uri="{9D8B030D-6E8A-4147-A177-3AD203B41FA5}">
                      <a16:colId xmlns:a16="http://schemas.microsoft.com/office/drawing/2014/main" val="20398279"/>
                    </a:ext>
                  </a:extLst>
                </a:gridCol>
              </a:tblGrid>
              <a:tr h="370840">
                <a:tc>
                  <a:txBody>
                    <a:bodyPr/>
                    <a:lstStyle/>
                    <a:p>
                      <a:pPr algn="ctr"/>
                      <a:r>
                        <a:rPr lang="en-SG" sz="1400" dirty="0"/>
                        <a:t>Opportunities</a:t>
                      </a:r>
                      <a:endParaRPr lang="en-SG" sz="1600" dirty="0"/>
                    </a:p>
                  </a:txBody>
                  <a:tcPr/>
                </a:tc>
                <a:extLst>
                  <a:ext uri="{0D108BD9-81ED-4DB2-BD59-A6C34878D82A}">
                    <a16:rowId xmlns:a16="http://schemas.microsoft.com/office/drawing/2014/main" val="4233473376"/>
                  </a:ext>
                </a:extLst>
              </a:tr>
              <a:tr h="370840">
                <a:tc>
                  <a:txBody>
                    <a:bodyPr/>
                    <a:lstStyle/>
                    <a:p>
                      <a:r>
                        <a:rPr lang="en-SG" sz="1200" dirty="0"/>
                        <a:t>Detail areas for growth and expansion. These might include needs that are not currently being met in the SSA and the business value of pursuing them.</a:t>
                      </a:r>
                    </a:p>
                  </a:txBody>
                  <a:tcPr/>
                </a:tc>
                <a:extLst>
                  <a:ext uri="{0D108BD9-81ED-4DB2-BD59-A6C34878D82A}">
                    <a16:rowId xmlns:a16="http://schemas.microsoft.com/office/drawing/2014/main" val="391198218"/>
                  </a:ext>
                </a:extLst>
              </a:tr>
              <a:tr h="370840">
                <a:tc>
                  <a:txBody>
                    <a:bodyPr/>
                    <a:lstStyle/>
                    <a:p>
                      <a:pPr marL="171450" indent="-171450">
                        <a:buFont typeface="Arial" panose="020B0604020202020204" pitchFamily="34" charset="0"/>
                        <a:buChar char="•"/>
                      </a:pPr>
                      <a:r>
                        <a:rPr lang="en-SG" sz="1200" dirty="0"/>
                        <a:t>Availability of cloud-based solutions</a:t>
                      </a:r>
                    </a:p>
                    <a:p>
                      <a:pPr marL="171450" indent="-171450">
                        <a:buFont typeface="Arial" panose="020B0604020202020204" pitchFamily="34" charset="0"/>
                        <a:buChar char="•"/>
                      </a:pPr>
                      <a:r>
                        <a:rPr lang="en-SG" sz="1200" dirty="0"/>
                        <a:t>Implementation of a centralised data management platform</a:t>
                      </a:r>
                    </a:p>
                    <a:p>
                      <a:endParaRPr lang="en-SG" sz="1200" dirty="0"/>
                    </a:p>
                    <a:p>
                      <a:endParaRPr lang="en-SG" sz="1200" dirty="0"/>
                    </a:p>
                    <a:p>
                      <a:endParaRPr lang="en-SG" sz="1200" dirty="0"/>
                    </a:p>
                    <a:p>
                      <a:endParaRPr lang="en-SG" sz="1200" dirty="0"/>
                    </a:p>
                    <a:p>
                      <a:endParaRPr lang="en-SG" sz="1200" dirty="0"/>
                    </a:p>
                    <a:p>
                      <a:endParaRPr lang="en-SG" sz="1200" dirty="0"/>
                    </a:p>
                    <a:p>
                      <a:endParaRPr lang="en-SG" sz="1200" dirty="0"/>
                    </a:p>
                  </a:txBody>
                  <a:tcPr/>
                </a:tc>
                <a:extLst>
                  <a:ext uri="{0D108BD9-81ED-4DB2-BD59-A6C34878D82A}">
                    <a16:rowId xmlns:a16="http://schemas.microsoft.com/office/drawing/2014/main" val="1025284793"/>
                  </a:ext>
                </a:extLst>
              </a:tr>
            </a:tbl>
          </a:graphicData>
        </a:graphic>
      </p:graphicFrame>
      <p:graphicFrame>
        <p:nvGraphicFramePr>
          <p:cNvPr id="14" name="Table 13"/>
          <p:cNvGraphicFramePr>
            <a:graphicFrameLocks noGrp="1"/>
          </p:cNvGraphicFramePr>
          <p:nvPr/>
        </p:nvGraphicFramePr>
        <p:xfrm>
          <a:off x="6112013" y="3945150"/>
          <a:ext cx="5490265" cy="2748280"/>
        </p:xfrm>
        <a:graphic>
          <a:graphicData uri="http://schemas.openxmlformats.org/drawingml/2006/table">
            <a:tbl>
              <a:tblPr firstRow="1" bandRow="1">
                <a:tableStyleId>{9DCAF9ED-07DC-4A11-8D7F-57B35C25682E}</a:tableStyleId>
              </a:tblPr>
              <a:tblGrid>
                <a:gridCol w="5490265">
                  <a:extLst>
                    <a:ext uri="{9D8B030D-6E8A-4147-A177-3AD203B41FA5}">
                      <a16:colId xmlns:a16="http://schemas.microsoft.com/office/drawing/2014/main" val="20398279"/>
                    </a:ext>
                  </a:extLst>
                </a:gridCol>
              </a:tblGrid>
              <a:tr h="370840">
                <a:tc>
                  <a:txBody>
                    <a:bodyPr/>
                    <a:lstStyle/>
                    <a:p>
                      <a:pPr algn="ctr"/>
                      <a:r>
                        <a:rPr lang="en-SG" sz="1400" dirty="0"/>
                        <a:t>Threats</a:t>
                      </a:r>
                      <a:endParaRPr lang="en-SG" sz="1600" dirty="0"/>
                    </a:p>
                  </a:txBody>
                  <a:tcPr/>
                </a:tc>
                <a:extLst>
                  <a:ext uri="{0D108BD9-81ED-4DB2-BD59-A6C34878D82A}">
                    <a16:rowId xmlns:a16="http://schemas.microsoft.com/office/drawing/2014/main" val="4233473376"/>
                  </a:ext>
                </a:extLst>
              </a:tr>
              <a:tr h="370840">
                <a:tc>
                  <a:txBody>
                    <a:bodyPr/>
                    <a:lstStyle/>
                    <a:p>
                      <a:r>
                        <a:rPr lang="en-SG" sz="1200" dirty="0"/>
                        <a:t>Identify areas of risk, such as security risks, and any technology gaps or team behaviours that limit success.</a:t>
                      </a:r>
                    </a:p>
                    <a:p>
                      <a:endParaRPr lang="en-SG" sz="1200" dirty="0"/>
                    </a:p>
                  </a:txBody>
                  <a:tcPr/>
                </a:tc>
                <a:extLst>
                  <a:ext uri="{0D108BD9-81ED-4DB2-BD59-A6C34878D82A}">
                    <a16:rowId xmlns:a16="http://schemas.microsoft.com/office/drawing/2014/main" val="391198218"/>
                  </a:ext>
                </a:extLst>
              </a:tr>
              <a:tr h="370840">
                <a:tc>
                  <a:txBody>
                    <a:bodyPr/>
                    <a:lstStyle/>
                    <a:p>
                      <a:pPr marL="171450" indent="-171450">
                        <a:buFont typeface="Arial" panose="020B0604020202020204" pitchFamily="34" charset="0"/>
                        <a:buChar char="•"/>
                      </a:pPr>
                      <a:r>
                        <a:rPr lang="en-SG" sz="1200" dirty="0"/>
                        <a:t>Cybersecurity threats</a:t>
                      </a:r>
                    </a:p>
                    <a:p>
                      <a:pPr marL="171450" indent="-171450">
                        <a:buFont typeface="Arial" panose="020B0604020202020204" pitchFamily="34" charset="0"/>
                        <a:buChar char="•"/>
                      </a:pPr>
                      <a:r>
                        <a:rPr lang="en-SG" sz="1200" dirty="0"/>
                        <a:t>Global Pandemic – review remote working and service delivery opportunities for an enhanced digital experience</a:t>
                      </a:r>
                    </a:p>
                    <a:p>
                      <a:endParaRPr lang="en-SG" sz="1200" dirty="0"/>
                    </a:p>
                    <a:p>
                      <a:endParaRPr lang="en-SG" sz="1200" dirty="0"/>
                    </a:p>
                    <a:p>
                      <a:endParaRPr lang="en-SG" sz="1200" dirty="0"/>
                    </a:p>
                    <a:p>
                      <a:endParaRPr lang="en-SG" sz="1200" dirty="0"/>
                    </a:p>
                    <a:p>
                      <a:endParaRPr lang="en-SG" sz="1200" dirty="0"/>
                    </a:p>
                    <a:p>
                      <a:endParaRPr lang="en-SG" sz="1200" dirty="0"/>
                    </a:p>
                  </a:txBody>
                  <a:tcPr/>
                </a:tc>
                <a:extLst>
                  <a:ext uri="{0D108BD9-81ED-4DB2-BD59-A6C34878D82A}">
                    <a16:rowId xmlns:a16="http://schemas.microsoft.com/office/drawing/2014/main" val="243713602"/>
                  </a:ext>
                </a:extLst>
              </a:tr>
            </a:tbl>
          </a:graphicData>
        </a:graphic>
      </p:graphicFrame>
      <p:sp>
        <p:nvSpPr>
          <p:cNvPr id="10" name="Text Placeholder 2">
            <a:extLst>
              <a:ext uri="{FF2B5EF4-FFF2-40B4-BE49-F238E27FC236}">
                <a16:creationId xmlns:a16="http://schemas.microsoft.com/office/drawing/2014/main" id="{4AB5FFCB-B14A-406B-8984-0D6D5882AD61}"/>
              </a:ext>
            </a:extLst>
          </p:cNvPr>
          <p:cNvSpPr txBox="1">
            <a:spLocks/>
          </p:cNvSpPr>
          <p:nvPr/>
        </p:nvSpPr>
        <p:spPr>
          <a:xfrm>
            <a:off x="650658" y="782518"/>
            <a:ext cx="11252200" cy="757255"/>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1333"/>
              </a:spcAft>
              <a:buClrTx/>
              <a:buSzPct val="100000"/>
              <a:buFont typeface="Arial" panose="020B0604020202020204" pitchFamily="34" charset="0"/>
              <a:buNone/>
              <a:tabLst/>
              <a:defRPr/>
            </a:pPr>
            <a:r>
              <a:rPr kumimoji="0" lang="en-US" sz="1400" b="0" i="0" u="none" strike="noStrike" kern="1200" cap="none" spc="0" normalizeH="0" baseline="0" noProof="0" dirty="0">
                <a:ln>
                  <a:noFill/>
                </a:ln>
                <a:solidFill>
                  <a:prstClr val="white">
                    <a:lumMod val="50000"/>
                  </a:prstClr>
                </a:solidFill>
                <a:effectLst/>
                <a:uLnTx/>
                <a:uFillTx/>
                <a:latin typeface="Verdana" panose="020B0604030504040204" pitchFamily="34" charset="0"/>
                <a:ea typeface="Verdana" panose="020B0604030504040204" pitchFamily="34" charset="0"/>
                <a:cs typeface="+mn-cs"/>
              </a:rPr>
              <a:t>Analysis of strengths, weaknesses, opportunities and threats</a:t>
            </a:r>
          </a:p>
        </p:txBody>
      </p:sp>
      <p:sp>
        <p:nvSpPr>
          <p:cNvPr id="15" name="Title 3">
            <a:extLst>
              <a:ext uri="{FF2B5EF4-FFF2-40B4-BE49-F238E27FC236}">
                <a16:creationId xmlns:a16="http://schemas.microsoft.com/office/drawing/2014/main" id="{222F8BE2-6300-4D12-B0A9-536F11212FBA}"/>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SWOT analysis</a:t>
            </a:r>
            <a:endParaRPr kumimoji="0" lang="en-SG"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endParaRPr>
          </a:p>
        </p:txBody>
      </p:sp>
      <p:sp>
        <p:nvSpPr>
          <p:cNvPr id="11" name="Rectangle 10">
            <a:extLst>
              <a:ext uri="{FF2B5EF4-FFF2-40B4-BE49-F238E27FC236}">
                <a16:creationId xmlns:a16="http://schemas.microsoft.com/office/drawing/2014/main" id="{0D2A8610-3F36-4F48-998D-D947A2A34FF2}"/>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identify your organisation’s strengths, weaknesses, opportunities and threats in embarking on your digitalisation journey.</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strengths, list down any areas internal to your organisation that is an advantage to your digitalisation. For example, if a common data repository system has been established.</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weaknesses, list any areas internal to your organisation that are disadvantageous to your digitalisation. For example, if most staff are not IT-trained.</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opportunities, list any external factors that could be tapped on for digitalisation. One example could be the ease of availability of cloud-based solutions in the market.</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threats, list any external factors that could be a risk to your digitalisation. One example could be cybersecurity threats that could compromise your data integrity.</a:t>
            </a:r>
          </a:p>
        </p:txBody>
      </p:sp>
      <p:grpSp>
        <p:nvGrpSpPr>
          <p:cNvPr id="16" name="Group 15">
            <a:extLst>
              <a:ext uri="{FF2B5EF4-FFF2-40B4-BE49-F238E27FC236}">
                <a16:creationId xmlns:a16="http://schemas.microsoft.com/office/drawing/2014/main" id="{EC8872B6-FCC2-4940-A4E9-2A25E942D804}"/>
              </a:ext>
            </a:extLst>
          </p:cNvPr>
          <p:cNvGrpSpPr/>
          <p:nvPr/>
        </p:nvGrpSpPr>
        <p:grpSpPr>
          <a:xfrm>
            <a:off x="5034656" y="3774076"/>
            <a:ext cx="1242102" cy="1060549"/>
            <a:chOff x="6873104" y="57717"/>
            <a:chExt cx="2569334" cy="2098554"/>
          </a:xfrm>
        </p:grpSpPr>
        <p:sp>
          <p:nvSpPr>
            <p:cNvPr id="17" name="Diagonal Stripe 16">
              <a:extLst>
                <a:ext uri="{FF2B5EF4-FFF2-40B4-BE49-F238E27FC236}">
                  <a16:creationId xmlns:a16="http://schemas.microsoft.com/office/drawing/2014/main" id="{DE42ED11-05DA-4F83-A938-5C41723B5DE6}"/>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8" name="Text Box 49">
              <a:extLst>
                <a:ext uri="{FF2B5EF4-FFF2-40B4-BE49-F238E27FC236}">
                  <a16:creationId xmlns:a16="http://schemas.microsoft.com/office/drawing/2014/main" id="{C6D93E61-E7B1-4CF7-93BA-B14A0BAB6FB0}"/>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grpSp>
        <p:nvGrpSpPr>
          <p:cNvPr id="19" name="Group 18">
            <a:extLst>
              <a:ext uri="{FF2B5EF4-FFF2-40B4-BE49-F238E27FC236}">
                <a16:creationId xmlns:a16="http://schemas.microsoft.com/office/drawing/2014/main" id="{D21D16B1-7E57-43A3-8382-EB26565FB8C4}"/>
              </a:ext>
            </a:extLst>
          </p:cNvPr>
          <p:cNvGrpSpPr/>
          <p:nvPr/>
        </p:nvGrpSpPr>
        <p:grpSpPr>
          <a:xfrm>
            <a:off x="10708377" y="3774076"/>
            <a:ext cx="1242102" cy="1060549"/>
            <a:chOff x="6873104" y="57717"/>
            <a:chExt cx="2569334" cy="2098554"/>
          </a:xfrm>
        </p:grpSpPr>
        <p:sp>
          <p:nvSpPr>
            <p:cNvPr id="20" name="Diagonal Stripe 19">
              <a:extLst>
                <a:ext uri="{FF2B5EF4-FFF2-40B4-BE49-F238E27FC236}">
                  <a16:creationId xmlns:a16="http://schemas.microsoft.com/office/drawing/2014/main" id="{2E8E9C2D-40B1-4583-9172-6E6B0E434AE7}"/>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1" name="Text Box 49">
              <a:extLst>
                <a:ext uri="{FF2B5EF4-FFF2-40B4-BE49-F238E27FC236}">
                  <a16:creationId xmlns:a16="http://schemas.microsoft.com/office/drawing/2014/main" id="{1CF196AA-FEED-4127-9146-81DECE74956F}"/>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grpSp>
        <p:nvGrpSpPr>
          <p:cNvPr id="22" name="Group 21">
            <a:extLst>
              <a:ext uri="{FF2B5EF4-FFF2-40B4-BE49-F238E27FC236}">
                <a16:creationId xmlns:a16="http://schemas.microsoft.com/office/drawing/2014/main" id="{7D0FCF9B-C882-45DE-A91C-5449472AEEC3}"/>
              </a:ext>
            </a:extLst>
          </p:cNvPr>
          <p:cNvGrpSpPr/>
          <p:nvPr/>
        </p:nvGrpSpPr>
        <p:grpSpPr>
          <a:xfrm>
            <a:off x="10678339" y="1074556"/>
            <a:ext cx="1242102" cy="1060549"/>
            <a:chOff x="6873104" y="57717"/>
            <a:chExt cx="2569334" cy="2098554"/>
          </a:xfrm>
        </p:grpSpPr>
        <p:sp>
          <p:nvSpPr>
            <p:cNvPr id="23" name="Diagonal Stripe 22">
              <a:extLst>
                <a:ext uri="{FF2B5EF4-FFF2-40B4-BE49-F238E27FC236}">
                  <a16:creationId xmlns:a16="http://schemas.microsoft.com/office/drawing/2014/main" id="{87E8E082-596D-436B-992E-5F2563057F86}"/>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4" name="Text Box 49">
              <a:extLst>
                <a:ext uri="{FF2B5EF4-FFF2-40B4-BE49-F238E27FC236}">
                  <a16:creationId xmlns:a16="http://schemas.microsoft.com/office/drawing/2014/main" id="{E715EBB3-1D0F-4535-83E0-26DB748F5343}"/>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grpSp>
        <p:nvGrpSpPr>
          <p:cNvPr id="25" name="Group 24">
            <a:extLst>
              <a:ext uri="{FF2B5EF4-FFF2-40B4-BE49-F238E27FC236}">
                <a16:creationId xmlns:a16="http://schemas.microsoft.com/office/drawing/2014/main" id="{E55E4A7D-F1A5-40DA-BAA6-71FCE12834B1}"/>
              </a:ext>
            </a:extLst>
          </p:cNvPr>
          <p:cNvGrpSpPr/>
          <p:nvPr/>
        </p:nvGrpSpPr>
        <p:grpSpPr>
          <a:xfrm>
            <a:off x="5043448" y="1080817"/>
            <a:ext cx="1242102" cy="1060549"/>
            <a:chOff x="6873104" y="57717"/>
            <a:chExt cx="2569334" cy="2098554"/>
          </a:xfrm>
        </p:grpSpPr>
        <p:sp>
          <p:nvSpPr>
            <p:cNvPr id="26" name="Diagonal Stripe 25">
              <a:extLst>
                <a:ext uri="{FF2B5EF4-FFF2-40B4-BE49-F238E27FC236}">
                  <a16:creationId xmlns:a16="http://schemas.microsoft.com/office/drawing/2014/main" id="{C529A2ED-C53D-4AFD-8941-5371BD8E46D6}"/>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27" name="Text Box 49">
              <a:extLst>
                <a:ext uri="{FF2B5EF4-FFF2-40B4-BE49-F238E27FC236}">
                  <a16:creationId xmlns:a16="http://schemas.microsoft.com/office/drawing/2014/main" id="{AAE60EDB-5743-405E-A548-C1AB9B6C73F5}"/>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346733437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530" imgH="531" progId="TCLayout.ActiveDocument.1">
                  <p:embed/>
                </p:oleObj>
              </mc:Choice>
              <mc:Fallback>
                <p:oleObj name="think-cell Slide" r:id="rId5" imgW="530" imgH="531" progId="TCLayout.ActiveDocument.1">
                  <p:embed/>
                  <p:pic>
                    <p:nvPicPr>
                      <p:cNvPr id="54" name="Object 5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5" name="Rectangle 54"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1219170" rtl="0" eaLnBrk="1" fontAlgn="auto" latinLnBrk="0" hangingPunct="1">
              <a:lnSpc>
                <a:spcPct val="100000"/>
              </a:lnSpc>
              <a:spcBef>
                <a:spcPct val="0"/>
              </a:spcBef>
              <a:spcAft>
                <a:spcPct val="0"/>
              </a:spcAft>
              <a:buClrTx/>
              <a:buSzTx/>
              <a:buFontTx/>
              <a:buNone/>
              <a:tabLst/>
              <a:defRPr/>
            </a:pPr>
            <a:endParaRPr kumimoji="0" lang="en-SG" sz="20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Calibri" panose="020F0502020204030204" pitchFamily="34" charset="0"/>
              <a:sym typeface="Verdana" panose="020B0604030504040204" pitchFamily="34" charset="0"/>
            </a:endParaRPr>
          </a:p>
        </p:txBody>
      </p:sp>
      <p:sp>
        <p:nvSpPr>
          <p:cNvPr id="66" name="Rounded Rectangle 130">
            <a:extLst>
              <a:ext uri="{FF2B5EF4-FFF2-40B4-BE49-F238E27FC236}">
                <a16:creationId xmlns:a16="http://schemas.microsoft.com/office/drawing/2014/main" id="{1535495F-6682-40AC-B9F3-53507520F87F}"/>
              </a:ext>
            </a:extLst>
          </p:cNvPr>
          <p:cNvSpPr/>
          <p:nvPr/>
        </p:nvSpPr>
        <p:spPr bwMode="gray">
          <a:xfrm>
            <a:off x="619626" y="919339"/>
            <a:ext cx="11328400" cy="985432"/>
          </a:xfrm>
          <a:prstGeom prst="roundRect">
            <a:avLst/>
          </a:prstGeom>
          <a:solidFill>
            <a:schemeClr val="bg1">
              <a:lumMod val="65000"/>
              <a:alpha val="39000"/>
            </a:schemeClr>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0" cap="none" spc="0" normalizeH="0" baseline="0" noProof="0" dirty="0">
              <a:ln>
                <a:noFill/>
              </a:ln>
              <a:solidFill>
                <a:prstClr val="white"/>
              </a:solidFill>
              <a:effectLst/>
              <a:uLnTx/>
              <a:uFillTx/>
              <a:latin typeface="Verdana"/>
              <a:ea typeface="+mn-ea"/>
              <a:cs typeface="Segoe UI Light" panose="020B0502040204020203" pitchFamily="34" charset="0"/>
            </a:endParaRPr>
          </a:p>
        </p:txBody>
      </p:sp>
      <p:sp>
        <p:nvSpPr>
          <p:cNvPr id="74" name="Rectangle 73">
            <a:extLst>
              <a:ext uri="{FF2B5EF4-FFF2-40B4-BE49-F238E27FC236}">
                <a16:creationId xmlns:a16="http://schemas.microsoft.com/office/drawing/2014/main" id="{DD9D4520-5351-420E-AEDD-A39E968E8FB6}"/>
              </a:ext>
            </a:extLst>
          </p:cNvPr>
          <p:cNvSpPr/>
          <p:nvPr/>
        </p:nvSpPr>
        <p:spPr>
          <a:xfrm>
            <a:off x="4959508" y="1095365"/>
            <a:ext cx="7073900" cy="577081"/>
          </a:xfrm>
          <a:prstGeom prst="rect">
            <a:avLst/>
          </a:prstGeom>
        </p:spPr>
        <p:txBody>
          <a:bodyPr wrap="square">
            <a:spAutoFit/>
          </a:bodyPr>
          <a:lstStyle/>
          <a:p>
            <a:pPr marL="0" marR="0" lvl="0" indent="0" algn="l" defTabSz="1219170" rtl="0" eaLnBrk="1" fontAlgn="auto" latinLnBrk="0" hangingPunct="1">
              <a:lnSpc>
                <a:spcPct val="100000"/>
              </a:lnSpc>
              <a:spcBef>
                <a:spcPts val="600"/>
              </a:spcBef>
              <a:spcAft>
                <a:spcPts val="0"/>
              </a:spcAft>
              <a:buClrTx/>
              <a:buSzTx/>
              <a:buFontTx/>
              <a:buNone/>
              <a:tabLst/>
              <a:defRPr/>
            </a:pPr>
            <a:r>
              <a:rPr kumimoji="0" lang="en-SG" sz="1050" b="1" i="0" u="none" strike="noStrike" kern="1200" cap="none" spc="0" normalizeH="0" baseline="0" noProof="0" dirty="0">
                <a:ln>
                  <a:noFill/>
                </a:ln>
                <a:solidFill>
                  <a:srgbClr val="5C5C5C"/>
                </a:solidFill>
                <a:effectLst/>
                <a:uLnTx/>
                <a:uFillTx/>
                <a:latin typeface="Verdana"/>
                <a:ea typeface="+mn-ea"/>
                <a:cs typeface="Segoe UI Light" panose="020B0502040204020203" pitchFamily="34" charset="0"/>
              </a:rPr>
              <a:t>Key Motivation: </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050" b="0" i="0" u="none" strike="noStrike" kern="1200" cap="none" spc="0" normalizeH="0" baseline="0" noProof="0" dirty="0">
                <a:ln>
                  <a:noFill/>
                </a:ln>
                <a:solidFill>
                  <a:srgbClr val="5C5C5C"/>
                </a:solidFill>
                <a:effectLst/>
                <a:uLnTx/>
                <a:uFillTx/>
                <a:latin typeface="Verdana"/>
                <a:ea typeface="+mn-ea"/>
                <a:cs typeface="Segoe UI Light" panose="020B0502040204020203" pitchFamily="34" charset="0"/>
              </a:rPr>
              <a:t>E.g. Understand more about organisation’s services</a:t>
            </a:r>
          </a:p>
          <a:p>
            <a:pPr marL="171450" marR="0" lvl="0" indent="-171450" algn="l" defTabSz="121917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SG" sz="1050" b="0" i="0" u="none" strike="noStrike" kern="1200" cap="none" spc="0" normalizeH="0" baseline="0" noProof="0" dirty="0">
                <a:ln>
                  <a:noFill/>
                </a:ln>
                <a:solidFill>
                  <a:srgbClr val="5C5C5C"/>
                </a:solidFill>
                <a:effectLst/>
                <a:uLnTx/>
                <a:uFillTx/>
                <a:latin typeface="Verdana"/>
                <a:ea typeface="+mn-ea"/>
                <a:cs typeface="Segoe UI Light" panose="020B0502040204020203" pitchFamily="34" charset="0"/>
              </a:rPr>
              <a:t>E.g. Sign up and participate for organisation’s services </a:t>
            </a:r>
          </a:p>
        </p:txBody>
      </p:sp>
      <p:sp>
        <p:nvSpPr>
          <p:cNvPr id="79" name="Rectangle 78">
            <a:extLst>
              <a:ext uri="{FF2B5EF4-FFF2-40B4-BE49-F238E27FC236}">
                <a16:creationId xmlns:a16="http://schemas.microsoft.com/office/drawing/2014/main" id="{A9304F52-6071-48B1-AD10-F684E6216D0A}"/>
              </a:ext>
            </a:extLst>
          </p:cNvPr>
          <p:cNvSpPr/>
          <p:nvPr/>
        </p:nvSpPr>
        <p:spPr>
          <a:xfrm>
            <a:off x="1926531" y="1074650"/>
            <a:ext cx="2600077" cy="276999"/>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Verdana"/>
                <a:ea typeface="+mn-ea"/>
                <a:cs typeface="Segoe UI Light" panose="020B0502040204020203" pitchFamily="34" charset="0"/>
              </a:rPr>
              <a:t>Name, Age, Demographic </a:t>
            </a:r>
          </a:p>
        </p:txBody>
      </p:sp>
      <p:sp>
        <p:nvSpPr>
          <p:cNvPr id="107" name="Rectangle 106">
            <a:extLst>
              <a:ext uri="{FF2B5EF4-FFF2-40B4-BE49-F238E27FC236}">
                <a16:creationId xmlns:a16="http://schemas.microsoft.com/office/drawing/2014/main" id="{191AC52B-69B5-4002-B7BB-A4B4E0CBCF6D}"/>
              </a:ext>
            </a:extLst>
          </p:cNvPr>
          <p:cNvSpPr/>
          <p:nvPr/>
        </p:nvSpPr>
        <p:spPr>
          <a:xfrm>
            <a:off x="1633639" y="1322736"/>
            <a:ext cx="3063733" cy="253916"/>
          </a:xfrm>
          <a:prstGeom prst="rect">
            <a:avLst/>
          </a:prstGeom>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SG" sz="1050" b="0" i="0" u="none" strike="noStrike" kern="1200" cap="none" spc="0" normalizeH="0" baseline="0" noProof="0" dirty="0">
                <a:ln>
                  <a:noFill/>
                </a:ln>
                <a:solidFill>
                  <a:srgbClr val="009A44"/>
                </a:solidFill>
                <a:effectLst/>
                <a:uLnTx/>
                <a:uFillTx/>
                <a:latin typeface="Verdana"/>
                <a:ea typeface="+mn-ea"/>
                <a:cs typeface="Segoe UI Light" panose="020B0502040204020203" pitchFamily="34" charset="0"/>
              </a:rPr>
              <a:t>Description of user</a:t>
            </a:r>
            <a:endParaRPr kumimoji="0" lang="en-GB" sz="1050" b="0" i="0" u="none" strike="noStrike" kern="1200" cap="none" spc="0" normalizeH="0" baseline="0" noProof="0" dirty="0">
              <a:ln>
                <a:noFill/>
              </a:ln>
              <a:solidFill>
                <a:srgbClr val="009A44"/>
              </a:solidFill>
              <a:effectLst/>
              <a:uLnTx/>
              <a:uFillTx/>
              <a:latin typeface="Verdana"/>
              <a:ea typeface="+mn-ea"/>
              <a:cs typeface="Segoe UI Light" panose="020B0502040204020203" pitchFamily="34" charset="0"/>
            </a:endParaRPr>
          </a:p>
        </p:txBody>
      </p:sp>
      <p:cxnSp>
        <p:nvCxnSpPr>
          <p:cNvPr id="109" name="Straight Connector 108">
            <a:extLst>
              <a:ext uri="{FF2B5EF4-FFF2-40B4-BE49-F238E27FC236}">
                <a16:creationId xmlns:a16="http://schemas.microsoft.com/office/drawing/2014/main" id="{3CDDCBB8-2963-4309-B4A3-D6C706979C92}"/>
              </a:ext>
            </a:extLst>
          </p:cNvPr>
          <p:cNvCxnSpPr/>
          <p:nvPr/>
        </p:nvCxnSpPr>
        <p:spPr>
          <a:xfrm>
            <a:off x="349942" y="2149502"/>
            <a:ext cx="11621830" cy="0"/>
          </a:xfrm>
          <a:prstGeom prst="line">
            <a:avLst/>
          </a:prstGeom>
          <a:noFill/>
          <a:ln w="38100" cap="flat" cmpd="sng" algn="ctr">
            <a:solidFill>
              <a:sysClr val="window" lastClr="FFFFFF">
                <a:lumMod val="65000"/>
              </a:sysClr>
            </a:solidFill>
            <a:prstDash val="solid"/>
          </a:ln>
          <a:effectLst/>
        </p:spPr>
      </p:cxnSp>
      <p:sp>
        <p:nvSpPr>
          <p:cNvPr id="110" name="Oval 109">
            <a:extLst>
              <a:ext uri="{FF2B5EF4-FFF2-40B4-BE49-F238E27FC236}">
                <a16:creationId xmlns:a16="http://schemas.microsoft.com/office/drawing/2014/main" id="{130851FB-80B5-4843-971A-B5CA6ECE5FEB}"/>
              </a:ext>
            </a:extLst>
          </p:cNvPr>
          <p:cNvSpPr/>
          <p:nvPr/>
        </p:nvSpPr>
        <p:spPr bwMode="gray">
          <a:xfrm>
            <a:off x="240416" y="2017298"/>
            <a:ext cx="261580" cy="264408"/>
          </a:xfrm>
          <a:prstGeom prst="ellipse">
            <a:avLst/>
          </a:prstGeom>
          <a:solidFill>
            <a:srgbClr val="009A44"/>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Verdana"/>
              <a:ea typeface="+mn-ea"/>
              <a:cs typeface="Segoe UI Light" panose="020B0502040204020203" pitchFamily="34" charset="0"/>
            </a:endParaRPr>
          </a:p>
        </p:txBody>
      </p:sp>
      <p:sp>
        <p:nvSpPr>
          <p:cNvPr id="111" name="Oval 110">
            <a:extLst>
              <a:ext uri="{FF2B5EF4-FFF2-40B4-BE49-F238E27FC236}">
                <a16:creationId xmlns:a16="http://schemas.microsoft.com/office/drawing/2014/main" id="{63AC42F5-A94E-470E-B6AD-24D8FA97E485}"/>
              </a:ext>
            </a:extLst>
          </p:cNvPr>
          <p:cNvSpPr/>
          <p:nvPr/>
        </p:nvSpPr>
        <p:spPr bwMode="gray">
          <a:xfrm>
            <a:off x="11791015" y="2017298"/>
            <a:ext cx="261580" cy="264408"/>
          </a:xfrm>
          <a:prstGeom prst="ellipse">
            <a:avLst/>
          </a:prstGeom>
          <a:solidFill>
            <a:srgbClr val="009A44"/>
          </a:solidFill>
          <a:ln w="19050" algn="ctr">
            <a:noFill/>
            <a:miter lim="800000"/>
            <a:headEnd/>
            <a:tailEnd/>
          </a:ln>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endParaRPr kumimoji="0" lang="en-US" sz="1400" b="1" i="0" u="none" strike="noStrike" kern="1200" cap="none" spc="0" normalizeH="0" baseline="0" noProof="0" dirty="0">
              <a:ln>
                <a:noFill/>
              </a:ln>
              <a:solidFill>
                <a:prstClr val="white"/>
              </a:solidFill>
              <a:effectLst/>
              <a:uLnTx/>
              <a:uFillTx/>
              <a:latin typeface="Verdana"/>
              <a:ea typeface="+mn-ea"/>
              <a:cs typeface="Segoe UI Light" panose="020B0502040204020203" pitchFamily="34" charset="0"/>
            </a:endParaRPr>
          </a:p>
        </p:txBody>
      </p:sp>
      <p:sp>
        <p:nvSpPr>
          <p:cNvPr id="114" name="TextBox 113">
            <a:extLst>
              <a:ext uri="{FF2B5EF4-FFF2-40B4-BE49-F238E27FC236}">
                <a16:creationId xmlns:a16="http://schemas.microsoft.com/office/drawing/2014/main" id="{8E1C2CBE-28A8-41F0-AEE0-A6F78047B670}"/>
              </a:ext>
            </a:extLst>
          </p:cNvPr>
          <p:cNvSpPr txBox="1"/>
          <p:nvPr/>
        </p:nvSpPr>
        <p:spPr>
          <a:xfrm>
            <a:off x="1132810" y="2389062"/>
            <a:ext cx="2976616" cy="1079495"/>
          </a:xfrm>
          <a:prstGeom prst="rect">
            <a:avLst/>
          </a:prstGeom>
          <a:solidFill>
            <a:srgbClr val="5C5C5C"/>
          </a:solidFill>
          <a:ln w="12700" cap="flat" cmpd="sng" algn="ctr">
            <a:noFill/>
            <a:prstDash val="solid"/>
            <a:miter lim="800000"/>
          </a:ln>
          <a:effectLst/>
        </p:spPr>
        <p:txBody>
          <a:bodyPr lIns="0" tIns="45720" rIns="45720" bIns="0" rtlCol="0" anchor="t"/>
          <a:lstStyle>
            <a:defPPr>
              <a:defRPr lang="en-US"/>
            </a:defPPr>
            <a:lvl1pPr marL="141750" marR="0" lvl="0" indent="0" defTabSz="914400" fontAlgn="auto">
              <a:lnSpc>
                <a:spcPct val="100000"/>
              </a:lnSpc>
              <a:spcBef>
                <a:spcPts val="0"/>
              </a:spcBef>
              <a:spcAft>
                <a:spcPts val="0"/>
              </a:spcAft>
              <a:buClrTx/>
              <a:buSzTx/>
              <a:buFontTx/>
              <a:buNone/>
              <a:tabLst/>
              <a:defRPr kumimoji="0" sz="1050" b="0" i="0" u="none" strike="noStrike" kern="0" cap="none" spc="0" normalizeH="0" baseline="0">
                <a:ln>
                  <a:noFill/>
                </a:ln>
                <a:solidFill>
                  <a:prstClr val="white"/>
                </a:solidFill>
                <a:effectLst/>
                <a:uLnTx/>
                <a:uFillTx/>
                <a:latin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41750" marR="0" lvl="0" indent="0" algn="l" defTabSz="914400" rtl="0" eaLnBrk="1" fontAlgn="auto" latinLnBrk="0" hangingPunct="1">
              <a:lnSpc>
                <a:spcPct val="100000"/>
              </a:lnSpc>
              <a:spcBef>
                <a:spcPts val="0"/>
              </a:spcBef>
              <a:spcAft>
                <a:spcPts val="0"/>
              </a:spcAft>
              <a:buClrTx/>
              <a:buSzTx/>
              <a:buFontTx/>
              <a:buNone/>
              <a:tabLst/>
              <a:defRPr/>
            </a:pPr>
            <a:r>
              <a:rPr kumimoji="0" lang="en-SG" sz="1100" b="0" i="0" u="none" strike="noStrike" kern="0" cap="none" spc="0" normalizeH="0" baseline="0" noProof="0" dirty="0">
                <a:ln>
                  <a:noFill/>
                </a:ln>
                <a:solidFill>
                  <a:prstClr val="white"/>
                </a:solidFill>
                <a:effectLst/>
                <a:uLnTx/>
                <a:uFillTx/>
                <a:latin typeface="Verdana"/>
                <a:ea typeface="+mn-ea"/>
                <a:cs typeface="Segoe UI Light" panose="020B0502040204020203" pitchFamily="34" charset="0"/>
              </a:rPr>
              <a:t>E.g. [User] logs in to the </a:t>
            </a:r>
            <a:r>
              <a:rPr kumimoji="0" lang="en-SG" sz="1100" b="1" i="0" u="none" strike="noStrike" kern="1200" cap="none" spc="0" normalizeH="0" baseline="0" noProof="0" dirty="0">
                <a:ln>
                  <a:noFill/>
                </a:ln>
                <a:solidFill>
                  <a:srgbClr val="97DBFB"/>
                </a:solidFill>
                <a:effectLst/>
                <a:uLnTx/>
                <a:uFillTx/>
                <a:latin typeface="Verdana"/>
                <a:ea typeface="+mn-ea"/>
                <a:cs typeface="Segoe UI Light" panose="020B0502040204020203" pitchFamily="34" charset="0"/>
              </a:rPr>
              <a:t>digital platform </a:t>
            </a:r>
            <a:r>
              <a:rPr kumimoji="0" lang="en-SG" sz="1100" b="0" i="0" u="none" strike="noStrike" kern="0" cap="none" spc="0" normalizeH="0" baseline="0" noProof="0" dirty="0">
                <a:ln>
                  <a:noFill/>
                </a:ln>
                <a:solidFill>
                  <a:prstClr val="white"/>
                </a:solidFill>
                <a:effectLst/>
                <a:uLnTx/>
                <a:uFillTx/>
                <a:latin typeface="Verdana"/>
                <a:ea typeface="+mn-ea"/>
                <a:cs typeface="Segoe UI Light" panose="020B0502040204020203" pitchFamily="34" charset="0"/>
              </a:rPr>
              <a:t>and views the availability of service.</a:t>
            </a:r>
          </a:p>
        </p:txBody>
      </p:sp>
      <p:sp>
        <p:nvSpPr>
          <p:cNvPr id="115" name="TextBox 114">
            <a:extLst>
              <a:ext uri="{FF2B5EF4-FFF2-40B4-BE49-F238E27FC236}">
                <a16:creationId xmlns:a16="http://schemas.microsoft.com/office/drawing/2014/main" id="{BBB2E664-C90C-4FAF-ABA8-B54BD5120181}"/>
              </a:ext>
            </a:extLst>
          </p:cNvPr>
          <p:cNvSpPr txBox="1"/>
          <p:nvPr/>
        </p:nvSpPr>
        <p:spPr>
          <a:xfrm>
            <a:off x="4697373" y="2406692"/>
            <a:ext cx="2976616" cy="1079487"/>
          </a:xfrm>
          <a:prstGeom prst="rect">
            <a:avLst/>
          </a:prstGeom>
          <a:solidFill>
            <a:srgbClr val="5C5C5C"/>
          </a:solidFill>
          <a:ln w="12700" cap="flat" cmpd="sng" algn="ctr">
            <a:noFill/>
            <a:prstDash val="solid"/>
            <a:miter lim="800000"/>
          </a:ln>
          <a:effectLst/>
        </p:spPr>
        <p:txBody>
          <a:bodyPr lIns="0" tIns="45720" rIns="45720" bIns="0" rtlCol="0" anchor="t"/>
          <a:lstStyle>
            <a:defPPr>
              <a:defRPr lang="en-US"/>
            </a:defPPr>
            <a:lvl1pPr marL="141750" marR="0" lvl="0" indent="0" defTabSz="914400" fontAlgn="auto">
              <a:lnSpc>
                <a:spcPct val="100000"/>
              </a:lnSpc>
              <a:spcBef>
                <a:spcPts val="0"/>
              </a:spcBef>
              <a:spcAft>
                <a:spcPts val="0"/>
              </a:spcAft>
              <a:buClrTx/>
              <a:buSzTx/>
              <a:buFontTx/>
              <a:buNone/>
              <a:tabLst/>
              <a:defRPr kumimoji="0" sz="1050" b="0" i="0" u="none" strike="noStrike" kern="0" cap="none" spc="0" normalizeH="0" baseline="0">
                <a:ln>
                  <a:noFill/>
                </a:ln>
                <a:solidFill>
                  <a:prstClr val="white"/>
                </a:solidFill>
                <a:effectLst/>
                <a:uLnTx/>
                <a:uFillTx/>
                <a:latin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41750" marR="0" lvl="0" indent="0" algn="l" defTabSz="914400" rtl="0" eaLnBrk="1" fontAlgn="auto" latinLnBrk="0" hangingPunct="1">
              <a:lnSpc>
                <a:spcPct val="100000"/>
              </a:lnSpc>
              <a:spcBef>
                <a:spcPts val="0"/>
              </a:spcBef>
              <a:spcAft>
                <a:spcPts val="0"/>
              </a:spcAft>
              <a:buClrTx/>
              <a:buSzTx/>
              <a:buFontTx/>
              <a:buNone/>
              <a:tabLst/>
              <a:defRPr/>
            </a:pPr>
            <a:r>
              <a:rPr kumimoji="0" lang="en-SG" sz="1100" b="0" i="0" u="none" strike="noStrike" kern="0" cap="none" spc="0" normalizeH="0" baseline="0" noProof="0" dirty="0">
                <a:ln>
                  <a:noFill/>
                </a:ln>
                <a:solidFill>
                  <a:prstClr val="white"/>
                </a:solidFill>
                <a:effectLst/>
                <a:uLnTx/>
                <a:uFillTx/>
                <a:latin typeface="Verdana"/>
                <a:ea typeface="+mn-ea"/>
                <a:cs typeface="Segoe UI Light" panose="020B0502040204020203" pitchFamily="34" charset="0"/>
              </a:rPr>
              <a:t>E.g. [User] receives an </a:t>
            </a:r>
            <a:r>
              <a:rPr kumimoji="0" lang="en-SG" sz="1100" b="1" i="0" u="none" strike="noStrike" kern="1200" cap="none" spc="0" normalizeH="0" baseline="0" noProof="0" dirty="0">
                <a:ln>
                  <a:noFill/>
                </a:ln>
                <a:solidFill>
                  <a:srgbClr val="97DBFB"/>
                </a:solidFill>
                <a:effectLst/>
                <a:uLnTx/>
                <a:uFillTx/>
                <a:latin typeface="Verdana"/>
                <a:ea typeface="+mn-ea"/>
                <a:cs typeface="Segoe UI Light" panose="020B0502040204020203" pitchFamily="34" charset="0"/>
              </a:rPr>
              <a:t>email reminder </a:t>
            </a:r>
            <a:r>
              <a:rPr kumimoji="0" lang="en-SG" sz="1100" b="0" i="0" u="none" strike="noStrike" kern="0" cap="none" spc="0" normalizeH="0" baseline="0" noProof="0" dirty="0">
                <a:ln>
                  <a:noFill/>
                </a:ln>
                <a:solidFill>
                  <a:prstClr val="white"/>
                </a:solidFill>
                <a:effectLst/>
                <a:uLnTx/>
                <a:uFillTx/>
                <a:latin typeface="Verdana"/>
                <a:ea typeface="+mn-ea"/>
                <a:cs typeface="Segoe UI Light" panose="020B0502040204020203" pitchFamily="34" charset="0"/>
              </a:rPr>
              <a:t>automatically.</a:t>
            </a:r>
          </a:p>
        </p:txBody>
      </p:sp>
      <p:sp>
        <p:nvSpPr>
          <p:cNvPr id="117" name="TextBox 116">
            <a:extLst>
              <a:ext uri="{FF2B5EF4-FFF2-40B4-BE49-F238E27FC236}">
                <a16:creationId xmlns:a16="http://schemas.microsoft.com/office/drawing/2014/main" id="{08B970BC-C965-401F-AF61-C961995627FB}"/>
              </a:ext>
            </a:extLst>
          </p:cNvPr>
          <p:cNvSpPr txBox="1"/>
          <p:nvPr/>
        </p:nvSpPr>
        <p:spPr>
          <a:xfrm>
            <a:off x="8261937" y="2406692"/>
            <a:ext cx="2976616" cy="1094896"/>
          </a:xfrm>
          <a:prstGeom prst="rect">
            <a:avLst/>
          </a:prstGeom>
          <a:solidFill>
            <a:srgbClr val="5C5C5C"/>
          </a:solidFill>
          <a:ln w="12700" cap="flat" cmpd="sng" algn="ctr">
            <a:noFill/>
            <a:prstDash val="solid"/>
            <a:miter lim="800000"/>
          </a:ln>
          <a:effectLst/>
        </p:spPr>
        <p:txBody>
          <a:bodyPr lIns="0" tIns="45720" rIns="45720" bIns="0" rtlCol="0" anchor="t"/>
          <a:lstStyle>
            <a:defPPr>
              <a:defRPr lang="en-US"/>
            </a:defPPr>
            <a:lvl1pPr marL="141750" marR="0" lvl="0" indent="0" defTabSz="914400" fontAlgn="auto">
              <a:lnSpc>
                <a:spcPct val="100000"/>
              </a:lnSpc>
              <a:spcBef>
                <a:spcPts val="0"/>
              </a:spcBef>
              <a:spcAft>
                <a:spcPts val="0"/>
              </a:spcAft>
              <a:buClrTx/>
              <a:buSzTx/>
              <a:buFontTx/>
              <a:buNone/>
              <a:tabLst/>
              <a:defRPr kumimoji="0" sz="1050" b="0" i="0" u="none" strike="noStrike" kern="0" cap="none" spc="0" normalizeH="0" baseline="0">
                <a:ln>
                  <a:noFill/>
                </a:ln>
                <a:solidFill>
                  <a:prstClr val="white"/>
                </a:solidFill>
                <a:effectLst/>
                <a:uLnTx/>
                <a:uFillTx/>
                <a:latin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82563" marR="0" lvl="0" indent="0" algn="l" defTabSz="914400" rtl="0" eaLnBrk="1" fontAlgn="auto" latinLnBrk="0" hangingPunct="1">
              <a:lnSpc>
                <a:spcPct val="100000"/>
              </a:lnSpc>
              <a:spcBef>
                <a:spcPts val="0"/>
              </a:spcBef>
              <a:spcAft>
                <a:spcPts val="0"/>
              </a:spcAft>
              <a:buClrTx/>
              <a:buSzTx/>
              <a:buFontTx/>
              <a:buNone/>
              <a:tabLst>
                <a:tab pos="182563" algn="l"/>
              </a:tabLst>
              <a:defRPr/>
            </a:pPr>
            <a:r>
              <a:rPr kumimoji="0" lang="en-SG" sz="1100" b="0" i="0" u="none" strike="noStrike" kern="1200" cap="none" spc="0" normalizeH="0" baseline="0" noProof="0" dirty="0">
                <a:ln>
                  <a:noFill/>
                </a:ln>
                <a:solidFill>
                  <a:prstClr val="white"/>
                </a:solidFill>
                <a:effectLst/>
                <a:uLnTx/>
                <a:uFillTx/>
                <a:latin typeface="Verdana"/>
                <a:ea typeface="+mn-ea"/>
                <a:cs typeface="Segoe UI Light" panose="020B0502040204020203" pitchFamily="34" charset="0"/>
              </a:rPr>
              <a:t>E.g. [User] receives </a:t>
            </a:r>
            <a:r>
              <a:rPr kumimoji="0" lang="en-SG" sz="1100" b="1" i="0" u="none" strike="noStrike" kern="1200" cap="none" spc="0" normalizeH="0" baseline="0" noProof="0" dirty="0">
                <a:ln>
                  <a:noFill/>
                </a:ln>
                <a:solidFill>
                  <a:srgbClr val="97DBFB"/>
                </a:solidFill>
                <a:effectLst/>
                <a:uLnTx/>
                <a:uFillTx/>
                <a:latin typeface="Verdana"/>
                <a:ea typeface="+mn-ea"/>
                <a:cs typeface="Segoe UI Light" panose="020B0502040204020203" pitchFamily="34" charset="0"/>
              </a:rPr>
              <a:t>notifications to participate</a:t>
            </a:r>
            <a:r>
              <a:rPr kumimoji="0" lang="en-SG" sz="1100" b="0" i="0" u="none" strike="noStrike" kern="1200" cap="none" spc="0" normalizeH="0" baseline="0" noProof="0" dirty="0">
                <a:ln>
                  <a:noFill/>
                </a:ln>
                <a:solidFill>
                  <a:prstClr val="white"/>
                </a:solidFill>
                <a:effectLst/>
                <a:uLnTx/>
                <a:uFillTx/>
                <a:latin typeface="Verdana"/>
                <a:ea typeface="+mn-ea"/>
                <a:cs typeface="Segoe UI Light" panose="020B0502040204020203" pitchFamily="34" charset="0"/>
              </a:rPr>
              <a:t> in similar services</a:t>
            </a:r>
          </a:p>
        </p:txBody>
      </p:sp>
      <p:sp>
        <p:nvSpPr>
          <p:cNvPr id="118" name="Rounded Rectangle 144">
            <a:extLst>
              <a:ext uri="{FF2B5EF4-FFF2-40B4-BE49-F238E27FC236}">
                <a16:creationId xmlns:a16="http://schemas.microsoft.com/office/drawing/2014/main" id="{44AF2F01-4499-4C17-A7B5-DA71CA9E464D}"/>
              </a:ext>
            </a:extLst>
          </p:cNvPr>
          <p:cNvSpPr/>
          <p:nvPr/>
        </p:nvSpPr>
        <p:spPr bwMode="gray">
          <a:xfrm>
            <a:off x="2081118" y="1996278"/>
            <a:ext cx="1080000" cy="298608"/>
          </a:xfrm>
          <a:prstGeom prst="roundRect">
            <a:avLst/>
          </a:prstGeom>
          <a:solidFill>
            <a:sysClr val="window" lastClr="FFFFFF"/>
          </a:solidFill>
          <a:ln w="25400" cap="flat" cmpd="sng" algn="ctr">
            <a:solidFill>
              <a:srgbClr val="009A44"/>
            </a:solidFill>
            <a:prstDash val="solid"/>
            <a:headEnd/>
            <a:tailEnd/>
          </a:ln>
          <a:effectLst/>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Verdana"/>
                <a:ea typeface="+mn-ea"/>
                <a:cs typeface="Segoe UI Light" panose="020B0502040204020203" pitchFamily="34" charset="0"/>
              </a:rPr>
              <a:t>Enter</a:t>
            </a:r>
          </a:p>
        </p:txBody>
      </p:sp>
      <p:sp>
        <p:nvSpPr>
          <p:cNvPr id="119" name="Rounded Rectangle 145">
            <a:extLst>
              <a:ext uri="{FF2B5EF4-FFF2-40B4-BE49-F238E27FC236}">
                <a16:creationId xmlns:a16="http://schemas.microsoft.com/office/drawing/2014/main" id="{019C24CD-E936-4DDD-955A-826DE64B78BA}"/>
              </a:ext>
            </a:extLst>
          </p:cNvPr>
          <p:cNvSpPr/>
          <p:nvPr/>
        </p:nvSpPr>
        <p:spPr bwMode="gray">
          <a:xfrm>
            <a:off x="5612586" y="1996278"/>
            <a:ext cx="1064534" cy="298608"/>
          </a:xfrm>
          <a:prstGeom prst="roundRect">
            <a:avLst/>
          </a:prstGeom>
          <a:solidFill>
            <a:sysClr val="window" lastClr="FFFFFF"/>
          </a:solidFill>
          <a:ln w="25400" cap="flat" cmpd="sng" algn="ctr">
            <a:solidFill>
              <a:srgbClr val="009A44"/>
            </a:solidFill>
            <a:prstDash val="solid"/>
            <a:headEnd/>
            <a:tailEnd/>
          </a:ln>
          <a:effectLst/>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Verdana"/>
                <a:ea typeface="+mn-ea"/>
                <a:cs typeface="Segoe UI Light" panose="020B0502040204020203" pitchFamily="34" charset="0"/>
              </a:rPr>
              <a:t>Engage</a:t>
            </a:r>
          </a:p>
        </p:txBody>
      </p:sp>
      <p:sp>
        <p:nvSpPr>
          <p:cNvPr id="121" name="Rounded Rectangle 147">
            <a:extLst>
              <a:ext uri="{FF2B5EF4-FFF2-40B4-BE49-F238E27FC236}">
                <a16:creationId xmlns:a16="http://schemas.microsoft.com/office/drawing/2014/main" id="{49227234-4F50-48E5-B871-EDD6B5DBF05F}"/>
              </a:ext>
            </a:extLst>
          </p:cNvPr>
          <p:cNvSpPr/>
          <p:nvPr/>
        </p:nvSpPr>
        <p:spPr bwMode="gray">
          <a:xfrm>
            <a:off x="9155111" y="1996278"/>
            <a:ext cx="1205576" cy="298608"/>
          </a:xfrm>
          <a:prstGeom prst="roundRect">
            <a:avLst/>
          </a:prstGeom>
          <a:solidFill>
            <a:sysClr val="window" lastClr="FFFFFF"/>
          </a:solidFill>
          <a:ln w="25400" cap="flat" cmpd="sng" algn="ctr">
            <a:solidFill>
              <a:srgbClr val="009A44"/>
            </a:solidFill>
            <a:prstDash val="solid"/>
            <a:headEnd/>
            <a:tailEnd/>
          </a:ln>
          <a:effectLst/>
        </p:spPr>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0" cap="none" spc="0" normalizeH="0" baseline="0" noProof="0" dirty="0">
                <a:ln>
                  <a:noFill/>
                </a:ln>
                <a:solidFill>
                  <a:prstClr val="black">
                    <a:lumMod val="75000"/>
                    <a:lumOff val="25000"/>
                  </a:prstClr>
                </a:solidFill>
                <a:effectLst/>
                <a:uLnTx/>
                <a:uFillTx/>
                <a:latin typeface="Verdana"/>
                <a:ea typeface="+mn-ea"/>
                <a:cs typeface="Segoe UI Light" panose="020B0502040204020203" pitchFamily="34" charset="0"/>
              </a:rPr>
              <a:t>Empower</a:t>
            </a:r>
          </a:p>
        </p:txBody>
      </p:sp>
      <p:pic>
        <p:nvPicPr>
          <p:cNvPr id="27" name="Picture 26">
            <a:extLst>
              <a:ext uri="{FF2B5EF4-FFF2-40B4-BE49-F238E27FC236}">
                <a16:creationId xmlns:a16="http://schemas.microsoft.com/office/drawing/2014/main" id="{3409F87C-BDEC-4EED-AC3F-3CB440A6F1C1}"/>
              </a:ext>
            </a:extLst>
          </p:cNvPr>
          <p:cNvPicPr>
            <a:picLocks noChangeAspect="1"/>
          </p:cNvPicPr>
          <p:nvPr/>
        </p:nvPicPr>
        <p:blipFill>
          <a:blip r:embed="rId7"/>
          <a:stretch>
            <a:fillRect/>
          </a:stretch>
        </p:blipFill>
        <p:spPr>
          <a:xfrm>
            <a:off x="1168663" y="1023196"/>
            <a:ext cx="757868" cy="817359"/>
          </a:xfrm>
          <a:prstGeom prst="rect">
            <a:avLst/>
          </a:prstGeom>
        </p:spPr>
      </p:pic>
      <p:sp>
        <p:nvSpPr>
          <p:cNvPr id="28" name="Rectangle 27">
            <a:extLst>
              <a:ext uri="{FF2B5EF4-FFF2-40B4-BE49-F238E27FC236}">
                <a16:creationId xmlns:a16="http://schemas.microsoft.com/office/drawing/2014/main" id="{2DB5DE3E-A466-4A2B-A00C-149662B5D948}"/>
              </a:ext>
            </a:extLst>
          </p:cNvPr>
          <p:cNvSpPr/>
          <p:nvPr/>
        </p:nvSpPr>
        <p:spPr>
          <a:xfrm>
            <a:off x="371206" y="4015583"/>
            <a:ext cx="3248258" cy="276999"/>
          </a:xfrm>
          <a:prstGeom prst="rect">
            <a:avLst/>
          </a:prstGeom>
        </p:spPr>
        <p:txBody>
          <a:bodyPr wrap="square">
            <a:spAutoFit/>
          </a:bodyPr>
          <a:lstStyle/>
          <a:p>
            <a:pPr marL="0" marR="0" lvl="0" indent="0" algn="l" defTabSz="1219170" rtl="0" eaLnBrk="1" fontAlgn="auto" latinLnBrk="0" hangingPunct="1">
              <a:lnSpc>
                <a:spcPct val="100000"/>
              </a:lnSpc>
              <a:spcBef>
                <a:spcPts val="1200"/>
              </a:spcBef>
              <a:spcAft>
                <a:spcPts val="0"/>
              </a:spcAft>
              <a:buClrTx/>
              <a:buSzPct val="100000"/>
              <a:buFontTx/>
              <a:buNone/>
              <a:tabLst/>
              <a:defRPr/>
            </a:pPr>
            <a:r>
              <a:rPr kumimoji="0" lang="en-SG" sz="1200" b="1" i="0" u="none" strike="noStrike" kern="1200" cap="none" spc="0" normalizeH="0" baseline="0" noProof="0" dirty="0">
                <a:ln>
                  <a:noFill/>
                </a:ln>
                <a:solidFill>
                  <a:prstClr val="black"/>
                </a:solidFill>
                <a:effectLst/>
                <a:uLnTx/>
                <a:uFillTx/>
                <a:latin typeface="Verdana"/>
                <a:ea typeface="+mn-ea"/>
                <a:cs typeface="+mn-cs"/>
              </a:rPr>
              <a:t>Enhancement Opportunities</a:t>
            </a:r>
          </a:p>
        </p:txBody>
      </p:sp>
      <p:sp>
        <p:nvSpPr>
          <p:cNvPr id="29" name="Rectangle 28">
            <a:extLst>
              <a:ext uri="{FF2B5EF4-FFF2-40B4-BE49-F238E27FC236}">
                <a16:creationId xmlns:a16="http://schemas.microsoft.com/office/drawing/2014/main" id="{BCA5087E-447D-4B5E-8359-464DE4F7C7DF}"/>
              </a:ext>
            </a:extLst>
          </p:cNvPr>
          <p:cNvSpPr/>
          <p:nvPr/>
        </p:nvSpPr>
        <p:spPr bwMode="gray">
          <a:xfrm>
            <a:off x="1132809" y="4453409"/>
            <a:ext cx="2976615" cy="609600"/>
          </a:xfrm>
          <a:prstGeom prst="rect">
            <a:avLst/>
          </a:prstGeom>
          <a:solidFill>
            <a:srgbClr val="009A44"/>
          </a:solid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600" b="1" i="0" u="none" strike="noStrike" kern="1200" cap="none" spc="0" normalizeH="0" baseline="0" noProof="0" dirty="0">
                <a:ln>
                  <a:noFill/>
                </a:ln>
                <a:solidFill>
                  <a:prstClr val="white"/>
                </a:solidFill>
                <a:effectLst/>
                <a:uLnTx/>
                <a:uFillTx/>
                <a:latin typeface="Verdana"/>
                <a:ea typeface="+mn-ea"/>
                <a:cs typeface="+mn-cs"/>
              </a:rPr>
              <a:t>E.g. User Registration</a:t>
            </a:r>
            <a:endParaRPr kumimoji="0" lang="en-US" sz="1600" b="1" i="0" u="none" strike="noStrike" kern="1200" cap="none" spc="0" normalizeH="0" baseline="0" noProof="0" dirty="0">
              <a:ln>
                <a:noFill/>
              </a:ln>
              <a:solidFill>
                <a:prstClr val="white"/>
              </a:solidFill>
              <a:effectLst/>
              <a:uLnTx/>
              <a:uFillTx/>
              <a:latin typeface="Verdana"/>
              <a:ea typeface="+mn-ea"/>
              <a:cs typeface="+mn-cs"/>
            </a:endParaRPr>
          </a:p>
        </p:txBody>
      </p:sp>
      <p:sp>
        <p:nvSpPr>
          <p:cNvPr id="31" name="TextBox 30">
            <a:extLst>
              <a:ext uri="{FF2B5EF4-FFF2-40B4-BE49-F238E27FC236}">
                <a16:creationId xmlns:a16="http://schemas.microsoft.com/office/drawing/2014/main" id="{5272AD2D-7251-4551-B71A-406B336B063F}"/>
              </a:ext>
            </a:extLst>
          </p:cNvPr>
          <p:cNvSpPr txBox="1"/>
          <p:nvPr/>
        </p:nvSpPr>
        <p:spPr>
          <a:xfrm>
            <a:off x="1168664" y="5107664"/>
            <a:ext cx="294076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Verdana"/>
                <a:ea typeface="Verdana" panose="020B0604030504040204" pitchFamily="34" charset="0"/>
                <a:cs typeface="Calibri" panose="020F0502020204030204" pitchFamily="34" charset="0"/>
              </a:rPr>
              <a:t>E.g. Service availability and information readily available for user’s registration</a:t>
            </a:r>
          </a:p>
        </p:txBody>
      </p:sp>
      <p:sp>
        <p:nvSpPr>
          <p:cNvPr id="32" name="Rectangle 31">
            <a:extLst>
              <a:ext uri="{FF2B5EF4-FFF2-40B4-BE49-F238E27FC236}">
                <a16:creationId xmlns:a16="http://schemas.microsoft.com/office/drawing/2014/main" id="{C0EF6F0C-B984-412F-8546-13B4A77CEDB3}"/>
              </a:ext>
            </a:extLst>
          </p:cNvPr>
          <p:cNvSpPr/>
          <p:nvPr/>
        </p:nvSpPr>
        <p:spPr bwMode="gray">
          <a:xfrm>
            <a:off x="4697372" y="4453409"/>
            <a:ext cx="2976615" cy="609600"/>
          </a:xfrm>
          <a:prstGeom prst="rect">
            <a:avLst/>
          </a:prstGeom>
          <a:solidFill>
            <a:srgbClr val="009A44"/>
          </a:solid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dirty="0">
                <a:ln>
                  <a:noFill/>
                </a:ln>
                <a:solidFill>
                  <a:prstClr val="white"/>
                </a:solidFill>
                <a:effectLst/>
                <a:uLnTx/>
                <a:uFillTx/>
                <a:latin typeface="Verdana"/>
                <a:ea typeface="+mn-ea"/>
                <a:cs typeface="+mn-cs"/>
              </a:rPr>
              <a:t>E.g. Automatic Email Reminders</a:t>
            </a:r>
          </a:p>
        </p:txBody>
      </p:sp>
      <p:sp>
        <p:nvSpPr>
          <p:cNvPr id="37" name="Rectangle 36">
            <a:extLst>
              <a:ext uri="{FF2B5EF4-FFF2-40B4-BE49-F238E27FC236}">
                <a16:creationId xmlns:a16="http://schemas.microsoft.com/office/drawing/2014/main" id="{35C6887A-3FD4-40C8-9070-CA6EBD0D549E}"/>
              </a:ext>
            </a:extLst>
          </p:cNvPr>
          <p:cNvSpPr/>
          <p:nvPr/>
        </p:nvSpPr>
        <p:spPr bwMode="gray">
          <a:xfrm>
            <a:off x="8261936" y="4453409"/>
            <a:ext cx="2976614" cy="609600"/>
          </a:xfrm>
          <a:prstGeom prst="rect">
            <a:avLst/>
          </a:prstGeom>
          <a:solidFill>
            <a:srgbClr val="009A44"/>
          </a:solidFill>
          <a:ln>
            <a:noFill/>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lIns="88900" tIns="88900" rIns="88900" bIns="88900" rtlCol="0" anchor="ctr"/>
          <a:lstStyle/>
          <a:p>
            <a:pPr marL="0" marR="0" lvl="0" indent="0" algn="ctr"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US" sz="1600" b="1" i="0" u="none" strike="noStrike" kern="1200" cap="none" spc="0" normalizeH="0" baseline="0" noProof="0" dirty="0">
                <a:ln>
                  <a:noFill/>
                </a:ln>
                <a:solidFill>
                  <a:prstClr val="white"/>
                </a:solidFill>
                <a:effectLst/>
                <a:uLnTx/>
                <a:uFillTx/>
                <a:latin typeface="Verdana"/>
                <a:ea typeface="+mn-ea"/>
                <a:cs typeface="+mn-cs"/>
              </a:rPr>
              <a:t>E.g. Personalised Notifications</a:t>
            </a:r>
          </a:p>
        </p:txBody>
      </p:sp>
      <p:sp>
        <p:nvSpPr>
          <p:cNvPr id="24" name="Title 3">
            <a:extLst>
              <a:ext uri="{FF2B5EF4-FFF2-40B4-BE49-F238E27FC236}">
                <a16:creationId xmlns:a16="http://schemas.microsoft.com/office/drawing/2014/main" id="{97AA93FF-80AA-45B8-B7AF-F8AC195A2325}"/>
              </a:ext>
            </a:extLst>
          </p:cNvPr>
          <p:cNvSpPr txBox="1">
            <a:spLocks/>
          </p:cNvSpPr>
          <p:nvPr/>
        </p:nvSpPr>
        <p:spPr bwMode="gray">
          <a:xfrm>
            <a:off x="655320" y="472440"/>
            <a:ext cx="11252200" cy="698501"/>
          </a:xfrm>
          <a:prstGeom prst="rect">
            <a:avLst/>
          </a:prstGeom>
        </p:spPr>
        <p:txBody>
          <a:bodyPr vert="horz" lIns="0" tIns="0" rIns="0" bIns="0" rtlCol="0" anchor="t" anchorCtr="0">
            <a:noAutofit/>
          </a:bodyPr>
          <a:lstStyle>
            <a:lvl1pPr algn="l" defTabSz="9144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SG" sz="2000" b="0" i="0" u="none" strike="noStrike" kern="1200" cap="none" spc="-75" normalizeH="0" baseline="0" noProof="0" dirty="0">
                <a:ln>
                  <a:noFill/>
                </a:ln>
                <a:solidFill>
                  <a:prstClr val="black"/>
                </a:solidFill>
                <a:effectLst/>
                <a:uLnTx/>
                <a:uFillTx/>
                <a:latin typeface="Verdana" panose="020B0604030504040204" pitchFamily="34" charset="0"/>
                <a:ea typeface="Verdana" panose="020B0604030504040204" pitchFamily="34" charset="0"/>
                <a:cs typeface="Calibri Light" panose="020F0302020204030204" pitchFamily="34" charset="0"/>
              </a:rPr>
              <a:t>Future state user journey</a:t>
            </a:r>
            <a:endParaRPr kumimoji="0" lang="en-SG" sz="2000" b="0" i="0" u="none" strike="noStrike" kern="1200" cap="none" spc="-75" normalizeH="0" baseline="0" noProof="0" dirty="0">
              <a:ln>
                <a:noFill/>
              </a:ln>
              <a:solidFill>
                <a:prstClr val="black"/>
              </a:solidFill>
              <a:effectLst/>
              <a:uLnTx/>
              <a:uFillTx/>
              <a:latin typeface="Verdana"/>
              <a:ea typeface="+mj-ea"/>
              <a:cs typeface="Calibri Light" panose="020F0302020204030204" pitchFamily="34" charset="0"/>
            </a:endParaRPr>
          </a:p>
        </p:txBody>
      </p:sp>
      <p:sp>
        <p:nvSpPr>
          <p:cNvPr id="25" name="Rectangle 24">
            <a:extLst>
              <a:ext uri="{FF2B5EF4-FFF2-40B4-BE49-F238E27FC236}">
                <a16:creationId xmlns:a16="http://schemas.microsoft.com/office/drawing/2014/main" id="{15CC0FF9-1A24-4FF2-9A54-ED5E35E3AD8C}"/>
              </a:ext>
            </a:extLst>
          </p:cNvPr>
          <p:cNvSpPr/>
          <p:nvPr/>
        </p:nvSpPr>
        <p:spPr bwMode="gray">
          <a:xfrm>
            <a:off x="12298680" y="0"/>
            <a:ext cx="2194560" cy="6858000"/>
          </a:xfrm>
          <a:prstGeom prst="rect">
            <a:avLst/>
          </a:prstGeom>
          <a:solidFill>
            <a:schemeClr val="bg1">
              <a:lumMod val="95000"/>
            </a:schemeClr>
          </a:solidFill>
          <a:ln w="19050" algn="ctr">
            <a:noFill/>
            <a:miter lim="800000"/>
            <a:headEnd/>
            <a:tailEnd/>
          </a:ln>
          <a:effectLst>
            <a:outerShdw blurRad="50800" dist="38100" dir="2700000" algn="tl" rotWithShape="0">
              <a:prstClr val="black">
                <a:alpha val="40000"/>
              </a:prstClr>
            </a:outerShdw>
          </a:effectLst>
        </p:spPr>
        <p:txBody>
          <a:bodyPr wrap="square" lIns="88900" tIns="88900" rIns="88900" bIns="88900" rtlCol="0" anchor="t"/>
          <a:lstStyle/>
          <a:p>
            <a:pPr marL="0" marR="0" lvl="0" indent="0" algn="l" defTabSz="1219170" rtl="0" eaLnBrk="1" fontAlgn="auto" latinLnBrk="0" hangingPunct="1">
              <a:lnSpc>
                <a:spcPct val="106000"/>
              </a:lnSpc>
              <a:spcBef>
                <a:spcPts val="0"/>
              </a:spcBef>
              <a:spcAft>
                <a:spcPts val="0"/>
              </a:spcAft>
              <a:buClrTx/>
              <a:buSzTx/>
              <a:buFont typeface="Wingdings 2" pitchFamily="18" charset="2"/>
              <a:buNone/>
              <a:tabLst/>
              <a:defRPr/>
            </a:pPr>
            <a:r>
              <a:rPr kumimoji="0" lang="en-SG" sz="1000" b="1" i="0" u="sng" strike="noStrike" kern="1200" cap="none" spc="0" normalizeH="0" baseline="0" noProof="0" dirty="0">
                <a:ln>
                  <a:noFill/>
                </a:ln>
                <a:solidFill>
                  <a:sysClr val="windowText" lastClr="000000"/>
                </a:solidFill>
                <a:effectLst/>
                <a:uLnTx/>
                <a:uFillTx/>
                <a:latin typeface="Verdana"/>
                <a:ea typeface="+mn-ea"/>
                <a:cs typeface="+mn-cs"/>
              </a:rPr>
              <a:t>User Guide:</a:t>
            </a:r>
          </a:p>
          <a:p>
            <a:pPr marL="0" marR="0" lvl="0" indent="0" algn="l" defTabSz="1219170" rtl="0" eaLnBrk="1" fontAlgn="auto" latinLnBrk="0" hangingPunct="1">
              <a:lnSpc>
                <a:spcPct val="106000"/>
              </a:lnSpc>
              <a:spcBef>
                <a:spcPts val="0"/>
              </a:spcBef>
              <a:spcAft>
                <a:spcPts val="0"/>
              </a:spcAft>
              <a:buClrTx/>
              <a:buSzTx/>
              <a:buFontTx/>
              <a:buNone/>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The purpose of this template is to conduct future state user journey mapping and identify technology enhancement opportunities.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Identify a service user to build the future state user journey. List down their name, age, demographic (e.g. student, senior) and their key motivation to engage with your organisation.</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At the “Enter” phase, list down the point the user begins engaging with your service. For example, when they log in to a digital platform to view your service offerings.</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At the “Engage” phase, list down interactions while the service user is engaging with your service. For example, receiving an email reminder for an appointment.</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At the “Empower” phase, list down interactions to empower your service user before leaving the service engagement. For example, leaving their feedback on the service quality.</a:t>
            </a:r>
          </a:p>
          <a:p>
            <a:pPr marL="228600" marR="0" lvl="0" indent="-228600" algn="l" defTabSz="1219170" rtl="0" eaLnBrk="1" fontAlgn="auto" latinLnBrk="0" hangingPunct="1">
              <a:lnSpc>
                <a:spcPct val="106000"/>
              </a:lnSpc>
              <a:spcBef>
                <a:spcPts val="0"/>
              </a:spcBef>
              <a:spcAft>
                <a:spcPts val="0"/>
              </a:spcAft>
              <a:buClrTx/>
              <a:buSzTx/>
              <a:buFont typeface="Wingdings 2" pitchFamily="18" charset="2"/>
              <a:buAutoNum type="arabicPeriod"/>
              <a:tabLst/>
              <a:defRPr/>
            </a:pPr>
            <a:r>
              <a:rPr kumimoji="0" lang="en-SG" sz="1000" b="0" i="0" u="none" strike="noStrike" kern="1200" cap="none" spc="0" normalizeH="0" baseline="0" noProof="0" dirty="0">
                <a:ln>
                  <a:noFill/>
                </a:ln>
                <a:solidFill>
                  <a:sysClr val="windowText" lastClr="000000"/>
                </a:solidFill>
                <a:effectLst/>
                <a:uLnTx/>
                <a:uFillTx/>
                <a:latin typeface="Verdana"/>
                <a:ea typeface="+mn-ea"/>
                <a:cs typeface="+mn-cs"/>
              </a:rPr>
              <a:t>For all 3 phases, brainstorm possible technology enhancement opportunities. Examples include user registration, survey tools, appointment scheduling tools, etc.</a:t>
            </a:r>
          </a:p>
        </p:txBody>
      </p:sp>
      <p:sp>
        <p:nvSpPr>
          <p:cNvPr id="26" name="TextBox 25">
            <a:extLst>
              <a:ext uri="{FF2B5EF4-FFF2-40B4-BE49-F238E27FC236}">
                <a16:creationId xmlns:a16="http://schemas.microsoft.com/office/drawing/2014/main" id="{86E7D838-2634-4434-8BD2-BD454B0DFF3A}"/>
              </a:ext>
            </a:extLst>
          </p:cNvPr>
          <p:cNvSpPr txBox="1"/>
          <p:nvPr/>
        </p:nvSpPr>
        <p:spPr>
          <a:xfrm>
            <a:off x="4715299" y="5150847"/>
            <a:ext cx="294076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Verdana"/>
                <a:ea typeface="Verdana" panose="020B0604030504040204" pitchFamily="34" charset="0"/>
                <a:cs typeface="Calibri" panose="020F0502020204030204" pitchFamily="34" charset="0"/>
              </a:rPr>
              <a:t>E.g. User is automatically sent email reminders upon meeting established criteria</a:t>
            </a:r>
          </a:p>
        </p:txBody>
      </p:sp>
      <p:sp>
        <p:nvSpPr>
          <p:cNvPr id="30" name="TextBox 29">
            <a:extLst>
              <a:ext uri="{FF2B5EF4-FFF2-40B4-BE49-F238E27FC236}">
                <a16:creationId xmlns:a16="http://schemas.microsoft.com/office/drawing/2014/main" id="{5EDB93FC-4451-4D6D-9C3A-EF46125EA5F3}"/>
              </a:ext>
            </a:extLst>
          </p:cNvPr>
          <p:cNvSpPr txBox="1"/>
          <p:nvPr/>
        </p:nvSpPr>
        <p:spPr>
          <a:xfrm>
            <a:off x="8388924" y="5109813"/>
            <a:ext cx="2940760"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Verdana"/>
                <a:ea typeface="Verdana" panose="020B0604030504040204" pitchFamily="34" charset="0"/>
                <a:cs typeface="Calibri" panose="020F0502020204030204" pitchFamily="34" charset="0"/>
              </a:rPr>
              <a:t>E.g. User is sent personalised notifications based on past experience and interests</a:t>
            </a:r>
          </a:p>
        </p:txBody>
      </p:sp>
      <p:grpSp>
        <p:nvGrpSpPr>
          <p:cNvPr id="33" name="Group 32">
            <a:extLst>
              <a:ext uri="{FF2B5EF4-FFF2-40B4-BE49-F238E27FC236}">
                <a16:creationId xmlns:a16="http://schemas.microsoft.com/office/drawing/2014/main" id="{E0FA0480-6FB9-493B-82D6-EC1EB564F33C}"/>
              </a:ext>
            </a:extLst>
          </p:cNvPr>
          <p:cNvGrpSpPr/>
          <p:nvPr/>
        </p:nvGrpSpPr>
        <p:grpSpPr>
          <a:xfrm>
            <a:off x="11074038" y="631371"/>
            <a:ext cx="1242102" cy="1060549"/>
            <a:chOff x="6873104" y="57717"/>
            <a:chExt cx="2569334" cy="2098554"/>
          </a:xfrm>
        </p:grpSpPr>
        <p:sp>
          <p:nvSpPr>
            <p:cNvPr id="34" name="Diagonal Stripe 33">
              <a:extLst>
                <a:ext uri="{FF2B5EF4-FFF2-40B4-BE49-F238E27FC236}">
                  <a16:creationId xmlns:a16="http://schemas.microsoft.com/office/drawing/2014/main" id="{30FCDBB9-735A-44FA-8362-67A9D035BBCF}"/>
                </a:ext>
              </a:extLst>
            </p:cNvPr>
            <p:cNvSpPr/>
            <p:nvPr/>
          </p:nvSpPr>
          <p:spPr>
            <a:xfrm rot="5400000">
              <a:off x="6950815" y="-19994"/>
              <a:ext cx="2098554" cy="2253976"/>
            </a:xfrm>
            <a:prstGeom prst="diagStripe">
              <a:avLst>
                <a:gd name="adj" fmla="val 7203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35" name="Text Box 49">
              <a:extLst>
                <a:ext uri="{FF2B5EF4-FFF2-40B4-BE49-F238E27FC236}">
                  <a16:creationId xmlns:a16="http://schemas.microsoft.com/office/drawing/2014/main" id="{BC820E44-2695-49F7-B25C-9F7D3F71CBD2}"/>
                </a:ext>
              </a:extLst>
            </p:cNvPr>
            <p:cNvSpPr txBox="1">
              <a:spLocks noChangeArrowheads="1"/>
            </p:cNvSpPr>
            <p:nvPr/>
          </p:nvSpPr>
          <p:spPr bwMode="auto">
            <a:xfrm rot="2699306">
              <a:off x="6884003" y="859363"/>
              <a:ext cx="2558435" cy="243605"/>
            </a:xfrm>
            <a:prstGeom prst="rect">
              <a:avLst/>
            </a:prstGeom>
            <a:noFill/>
            <a:ln w="9525">
              <a:noFill/>
              <a:miter lim="800000"/>
              <a:headEnd/>
              <a:tailEnd/>
            </a:ln>
          </p:spPr>
          <p:txBody>
            <a:bodyPr wrap="square" lIns="0" tIns="0" rIns="0" bIns="0" anchor="ctr">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GB" sz="800" b="0" i="0" u="none" strike="noStrike" kern="1200" cap="none" spc="300" normalizeH="0" baseline="0" noProof="0" dirty="0">
                  <a:ln>
                    <a:noFill/>
                  </a:ln>
                  <a:solidFill>
                    <a:prstClr val="white"/>
                  </a:solidFill>
                  <a:effectLst/>
                  <a:uLnTx/>
                  <a:uFillTx/>
                  <a:latin typeface="Lato" panose="020F0502020204030203" pitchFamily="34" charset="0"/>
                  <a:ea typeface="Lato" panose="020F0502020204030203" pitchFamily="34" charset="0"/>
                  <a:cs typeface="Lato" panose="020F0502020204030203" pitchFamily="34" charset="0"/>
                </a:rPr>
                <a:t>ILLUSTRATIVE</a:t>
              </a:r>
            </a:p>
          </p:txBody>
        </p:sp>
      </p:grpSp>
    </p:spTree>
    <p:extLst>
      <p:ext uri="{BB962C8B-B14F-4D97-AF65-F5344CB8AC3E}">
        <p14:creationId xmlns:p14="http://schemas.microsoft.com/office/powerpoint/2010/main" val="1488464921"/>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w3gTbvq3MhcwLCKqOxe2p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WVIpWsXOqACkUflmcqfvr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3gTbvq3MhcwLCKqOxe2p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EMPLAFYSLIDEID" val="63628631282094186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boPEu6_8ks9l1HFmT.Zq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5boPEu6_8ks9l1HFmT.Zq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boPEu6_8ks9l1HFmT.Z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Orr_QwNk1rZQ9kFcc0fpH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3gTbvq3MhcwLCKqOxe2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Orr_QwNk1rZQ9kFcc0fpH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Orr_QwNk1rZQ9kFcc0fpH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UPM.GoaMSx6Mw6Yi00oY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UPM.GoaMSx6Mw6Yi00oYA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5boPEu6_8ks9l1HFmT.Zq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Orr_QwNk1rZQ9kFcc0fpH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5boPEu6_8ks9l1HFmT.Zq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Orr_QwNk1rZQ9kFcc0fpH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w3gTbvq3MhcwLCKqOxe2p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Orr_QwNk1rZQ9kFcc0fpH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9E7WJTCE00eBx_WoW22d0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PwkuLM7FEkKijllmBS3aA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w3gTbvq3MhcwLCKqOxe2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4_Deloitte Brand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8D08D"/>
      </a:hlink>
      <a:folHlink>
        <a:srgbClr val="C5E0B3"/>
      </a:folHlink>
    </a:clrScheme>
    <a:fontScheme name="Custom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2.xml><?xml version="1.0" encoding="utf-8"?>
<a:theme xmlns:a="http://schemas.openxmlformats.org/drawingml/2006/main" name="5_Deloitte Brand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8D08D"/>
      </a:hlink>
      <a:folHlink>
        <a:srgbClr val="C5E0B3"/>
      </a:folHlink>
    </a:clrScheme>
    <a:fontScheme name="Custom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3.xml><?xml version="1.0" encoding="utf-8"?>
<a:theme xmlns:a="http://schemas.openxmlformats.org/drawingml/2006/main" name="6_Deloitte Brand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8D08D"/>
      </a:hlink>
      <a:folHlink>
        <a:srgbClr val="C5E0B3"/>
      </a:folHlink>
    </a:clrScheme>
    <a:fontScheme name="Custom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4.xml><?xml version="1.0" encoding="utf-8"?>
<a:theme xmlns:a="http://schemas.openxmlformats.org/drawingml/2006/main" name="7_Deloitte Brand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8D08D"/>
      </a:hlink>
      <a:folHlink>
        <a:srgbClr val="C5E0B3"/>
      </a:folHlink>
    </a:clrScheme>
    <a:fontScheme name="Custom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5.xml><?xml version="1.0" encoding="utf-8"?>
<a:theme xmlns:a="http://schemas.openxmlformats.org/drawingml/2006/main" name="2_Deloitte_US_Onscree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ustom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808080"/>
    </a:custClr>
    <a:custClr name="Green 4">
      <a:srgbClr val="43B02A"/>
    </a:custClr>
    <a:custClr name="Deloitte Green">
      <a:srgbClr val="808080"/>
    </a:custClr>
    <a:custClr name="Green 2">
      <a:srgbClr val="C4D600"/>
    </a:custClr>
    <a:custClr name="Green 1">
      <a:srgbClr val="E3E48D"/>
    </a:custClr>
    <a:custClr name="Teal 7">
      <a:srgbClr val="004F59"/>
    </a:custClr>
    <a:custClr name="Teal 6">
      <a:srgbClr val="007680"/>
    </a:custClr>
    <a:custClr name="Teal 5">
      <a:srgbClr val="808080"/>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4" id="{E7EAFADB-C036-DF4B-8F97-467028C4D4E3}" vid="{2F5FA9E4-CC05-9945-978D-5EDA67A8225A}"/>
    </a:ext>
  </a:extLst>
</a:theme>
</file>

<file path=ppt/theme/theme6.xml><?xml version="1.0" encoding="utf-8"?>
<a:theme xmlns:a="http://schemas.openxmlformats.org/drawingml/2006/main" name="8_Deloitte Brand Theme">
  <a:themeElements>
    <a:clrScheme name="Custom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A8D08D"/>
      </a:hlink>
      <a:folHlink>
        <a:srgbClr val="C5E0B3"/>
      </a:folHlink>
    </a:clrScheme>
    <a:fontScheme name="Custom 5">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D49F25BE-4A20-456C-BDCE-F6635A3DE58D}" vid="{37FE3EE6-063D-44DD-A490-0AF0157BE16E}"/>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71f17bf-6f33-408f-9dc4-f13fb40fd4a3">
      <UserInfo>
        <DisplayName>Tan, Siyuan</DisplayName>
        <AccountId>24</AccountId>
        <AccountType/>
      </UserInfo>
      <UserInfo>
        <DisplayName>Koh, Sean Hung Woei</DisplayName>
        <AccountId>23</AccountId>
        <AccountType/>
      </UserInfo>
      <UserInfo>
        <DisplayName>Cheong, Chew Wai</DisplayName>
        <AccountId>10</AccountId>
        <AccountType/>
      </UserInfo>
      <UserInfo>
        <DisplayName>Chong, Sara Annette</DisplayName>
        <AccountId>18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C33317BB2A9E41B0AD529EAE422C7F" ma:contentTypeVersion="11" ma:contentTypeDescription="Create a new document." ma:contentTypeScope="" ma:versionID="de4ea24279da53ede84d36ab5ddef567">
  <xsd:schema xmlns:xsd="http://www.w3.org/2001/XMLSchema" xmlns:xs="http://www.w3.org/2001/XMLSchema" xmlns:p="http://schemas.microsoft.com/office/2006/metadata/properties" xmlns:ns2="815d1be9-11ae-4561-8001-d7bfecf96fa1" xmlns:ns3="471f17bf-6f33-408f-9dc4-f13fb40fd4a3" targetNamespace="http://schemas.microsoft.com/office/2006/metadata/properties" ma:root="true" ma:fieldsID="bd1ff116b10002b4e0b7b962d1be712c" ns2:_="" ns3:_="">
    <xsd:import namespace="815d1be9-11ae-4561-8001-d7bfecf96fa1"/>
    <xsd:import namespace="471f17bf-6f33-408f-9dc4-f13fb40fd4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5d1be9-11ae-4561-8001-d7bfecf96f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1f17bf-6f33-408f-9dc4-f13fb40fd4a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CFA1A-8F91-4A36-B433-0D789221AB98}">
  <ds:schemaRefs>
    <ds:schemaRef ds:uri="http://schemas.microsoft.com/office/infopath/2007/PartnerControls"/>
    <ds:schemaRef ds:uri="471f17bf-6f33-408f-9dc4-f13fb40fd4a3"/>
    <ds:schemaRef ds:uri="http://purl.org/dc/dcmitype/"/>
    <ds:schemaRef ds:uri="http://purl.org/dc/terms/"/>
    <ds:schemaRef ds:uri="http://purl.org/dc/elements/1.1/"/>
    <ds:schemaRef ds:uri="http://www.w3.org/XML/1998/namespace"/>
    <ds:schemaRef ds:uri="http://schemas.microsoft.com/office/2006/documentManagement/types"/>
    <ds:schemaRef ds:uri="http://schemas.openxmlformats.org/package/2006/metadata/core-properties"/>
    <ds:schemaRef ds:uri="815d1be9-11ae-4561-8001-d7bfecf96fa1"/>
    <ds:schemaRef ds:uri="http://schemas.microsoft.com/office/2006/metadata/properties"/>
  </ds:schemaRefs>
</ds:datastoreItem>
</file>

<file path=customXml/itemProps2.xml><?xml version="1.0" encoding="utf-8"?>
<ds:datastoreItem xmlns:ds="http://schemas.openxmlformats.org/officeDocument/2006/customXml" ds:itemID="{27FBF64F-FC3F-4A07-954F-DF77D2201A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5d1be9-11ae-4561-8001-d7bfecf96fa1"/>
    <ds:schemaRef ds:uri="471f17bf-6f33-408f-9dc4-f13fb40fd4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838934-8A30-454F-9823-2C1D398D20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6020</Words>
  <Application>Microsoft Office PowerPoint</Application>
  <PresentationFormat>Widescreen</PresentationFormat>
  <Paragraphs>665</Paragraphs>
  <Slides>23</Slides>
  <Notes>16</Notes>
  <HiddenSlides>0</HiddenSlides>
  <MMClips>0</MMClips>
  <ScaleCrop>false</ScaleCrop>
  <HeadingPairs>
    <vt:vector size="8" baseType="variant">
      <vt:variant>
        <vt:lpstr>Fonts Used</vt:lpstr>
      </vt:variant>
      <vt:variant>
        <vt:i4>10</vt:i4>
      </vt: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40" baseType="lpstr">
      <vt:lpstr>Arial</vt:lpstr>
      <vt:lpstr>Arial,Sans-Serif</vt:lpstr>
      <vt:lpstr>Calibri</vt:lpstr>
      <vt:lpstr>Calibri Light</vt:lpstr>
      <vt:lpstr>Frutiger Next Pro Light</vt:lpstr>
      <vt:lpstr>Lato</vt:lpstr>
      <vt:lpstr>Open Sans</vt:lpstr>
      <vt:lpstr>Verdana</vt:lpstr>
      <vt:lpstr>Wingdings</vt:lpstr>
      <vt:lpstr>Wingdings 2</vt:lpstr>
      <vt:lpstr>4_Deloitte Brand Theme</vt:lpstr>
      <vt:lpstr>5_Deloitte Brand Theme</vt:lpstr>
      <vt:lpstr>6_Deloitte Brand Theme</vt:lpstr>
      <vt:lpstr>7_Deloitte Brand Theme</vt:lpstr>
      <vt:lpstr>2_Deloitte_US_Onscreen</vt:lpstr>
      <vt:lpstr>8_Deloitte Brand Theme</vt:lpstr>
      <vt:lpstr>think-cell Slide</vt:lpstr>
      <vt:lpstr>Tech-and-GO! Templates</vt:lpstr>
      <vt:lpstr>PowerPoint Presentation</vt:lpstr>
      <vt:lpstr>PowerPoint Presentation</vt:lpstr>
      <vt:lpstr>PowerPoint Presentation</vt:lpstr>
      <vt:lpstr>Facilitation Workshop User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Management User Guide</vt:lpstr>
      <vt:lpstr>PowerPoint Presentation</vt:lpstr>
      <vt:lpstr>PowerPoint Presentation</vt:lpstr>
      <vt:lpstr>PowerPoint Presentation</vt:lpstr>
      <vt:lpstr>Communication Plan </vt:lpstr>
      <vt:lpstr>PowerPoint Presentation</vt:lpstr>
      <vt:lpstr>Post Implementation Coaching User Guide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Advisory Assessment Report</dc:title>
  <dc:subject/>
  <dc:creator/>
  <cp:keywords/>
  <cp:lastModifiedBy/>
  <cp:revision>203</cp:revision>
  <dcterms:created xsi:type="dcterms:W3CDTF">2020-08-17T09:52:32Z</dcterms:created>
  <dcterms:modified xsi:type="dcterms:W3CDTF">2023-03-20T03:16:11Z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0x0101006CC33317BB2A9E41B0AD529EAE422C7F</vt:lpwstr>
  </property>
  <property fmtid="{D5CDD505-2E9C-101B-9397-08002B2CF9AE}" pid="3" name="Local Content Type">
    <vt:lpwstr>330;#Global:Deliverables|5985dd53-2d9c-489a-aedb-43c629b7dc81</vt:lpwstr>
  </property>
  <property fmtid="{D5CDD505-2E9C-101B-9397-08002B2CF9AE}" pid="4" name="Primary Local Client">
    <vt:lpwstr>17740;#Australia:Consulting:Consulting Technology Strategy and Transformation Technology Strategy and Innovation|f216507d-38e1-4410-affc-e17720c05195</vt:lpwstr>
  </property>
  <property fmtid="{D5CDD505-2E9C-101B-9397-08002B2CF9AE}" pid="5" name="Badge">
    <vt:lpwstr/>
  </property>
  <property fmtid="{D5CDD505-2E9C-101B-9397-08002B2CF9AE}" pid="6" name="Applicable Geography">
    <vt:lpwstr>375;#Global|f12aef73-b423-4016-a43f-15722d3a0a5e</vt:lpwstr>
  </property>
  <property fmtid="{D5CDD505-2E9C-101B-9397-08002B2CF9AE}" pid="7" name="Secondary Local Indu">
    <vt:lpwstr/>
  </property>
  <property fmtid="{D5CDD505-2E9C-101B-9397-08002B2CF9AE}" pid="8" name="Primary Local Indust">
    <vt:lpwstr>13458;#Global:Government and Public Services:Civil Government|69f76f90-cf16-4423-a0a1-cdac20ac55f2</vt:lpwstr>
  </property>
  <property fmtid="{D5CDD505-2E9C-101B-9397-08002B2CF9AE}" pid="9" name="Geography of Origin">
    <vt:lpwstr>414;#Asia Pacific (Region):Asia Pacific:Australia (AU)|2d0983cf-477e-481d-b2a1-a9ec7d3942e9</vt:lpwstr>
  </property>
  <property fmtid="{D5CDD505-2E9C-101B-9397-08002B2CF9AE}" pid="10" name="KAM Language">
    <vt:lpwstr>19307;#English (EN) (1787)|b169a262-1aaa-4ccb-9acf-78a36c1d9bab</vt:lpwstr>
  </property>
  <property fmtid="{D5CDD505-2E9C-101B-9397-08002B2CF9AE}" pid="11" name="Primary Global Client">
    <vt:lpwstr>19328;#Consulting:Enterprise Technology and Performance:Technology Strategy and Transformation:Technology Strategy, Vision and Architecture|c5d1b7ba-c27e-4ee6-86cd-a4a48fabcda8</vt:lpwstr>
  </property>
  <property fmtid="{D5CDD505-2E9C-101B-9397-08002B2CF9AE}" pid="12" name="Secondary Global Indu">
    <vt:lpwstr/>
  </property>
  <property fmtid="{D5CDD505-2E9C-101B-9397-08002B2CF9AE}" pid="13" name="Secondary Global Clie">
    <vt:lpwstr/>
  </property>
  <property fmtid="{D5CDD505-2E9C-101B-9397-08002B2CF9AE}" pid="14" name="Primary Global Indust">
    <vt:lpwstr>13382;#Government and Public Services:Civil Government|69f76f90-cf16-4423-a0a1-cdac20ac55f2</vt:lpwstr>
  </property>
  <property fmtid="{D5CDD505-2E9C-101B-9397-08002B2CF9AE}" pid="15" name="Global Content Type">
    <vt:lpwstr>52;#Deliverables|5985dd53-2d9c-489a-aedb-43c629b7dc81</vt:lpwstr>
  </property>
  <property fmtid="{D5CDD505-2E9C-101B-9397-08002B2CF9AE}" pid="16" name="Local Internal Service">
    <vt:lpwstr/>
  </property>
  <property fmtid="{D5CDD505-2E9C-101B-9397-08002B2CF9AE}" pid="17" name="Global Internal Service">
    <vt:lpwstr/>
  </property>
  <property fmtid="{D5CDD505-2E9C-101B-9397-08002B2CF9AE}" pid="18" name="Secondary Local Clie">
    <vt:lpwstr/>
  </property>
  <property fmtid="{D5CDD505-2E9C-101B-9397-08002B2CF9AE}" pid="19" name="IPCO Designation">
    <vt:lpwstr>531;#Internal Use Only unless granted permission by content owner (IPCO Alternative Use Restriction)|f38bdcd6-352a-4923-92e5-9a710e71be95</vt:lpwstr>
  </property>
  <property fmtid="{D5CDD505-2E9C-101B-9397-08002B2CF9AE}" pid="20" name="_dlc_policyId">
    <vt:lpwstr/>
  </property>
  <property fmtid="{D5CDD505-2E9C-101B-9397-08002B2CF9AE}" pid="21" name="ItemRetentionFormula">
    <vt:lpwstr/>
  </property>
  <property fmtid="{D5CDD505-2E9C-101B-9397-08002B2CF9AE}" pid="22" name="Publishing Owning Te">
    <vt:lpwstr>16;#Consulting|7434a3af-136e-42a8-bb53-fcc906dbc283</vt:lpwstr>
  </property>
  <property fmtid="{D5CDD505-2E9C-101B-9397-08002B2CF9AE}" pid="23" name="Publishing Owning Te0">
    <vt:lpwstr>Consulting|7434a3af-136e-42a8-bb53-fcc906dbc283</vt:lpwstr>
  </property>
  <property fmtid="{D5CDD505-2E9C-101B-9397-08002B2CF9AE}" pid="24" name="_docset_NoMedatataSyncRequired">
    <vt:lpwstr>False</vt:lpwstr>
  </property>
  <property fmtid="{D5CDD505-2E9C-101B-9397-08002B2CF9AE}" pid="25" name="MSIP_Label_ea60d57e-af5b-4752-ac57-3e4f28ca11dc_Enabled">
    <vt:lpwstr>true</vt:lpwstr>
  </property>
  <property fmtid="{D5CDD505-2E9C-101B-9397-08002B2CF9AE}" pid="26" name="MSIP_Label_ea60d57e-af5b-4752-ac57-3e4f28ca11dc_SetDate">
    <vt:lpwstr>2021-06-24T08:45:03Z</vt:lpwstr>
  </property>
  <property fmtid="{D5CDD505-2E9C-101B-9397-08002B2CF9AE}" pid="27" name="MSIP_Label_ea60d57e-af5b-4752-ac57-3e4f28ca11dc_Method">
    <vt:lpwstr>Standard</vt:lpwstr>
  </property>
  <property fmtid="{D5CDD505-2E9C-101B-9397-08002B2CF9AE}" pid="28" name="MSIP_Label_ea60d57e-af5b-4752-ac57-3e4f28ca11dc_Name">
    <vt:lpwstr>ea60d57e-af5b-4752-ac57-3e4f28ca11dc</vt:lpwstr>
  </property>
  <property fmtid="{D5CDD505-2E9C-101B-9397-08002B2CF9AE}" pid="29" name="MSIP_Label_ea60d57e-af5b-4752-ac57-3e4f28ca11dc_SiteId">
    <vt:lpwstr>36da45f1-dd2c-4d1f-af13-5abe46b99921</vt:lpwstr>
  </property>
  <property fmtid="{D5CDD505-2E9C-101B-9397-08002B2CF9AE}" pid="30" name="MSIP_Label_ea60d57e-af5b-4752-ac57-3e4f28ca11dc_ActionId">
    <vt:lpwstr>dabe16d7-e0cb-41b9-996b-4447ab910a93</vt:lpwstr>
  </property>
  <property fmtid="{D5CDD505-2E9C-101B-9397-08002B2CF9AE}" pid="31" name="MSIP_Label_ea60d57e-af5b-4752-ac57-3e4f28ca11dc_ContentBits">
    <vt:lpwstr>0</vt:lpwstr>
  </property>
  <property fmtid="{D5CDD505-2E9C-101B-9397-08002B2CF9AE}" pid="32" name="MSIP_Label_153db910-0838-4c35-bb3a-1ee21aa199ac_Enabled">
    <vt:lpwstr>true</vt:lpwstr>
  </property>
  <property fmtid="{D5CDD505-2E9C-101B-9397-08002B2CF9AE}" pid="33" name="MSIP_Label_153db910-0838-4c35-bb3a-1ee21aa199ac_SetDate">
    <vt:lpwstr>2023-02-03T06:03:32Z</vt:lpwstr>
  </property>
  <property fmtid="{D5CDD505-2E9C-101B-9397-08002B2CF9AE}" pid="34" name="MSIP_Label_153db910-0838-4c35-bb3a-1ee21aa199ac_Method">
    <vt:lpwstr>Privileged</vt:lpwstr>
  </property>
  <property fmtid="{D5CDD505-2E9C-101B-9397-08002B2CF9AE}" pid="35" name="MSIP_Label_153db910-0838-4c35-bb3a-1ee21aa199ac_Name">
    <vt:lpwstr>Sensitive Normal</vt:lpwstr>
  </property>
  <property fmtid="{D5CDD505-2E9C-101B-9397-08002B2CF9AE}" pid="36" name="MSIP_Label_153db910-0838-4c35-bb3a-1ee21aa199ac_SiteId">
    <vt:lpwstr>0b11c524-9a1c-4e1b-84cb-6336aefc2243</vt:lpwstr>
  </property>
  <property fmtid="{D5CDD505-2E9C-101B-9397-08002B2CF9AE}" pid="37" name="MSIP_Label_153db910-0838-4c35-bb3a-1ee21aa199ac_ActionId">
    <vt:lpwstr>e37619b8-62f8-451a-8b09-c701ee5dfa79</vt:lpwstr>
  </property>
  <property fmtid="{D5CDD505-2E9C-101B-9397-08002B2CF9AE}" pid="38" name="MSIP_Label_153db910-0838-4c35-bb3a-1ee21aa199ac_ContentBits">
    <vt:lpwstr>0</vt:lpwstr>
  </property>
</Properties>
</file>